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8" r:id="rId3"/>
    <p:sldId id="259" r:id="rId4"/>
    <p:sldId id="300" r:id="rId5"/>
    <p:sldId id="257" r:id="rId6"/>
    <p:sldId id="299" r:id="rId7"/>
    <p:sldId id="266" r:id="rId8"/>
    <p:sldId id="297" r:id="rId9"/>
    <p:sldId id="261" r:id="rId10"/>
    <p:sldId id="298" r:id="rId11"/>
    <p:sldId id="305" r:id="rId12"/>
    <p:sldId id="262" r:id="rId13"/>
    <p:sldId id="263" r:id="rId14"/>
    <p:sldId id="294" r:id="rId15"/>
    <p:sldId id="295" r:id="rId16"/>
    <p:sldId id="264" r:id="rId17"/>
    <p:sldId id="267" r:id="rId18"/>
    <p:sldId id="268" r:id="rId19"/>
    <p:sldId id="269" r:id="rId20"/>
    <p:sldId id="270" r:id="rId21"/>
    <p:sldId id="271" r:id="rId22"/>
    <p:sldId id="272" r:id="rId23"/>
    <p:sldId id="273" r:id="rId24"/>
    <p:sldId id="303" r:id="rId25"/>
    <p:sldId id="274" r:id="rId26"/>
    <p:sldId id="277" r:id="rId27"/>
    <p:sldId id="275"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1" r:id="rId41"/>
    <p:sldId id="29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61EA94-BC19-BE0E-F7A8-96D6C152AB4C}" name="Rebecca Hill" initials="" userId="S::rhill@facs.org::5178ab9e-2593-45cd-b24e-fc359e47f6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056"/>
    <a:srgbClr val="AEBFC6"/>
    <a:srgbClr val="B5B5B5"/>
    <a:srgbClr val="5F737F"/>
    <a:srgbClr val="0E2144"/>
    <a:srgbClr val="084F70"/>
    <a:srgbClr val="8299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p:restoredTop sz="94694"/>
  </p:normalViewPr>
  <p:slideViewPr>
    <p:cSldViewPr snapToGrid="0">
      <p:cViewPr varScale="1">
        <p:scale>
          <a:sx n="101" d="100"/>
          <a:sy n="101" d="100"/>
        </p:scale>
        <p:origin x="150"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F7929-BE88-B34C-9EF9-AAED2A814ADA}"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4A1DE9-6717-6E48-8FD2-08502CC0FAE2}" type="slidenum">
              <a:rPr lang="en-US" smtClean="0"/>
              <a:t>‹#›</a:t>
            </a:fld>
            <a:endParaRPr lang="en-US"/>
          </a:p>
        </p:txBody>
      </p:sp>
    </p:spTree>
    <p:extLst>
      <p:ext uri="{BB962C8B-B14F-4D97-AF65-F5344CB8AC3E}">
        <p14:creationId xmlns:p14="http://schemas.microsoft.com/office/powerpoint/2010/main" val="3585394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DE9-6717-6E48-8FD2-08502CC0FAE2}" type="slidenum">
              <a:rPr lang="en-US" smtClean="0"/>
              <a:t>1</a:t>
            </a:fld>
            <a:endParaRPr lang="en-US"/>
          </a:p>
        </p:txBody>
      </p:sp>
    </p:spTree>
    <p:extLst>
      <p:ext uri="{BB962C8B-B14F-4D97-AF65-F5344CB8AC3E}">
        <p14:creationId xmlns:p14="http://schemas.microsoft.com/office/powerpoint/2010/main" val="63341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with cleaned up graphic</a:t>
            </a:r>
          </a:p>
          <a:p>
            <a:r>
              <a:rPr lang="en-US" dirty="0"/>
              <a:t>Words are misspelled: Interoperability, Infrastructure</a:t>
            </a:r>
          </a:p>
          <a:p>
            <a:r>
              <a:rPr lang="en-US" dirty="0"/>
              <a:t>Should be 1000 casualties nationally per day</a:t>
            </a:r>
          </a:p>
        </p:txBody>
      </p:sp>
      <p:sp>
        <p:nvSpPr>
          <p:cNvPr id="4" name="Slide Number Placeholder 3"/>
          <p:cNvSpPr>
            <a:spLocks noGrp="1"/>
          </p:cNvSpPr>
          <p:nvPr>
            <p:ph type="sldNum" sz="quarter" idx="5"/>
          </p:nvPr>
        </p:nvSpPr>
        <p:spPr/>
        <p:txBody>
          <a:bodyPr/>
          <a:lstStyle/>
          <a:p>
            <a:fld id="{BB4A1DE9-6717-6E48-8FD2-08502CC0FAE2}" type="slidenum">
              <a:rPr lang="en-US" smtClean="0"/>
              <a:t>4</a:t>
            </a:fld>
            <a:endParaRPr lang="en-US"/>
          </a:p>
        </p:txBody>
      </p:sp>
    </p:spTree>
    <p:extLst>
      <p:ext uri="{BB962C8B-B14F-4D97-AF65-F5344CB8AC3E}">
        <p14:creationId xmlns:p14="http://schemas.microsoft.com/office/powerpoint/2010/main" val="214334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DE9-6717-6E48-8FD2-08502CC0FAE2}" type="slidenum">
              <a:rPr lang="en-US" smtClean="0"/>
              <a:t>5</a:t>
            </a:fld>
            <a:endParaRPr lang="en-US"/>
          </a:p>
        </p:txBody>
      </p:sp>
    </p:spTree>
    <p:extLst>
      <p:ext uri="{BB962C8B-B14F-4D97-AF65-F5344CB8AC3E}">
        <p14:creationId xmlns:p14="http://schemas.microsoft.com/office/powerpoint/2010/main" val="271156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DE9-6717-6E48-8FD2-08502CC0FAE2}" type="slidenum">
              <a:rPr lang="en-US" smtClean="0"/>
              <a:t>14</a:t>
            </a:fld>
            <a:endParaRPr lang="en-US"/>
          </a:p>
        </p:txBody>
      </p:sp>
    </p:spTree>
    <p:extLst>
      <p:ext uri="{BB962C8B-B14F-4D97-AF65-F5344CB8AC3E}">
        <p14:creationId xmlns:p14="http://schemas.microsoft.com/office/powerpoint/2010/main" val="2020120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A1DE9-6717-6E48-8FD2-08502CC0FAE2}" type="slidenum">
              <a:rPr lang="en-US" smtClean="0"/>
              <a:t>15</a:t>
            </a:fld>
            <a:endParaRPr lang="en-US"/>
          </a:p>
        </p:txBody>
      </p:sp>
    </p:spTree>
    <p:extLst>
      <p:ext uri="{BB962C8B-B14F-4D97-AF65-F5344CB8AC3E}">
        <p14:creationId xmlns:p14="http://schemas.microsoft.com/office/powerpoint/2010/main" val="1124356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 state has a beautiful system</a:t>
            </a:r>
          </a:p>
        </p:txBody>
      </p:sp>
      <p:sp>
        <p:nvSpPr>
          <p:cNvPr id="4" name="Slide Number Placeholder 3"/>
          <p:cNvSpPr>
            <a:spLocks noGrp="1"/>
          </p:cNvSpPr>
          <p:nvPr>
            <p:ph type="sldNum" sz="quarter" idx="5"/>
          </p:nvPr>
        </p:nvSpPr>
        <p:spPr/>
        <p:txBody>
          <a:bodyPr/>
          <a:lstStyle/>
          <a:p>
            <a:fld id="{BB4A1DE9-6717-6E48-8FD2-08502CC0FAE2}" type="slidenum">
              <a:rPr lang="en-US" smtClean="0"/>
              <a:t>20</a:t>
            </a:fld>
            <a:endParaRPr lang="en-US"/>
          </a:p>
        </p:txBody>
      </p:sp>
    </p:spTree>
    <p:extLst>
      <p:ext uri="{BB962C8B-B14F-4D97-AF65-F5344CB8AC3E}">
        <p14:creationId xmlns:p14="http://schemas.microsoft.com/office/powerpoint/2010/main" val="1708558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candidate may be someone retired from clinical practice</a:t>
            </a:r>
          </a:p>
        </p:txBody>
      </p:sp>
      <p:sp>
        <p:nvSpPr>
          <p:cNvPr id="4" name="Slide Number Placeholder 3"/>
          <p:cNvSpPr>
            <a:spLocks noGrp="1"/>
          </p:cNvSpPr>
          <p:nvPr>
            <p:ph type="sldNum" sz="quarter" idx="5"/>
          </p:nvPr>
        </p:nvSpPr>
        <p:spPr/>
        <p:txBody>
          <a:bodyPr/>
          <a:lstStyle/>
          <a:p>
            <a:fld id="{BB4A1DE9-6717-6E48-8FD2-08502CC0FAE2}" type="slidenum">
              <a:rPr lang="en-US" smtClean="0"/>
              <a:t>23</a:t>
            </a:fld>
            <a:endParaRPr lang="en-US"/>
          </a:p>
        </p:txBody>
      </p:sp>
    </p:spTree>
    <p:extLst>
      <p:ext uri="{BB962C8B-B14F-4D97-AF65-F5344CB8AC3E}">
        <p14:creationId xmlns:p14="http://schemas.microsoft.com/office/powerpoint/2010/main" val="288753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ESF=Emergency Support Function, ESF 8 refers to public health and medical services</a:t>
            </a:r>
          </a:p>
        </p:txBody>
      </p:sp>
      <p:sp>
        <p:nvSpPr>
          <p:cNvPr id="4" name="Slide Number Placeholder 3"/>
          <p:cNvSpPr>
            <a:spLocks noGrp="1"/>
          </p:cNvSpPr>
          <p:nvPr>
            <p:ph type="sldNum" sz="quarter" idx="5"/>
          </p:nvPr>
        </p:nvSpPr>
        <p:spPr/>
        <p:txBody>
          <a:bodyPr/>
          <a:lstStyle/>
          <a:p>
            <a:fld id="{BB4A1DE9-6717-6E48-8FD2-08502CC0FAE2}" type="slidenum">
              <a:rPr lang="en-US" smtClean="0"/>
              <a:t>27</a:t>
            </a:fld>
            <a:endParaRPr lang="en-US"/>
          </a:p>
        </p:txBody>
      </p:sp>
    </p:spTree>
    <p:extLst>
      <p:ext uri="{BB962C8B-B14F-4D97-AF65-F5344CB8AC3E}">
        <p14:creationId xmlns:p14="http://schemas.microsoft.com/office/powerpoint/2010/main" val="1312097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DoW</a:t>
            </a:r>
            <a:r>
              <a:rPr lang="en-US" dirty="0"/>
              <a:t>= Dept of War (Prior Dept of Defense)</a:t>
            </a:r>
          </a:p>
        </p:txBody>
      </p:sp>
      <p:sp>
        <p:nvSpPr>
          <p:cNvPr id="4" name="Slide Number Placeholder 3"/>
          <p:cNvSpPr>
            <a:spLocks noGrp="1"/>
          </p:cNvSpPr>
          <p:nvPr>
            <p:ph type="sldNum" sz="quarter" idx="5"/>
          </p:nvPr>
        </p:nvSpPr>
        <p:spPr/>
        <p:txBody>
          <a:bodyPr/>
          <a:lstStyle/>
          <a:p>
            <a:fld id="{BB4A1DE9-6717-6E48-8FD2-08502CC0FAE2}" type="slidenum">
              <a:rPr lang="en-US" smtClean="0"/>
              <a:t>33</a:t>
            </a:fld>
            <a:endParaRPr lang="en-US"/>
          </a:p>
        </p:txBody>
      </p:sp>
    </p:spTree>
    <p:extLst>
      <p:ext uri="{BB962C8B-B14F-4D97-AF65-F5344CB8AC3E}">
        <p14:creationId xmlns:p14="http://schemas.microsoft.com/office/powerpoint/2010/main" val="3344754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C44FF-F6F9-36B8-5682-F016DD195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C00DE9-760A-4E29-B8FF-7A21579F6A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612FD1-B0FE-6C94-04CB-19038468882A}"/>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5" name="Footer Placeholder 4">
            <a:extLst>
              <a:ext uri="{FF2B5EF4-FFF2-40B4-BE49-F238E27FC236}">
                <a16:creationId xmlns:a16="http://schemas.microsoft.com/office/drawing/2014/main" id="{AC882C33-EA75-EA4B-09A3-7029B4A5E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46C91-5AB9-D102-067E-85C28C59D278}"/>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1834124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5853-DE88-5A8D-A319-E160A8EABA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6F977E-A263-254D-3BFC-11491C8E8D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C87D5-30A1-B689-83DD-C77034B94953}"/>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5" name="Footer Placeholder 4">
            <a:extLst>
              <a:ext uri="{FF2B5EF4-FFF2-40B4-BE49-F238E27FC236}">
                <a16:creationId xmlns:a16="http://schemas.microsoft.com/office/drawing/2014/main" id="{0136E654-23B3-8C82-C327-5F16CFE30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618F0-0414-8F14-D9AA-7A28DEFAD470}"/>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192289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C4F686-FDD1-BE1D-0E33-6065E9B093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734A2B-D8E3-2B2C-EFA2-0320724A77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FFEB1-7197-461C-085E-F50D1FE1E2C4}"/>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5" name="Footer Placeholder 4">
            <a:extLst>
              <a:ext uri="{FF2B5EF4-FFF2-40B4-BE49-F238E27FC236}">
                <a16:creationId xmlns:a16="http://schemas.microsoft.com/office/drawing/2014/main" id="{0E0D66EF-234E-7303-B87B-B827FE599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C8858-6259-0001-31A4-CF5FFC0D67CB}"/>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245277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80B9-9769-FF4E-4F04-6F02B42FA5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4B8E7B-3632-0452-B344-2D4F8BEC79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D9B66-8AEF-2470-7EF1-A39CA628DB20}"/>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5" name="Footer Placeholder 4">
            <a:extLst>
              <a:ext uri="{FF2B5EF4-FFF2-40B4-BE49-F238E27FC236}">
                <a16:creationId xmlns:a16="http://schemas.microsoft.com/office/drawing/2014/main" id="{C624AACA-D3B0-AED3-20ED-F6DD956E5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6CA31-3C4B-A440-120F-FB9038F9F22E}"/>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1199072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230E-3BA9-6D4A-BCFF-151F4A8DC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D7E4BD-4450-1214-A64A-46CE368AA3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EC9404-AA5D-4365-4D51-E209D8CFCED8}"/>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5" name="Footer Placeholder 4">
            <a:extLst>
              <a:ext uri="{FF2B5EF4-FFF2-40B4-BE49-F238E27FC236}">
                <a16:creationId xmlns:a16="http://schemas.microsoft.com/office/drawing/2014/main" id="{CBD95E46-6800-3F1D-8398-E8C98C313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90470-548C-A77D-42D1-80EF08B576D6}"/>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87890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4EE39-E861-6204-593E-656C88BB8D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134FB9-79F8-FD93-F9FD-6E568111C4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AA6010-B30B-4AE9-1FB8-756BB13C42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CCB8C0-58B6-8F09-A6D7-2242AF6A1463}"/>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6" name="Footer Placeholder 5">
            <a:extLst>
              <a:ext uri="{FF2B5EF4-FFF2-40B4-BE49-F238E27FC236}">
                <a16:creationId xmlns:a16="http://schemas.microsoft.com/office/drawing/2014/main" id="{7758122A-8CD6-6E54-F5B6-1F46ED4E38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325A2D-6AB1-5B55-B830-5FEC182691E3}"/>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33476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B8A2-461C-270E-5A05-9DE8BAB42F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0AF8E-65EB-6D9A-242C-6BD810501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368070-7BED-03FF-CE89-26A4F9B257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211A8-E070-6649-69FF-4BB2408570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7B9173-FBEE-AB5C-38F8-B39436DD7D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639D91-E27E-EA45-63FA-DD10C022BE22}"/>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8" name="Footer Placeholder 7">
            <a:extLst>
              <a:ext uri="{FF2B5EF4-FFF2-40B4-BE49-F238E27FC236}">
                <a16:creationId xmlns:a16="http://schemas.microsoft.com/office/drawing/2014/main" id="{0D412F0D-16BF-ABEE-FCB1-2F541613C9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749367-88B3-29FD-D346-131E1E8FEAA6}"/>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20931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C756-3A6D-8892-0234-F48360D638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CAB71C-B7A5-ECE5-3F83-D5EBAB972456}"/>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4" name="Footer Placeholder 3">
            <a:extLst>
              <a:ext uri="{FF2B5EF4-FFF2-40B4-BE49-F238E27FC236}">
                <a16:creationId xmlns:a16="http://schemas.microsoft.com/office/drawing/2014/main" id="{FF3CE051-52BD-A01F-880A-B5EA55AAB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CE77A-A850-0BB7-90C9-B3706D38E258}"/>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402161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DEAA1-21F3-992F-F7E2-5532E4137E80}"/>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3" name="Footer Placeholder 2">
            <a:extLst>
              <a:ext uri="{FF2B5EF4-FFF2-40B4-BE49-F238E27FC236}">
                <a16:creationId xmlns:a16="http://schemas.microsoft.com/office/drawing/2014/main" id="{705F80C2-DAE2-CD64-209A-D9F070DFD9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22BE6A-9426-CA77-80E1-EE40EC5EF4F8}"/>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315915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E5EAC-0AFD-F559-C3F2-0FB60BBAC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CC3AAE-FCAA-40F5-4AB0-841A304B07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5D81E6-BF9C-DC61-27C9-4D63DF63A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A4C236-C94E-8BFC-CAA2-DA46FC58F66A}"/>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6" name="Footer Placeholder 5">
            <a:extLst>
              <a:ext uri="{FF2B5EF4-FFF2-40B4-BE49-F238E27FC236}">
                <a16:creationId xmlns:a16="http://schemas.microsoft.com/office/drawing/2014/main" id="{7F2A1F14-DB96-7A3C-A0AB-34D0E99B9B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5F93A7-2C2B-0748-9D88-068244DC99BE}"/>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243600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545AC-D0B9-9B9C-2C48-2AAF736AE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A2257-B0F6-B4B1-9983-50343DCFA4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98F20B-F430-9538-606B-5BCDEDBAE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704CF-83FA-7436-C0DD-A4C292817BDF}"/>
              </a:ext>
            </a:extLst>
          </p:cNvPr>
          <p:cNvSpPr>
            <a:spLocks noGrp="1"/>
          </p:cNvSpPr>
          <p:nvPr>
            <p:ph type="dt" sz="half" idx="10"/>
          </p:nvPr>
        </p:nvSpPr>
        <p:spPr/>
        <p:txBody>
          <a:bodyPr/>
          <a:lstStyle/>
          <a:p>
            <a:fld id="{3A294005-962A-454F-9753-2B60E55DBC6A}" type="datetimeFigureOut">
              <a:rPr lang="en-US" smtClean="0"/>
              <a:t>10/28/2025</a:t>
            </a:fld>
            <a:endParaRPr lang="en-US"/>
          </a:p>
        </p:txBody>
      </p:sp>
      <p:sp>
        <p:nvSpPr>
          <p:cNvPr id="6" name="Footer Placeholder 5">
            <a:extLst>
              <a:ext uri="{FF2B5EF4-FFF2-40B4-BE49-F238E27FC236}">
                <a16:creationId xmlns:a16="http://schemas.microsoft.com/office/drawing/2014/main" id="{891DA646-7508-8EE3-6660-4149BE7E9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C58F8-BAFD-AEC4-17FC-C9EA39F15E1D}"/>
              </a:ext>
            </a:extLst>
          </p:cNvPr>
          <p:cNvSpPr>
            <a:spLocks noGrp="1"/>
          </p:cNvSpPr>
          <p:nvPr>
            <p:ph type="sldNum" sz="quarter" idx="12"/>
          </p:nvPr>
        </p:nvSpPr>
        <p:spPr/>
        <p:txBody>
          <a:bodyPr/>
          <a:lstStyle/>
          <a:p>
            <a:fld id="{505D7CBA-AC86-C541-9947-ED216C287924}" type="slidenum">
              <a:rPr lang="en-US" smtClean="0"/>
              <a:t>‹#›</a:t>
            </a:fld>
            <a:endParaRPr lang="en-US"/>
          </a:p>
        </p:txBody>
      </p:sp>
    </p:spTree>
    <p:extLst>
      <p:ext uri="{BB962C8B-B14F-4D97-AF65-F5344CB8AC3E}">
        <p14:creationId xmlns:p14="http://schemas.microsoft.com/office/powerpoint/2010/main" val="3781717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AB736-9DDC-65BC-43A7-B7486FBE2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065EFC6-3595-1F34-F851-D232470AF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EF1EA94-EF1F-E595-56AD-FED3C369F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294005-962A-454F-9753-2B60E55DBC6A}" type="datetimeFigureOut">
              <a:rPr lang="en-US" smtClean="0"/>
              <a:t>10/28/2025</a:t>
            </a:fld>
            <a:endParaRPr lang="en-US"/>
          </a:p>
        </p:txBody>
      </p:sp>
      <p:sp>
        <p:nvSpPr>
          <p:cNvPr id="5" name="Footer Placeholder 4">
            <a:extLst>
              <a:ext uri="{FF2B5EF4-FFF2-40B4-BE49-F238E27FC236}">
                <a16:creationId xmlns:a16="http://schemas.microsoft.com/office/drawing/2014/main" id="{EC4F0F0F-6BDC-558A-F82E-A68984E0C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F5D45F-CCEF-3503-45A8-506CBBA173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5D7CBA-AC86-C541-9947-ED216C287924}" type="slidenum">
              <a:rPr lang="en-US" smtClean="0"/>
              <a:t>‹#›</a:t>
            </a:fld>
            <a:endParaRPr lang="en-US"/>
          </a:p>
        </p:txBody>
      </p:sp>
    </p:spTree>
    <p:extLst>
      <p:ext uri="{BB962C8B-B14F-4D97-AF65-F5344CB8AC3E}">
        <p14:creationId xmlns:p14="http://schemas.microsoft.com/office/powerpoint/2010/main" val="1362740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www.facs.org/rmocc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www.facs.org/rmoccs" TargetMode="Externa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jsakran1@jhmi.edu"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chendricks@facs.org" TargetMode="External"/><Relationship Id="rId5" Type="http://schemas.openxmlformats.org/officeDocument/2006/relationships/hyperlink" Target="mailto:ezimmerman@facs.org"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30.emf"/><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emf"/><Relationship Id="rId11" Type="http://schemas.openxmlformats.org/officeDocument/2006/relationships/image" Target="../media/image7.png"/><Relationship Id="rId5" Type="http://schemas.openxmlformats.org/officeDocument/2006/relationships/image" Target="../media/image28.emf"/><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27.emf"/><Relationship Id="rId9" Type="http://schemas.openxmlformats.org/officeDocument/2006/relationships/image" Target="../media/image32.emf"/><Relationship Id="rId1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7.xml"/><Relationship Id="rId3" Type="http://schemas.openxmlformats.org/officeDocument/2006/relationships/slide" Target="slide34.xml"/><Relationship Id="rId7" Type="http://schemas.openxmlformats.org/officeDocument/2006/relationships/slide" Target="slide25.xml"/><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slide" Target="slide17.xml"/><Relationship Id="rId5" Type="http://schemas.openxmlformats.org/officeDocument/2006/relationships/slide" Target="slide32.xml"/><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slide" Target="slide22.xml"/><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BAC57BC7-8942-F07C-194E-AEE5F38A2A6E}"/>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66B9165-2141-24A0-FBCD-650466F2169E}"/>
              </a:ext>
            </a:extLst>
          </p:cNvPr>
          <p:cNvSpPr txBox="1"/>
          <p:nvPr/>
        </p:nvSpPr>
        <p:spPr>
          <a:xfrm>
            <a:off x="575518" y="2695394"/>
            <a:ext cx="6018663" cy="1200329"/>
          </a:xfrm>
          <a:prstGeom prst="rect">
            <a:avLst/>
          </a:prstGeom>
          <a:noFill/>
        </p:spPr>
        <p:txBody>
          <a:bodyPr wrap="square" rtlCol="0">
            <a:spAutoFit/>
          </a:bodyPr>
          <a:lstStyle/>
          <a:p>
            <a:r>
              <a:rPr lang="en-US" sz="4000" b="1" dirty="0">
                <a:effectLst/>
                <a:latin typeface="Open Sans" pitchFamily="2" charset="0"/>
                <a:ea typeface="Open Sans" pitchFamily="2" charset="0"/>
                <a:cs typeface="Open Sans" pitchFamily="2" charset="0"/>
              </a:rPr>
              <a:t>RCOT Field Program </a:t>
            </a:r>
            <a:r>
              <a:rPr lang="en-US" sz="3200" dirty="0">
                <a:effectLst/>
                <a:latin typeface="Open Sans Light" panose="020B0306030504020204" pitchFamily="34" charset="0"/>
                <a:ea typeface="Open Sans Light" panose="020B0306030504020204" pitchFamily="34" charset="0"/>
                <a:cs typeface="Open Sans Light" panose="020B0306030504020204" pitchFamily="34" charset="0"/>
              </a:rPr>
              <a:t>Webinar Series</a:t>
            </a:r>
            <a:endParaRPr lang="en-US" sz="32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a:extLst>
              <a:ext uri="{FF2B5EF4-FFF2-40B4-BE49-F238E27FC236}">
                <a16:creationId xmlns:a16="http://schemas.microsoft.com/office/drawing/2014/main" id="{FFB1B2CD-85EE-2DB6-476C-B5FD22836124}"/>
              </a:ext>
            </a:extLst>
          </p:cNvPr>
          <p:cNvPicPr>
            <a:picLocks noChangeAspect="1"/>
          </p:cNvPicPr>
          <p:nvPr/>
        </p:nvPicPr>
        <p:blipFill>
          <a:blip r:embed="rId3"/>
          <a:stretch>
            <a:fillRect/>
          </a:stretch>
        </p:blipFill>
        <p:spPr>
          <a:xfrm>
            <a:off x="619857" y="5434748"/>
            <a:ext cx="5728904" cy="647334"/>
          </a:xfrm>
          <a:prstGeom prst="rect">
            <a:avLst/>
          </a:prstGeom>
        </p:spPr>
      </p:pic>
      <p:sp>
        <p:nvSpPr>
          <p:cNvPr id="7" name="Freeform 6">
            <a:extLst>
              <a:ext uri="{FF2B5EF4-FFF2-40B4-BE49-F238E27FC236}">
                <a16:creationId xmlns:a16="http://schemas.microsoft.com/office/drawing/2014/main" id="{8738E8BC-D035-62D7-DE38-3BB7C6AFF832}"/>
              </a:ext>
            </a:extLst>
          </p:cNvPr>
          <p:cNvSpPr/>
          <p:nvPr/>
        </p:nvSpPr>
        <p:spPr>
          <a:xfrm>
            <a:off x="7600950" y="0"/>
            <a:ext cx="4591050" cy="6857995"/>
          </a:xfrm>
          <a:custGeom>
            <a:avLst/>
            <a:gdLst>
              <a:gd name="connsiteX0" fmla="*/ 5071937 w 5991229"/>
              <a:gd name="connsiteY0" fmla="*/ 0 h 6857996"/>
              <a:gd name="connsiteX1" fmla="*/ 5991229 w 5991229"/>
              <a:gd name="connsiteY1" fmla="*/ 0 h 6857996"/>
              <a:gd name="connsiteX2" fmla="*/ 5991229 w 5991229"/>
              <a:gd name="connsiteY2" fmla="*/ 6857996 h 6857996"/>
              <a:gd name="connsiteX3" fmla="*/ 0 w 5991229"/>
              <a:gd name="connsiteY3" fmla="*/ 6857996 h 6857996"/>
              <a:gd name="connsiteX4" fmla="*/ 5071937 w 5991229"/>
              <a:gd name="connsiteY4" fmla="*/ 0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229" h="6857996">
                <a:moveTo>
                  <a:pt x="5071937" y="0"/>
                </a:moveTo>
                <a:lnTo>
                  <a:pt x="5991229" y="0"/>
                </a:lnTo>
                <a:lnTo>
                  <a:pt x="5991229" y="6857996"/>
                </a:lnTo>
                <a:lnTo>
                  <a:pt x="0" y="6857996"/>
                </a:lnTo>
                <a:lnTo>
                  <a:pt x="5071937"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9E7582E-3453-5477-6399-B32BE22334DA}"/>
              </a:ext>
            </a:extLst>
          </p:cNvPr>
          <p:cNvSpPr txBox="1"/>
          <p:nvPr/>
        </p:nvSpPr>
        <p:spPr>
          <a:xfrm>
            <a:off x="575518" y="6488666"/>
            <a:ext cx="7600950" cy="246221"/>
          </a:xfrm>
          <a:prstGeom prst="rect">
            <a:avLst/>
          </a:prstGeom>
          <a:noFill/>
        </p:spPr>
        <p:txBody>
          <a:bodyPr wrap="square" rtlCol="0">
            <a:spAutoFit/>
          </a:bodyPr>
          <a:lstStyle/>
          <a:p>
            <a:r>
              <a:rPr lang="en-US" sz="1000" dirty="0">
                <a:latin typeface="Open Sans Medium" pitchFamily="2" charset="0"/>
                <a:ea typeface="Open Sans Medium" pitchFamily="2" charset="0"/>
                <a:cs typeface="Open Sans Medium" pitchFamily="2" charset="0"/>
              </a:rPr>
              <a:t>Copyright </a:t>
            </a:r>
            <a:r>
              <a:rPr lang="en-US" sz="1000" b="0" i="0" dirty="0">
                <a:solidFill>
                  <a:srgbClr val="1F1F1F"/>
                </a:solidFill>
                <a:effectLst/>
                <a:latin typeface="Open Sans Medium" pitchFamily="2" charset="0"/>
                <a:ea typeface="Open Sans Medium" pitchFamily="2" charset="0"/>
                <a:cs typeface="Open Sans Medium" pitchFamily="2" charset="0"/>
              </a:rPr>
              <a:t>©</a:t>
            </a:r>
            <a:r>
              <a:rPr lang="en-US" sz="1000" dirty="0">
                <a:latin typeface="Open Sans Medium" pitchFamily="2" charset="0"/>
                <a:ea typeface="Open Sans Medium" pitchFamily="2" charset="0"/>
                <a:cs typeface="Open Sans Medium" pitchFamily="2" charset="0"/>
              </a:rPr>
              <a:t>2025 American College of Surgeons. 633 N Saint Clair St, Chicago, IL 60611-3295</a:t>
            </a:r>
          </a:p>
        </p:txBody>
      </p:sp>
      <p:grpSp>
        <p:nvGrpSpPr>
          <p:cNvPr id="13" name="Group 12">
            <a:extLst>
              <a:ext uri="{FF2B5EF4-FFF2-40B4-BE49-F238E27FC236}">
                <a16:creationId xmlns:a16="http://schemas.microsoft.com/office/drawing/2014/main" id="{AE3C1D8F-88FD-8DC7-4E0C-88A6B903FD42}"/>
              </a:ext>
            </a:extLst>
          </p:cNvPr>
          <p:cNvGrpSpPr/>
          <p:nvPr/>
        </p:nvGrpSpPr>
        <p:grpSpPr>
          <a:xfrm>
            <a:off x="410381" y="911805"/>
            <a:ext cx="4910883" cy="813805"/>
            <a:chOff x="725688" y="717627"/>
            <a:chExt cx="4910883" cy="813805"/>
          </a:xfrm>
        </p:grpSpPr>
        <p:sp>
          <p:nvSpPr>
            <p:cNvPr id="14" name="TextBox 13">
              <a:extLst>
                <a:ext uri="{FF2B5EF4-FFF2-40B4-BE49-F238E27FC236}">
                  <a16:creationId xmlns:a16="http://schemas.microsoft.com/office/drawing/2014/main" id="{1A1A780F-375A-4B7E-1595-E17659D95B7C}"/>
                </a:ext>
              </a:extLst>
            </p:cNvPr>
            <p:cNvSpPr txBox="1"/>
            <p:nvPr/>
          </p:nvSpPr>
          <p:spPr>
            <a:xfrm>
              <a:off x="725688" y="1000133"/>
              <a:ext cx="4910883" cy="531299"/>
            </a:xfrm>
            <a:prstGeom prst="rect">
              <a:avLst/>
            </a:prstGeom>
            <a:noFill/>
          </p:spPr>
          <p:txBody>
            <a:bodyPr wrap="square" rtlCol="0">
              <a:spAutoFit/>
            </a:bodyPr>
            <a:lstStyle/>
            <a:p>
              <a:pPr>
                <a:lnSpc>
                  <a:spcPts val="3640"/>
                </a:lnSpc>
              </a:pPr>
              <a:r>
                <a:rPr lang="en-US" sz="2600" b="1" dirty="0">
                  <a:solidFill>
                    <a:srgbClr val="E91F00"/>
                  </a:solidFill>
                  <a:effectLst/>
                  <a:latin typeface="Open Sans" pitchFamily="2" charset="0"/>
                  <a:ea typeface="Open Sans" pitchFamily="2" charset="0"/>
                  <a:cs typeface="Open Sans" pitchFamily="2" charset="0"/>
                </a:rPr>
                <a:t> Committees on Trauma</a:t>
              </a:r>
              <a:endParaRPr lang="en-US" sz="2600" dirty="0">
                <a:solidFill>
                  <a:srgbClr val="E91F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TextBox 14">
              <a:extLst>
                <a:ext uri="{FF2B5EF4-FFF2-40B4-BE49-F238E27FC236}">
                  <a16:creationId xmlns:a16="http://schemas.microsoft.com/office/drawing/2014/main" id="{1C9000C7-10CE-5315-A4B6-83D1D6C9C2D0}"/>
                </a:ext>
              </a:extLst>
            </p:cNvPr>
            <p:cNvSpPr txBox="1"/>
            <p:nvPr/>
          </p:nvSpPr>
          <p:spPr>
            <a:xfrm>
              <a:off x="849176" y="717627"/>
              <a:ext cx="2115822" cy="369332"/>
            </a:xfrm>
            <a:prstGeom prst="rect">
              <a:avLst/>
            </a:prstGeom>
            <a:noFill/>
          </p:spPr>
          <p:txBody>
            <a:bodyPr wrap="square">
              <a:spAutoFit/>
            </a:bodyPr>
            <a:lstStyle/>
            <a:p>
              <a:r>
                <a:rPr lang="en-US" b="1" spc="300" dirty="0">
                  <a:solidFill>
                    <a:srgbClr val="000000"/>
                  </a:solidFill>
                  <a:effectLst/>
                  <a:latin typeface="Open Sans Extrabold" pitchFamily="2" charset="0"/>
                  <a:ea typeface="Open Sans Extrabold" pitchFamily="2" charset="0"/>
                  <a:cs typeface="Open Sans Extrabold" pitchFamily="2" charset="0"/>
                </a:rPr>
                <a:t>REGIONAL</a:t>
              </a:r>
              <a:endParaRPr lang="en-US" b="1" spc="300" dirty="0">
                <a:solidFill>
                  <a:srgbClr val="000000"/>
                </a:solidFill>
                <a:latin typeface="Open Sans Extrabold" pitchFamily="2" charset="0"/>
                <a:ea typeface="Open Sans Extrabold" pitchFamily="2" charset="0"/>
                <a:cs typeface="Open Sans Extrabold" pitchFamily="2" charset="0"/>
              </a:endParaRPr>
            </a:p>
          </p:txBody>
        </p:sp>
      </p:grpSp>
      <p:pic>
        <p:nvPicPr>
          <p:cNvPr id="20" name="Picture 19" descr="A red and black broken glass&#10;&#10;Description automatically generated">
            <a:extLst>
              <a:ext uri="{FF2B5EF4-FFF2-40B4-BE49-F238E27FC236}">
                <a16:creationId xmlns:a16="http://schemas.microsoft.com/office/drawing/2014/main" id="{B6F6E386-F53F-09DA-921B-8F498351B57E}"/>
              </a:ext>
            </a:extLst>
          </p:cNvPr>
          <p:cNvPicPr>
            <a:picLocks noChangeAspect="1"/>
          </p:cNvPicPr>
          <p:nvPr/>
        </p:nvPicPr>
        <p:blipFill rotWithShape="1">
          <a:blip r:embed="rId4">
            <a:alphaModFix amt="85000"/>
          </a:blip>
          <a:srcRect b="60345"/>
          <a:stretch/>
        </p:blipFill>
        <p:spPr>
          <a:xfrm>
            <a:off x="9418642" y="4325884"/>
            <a:ext cx="3671007" cy="2532116"/>
          </a:xfrm>
          <a:prstGeom prst="rect">
            <a:avLst/>
          </a:prstGeom>
        </p:spPr>
      </p:pic>
    </p:spTree>
    <p:extLst>
      <p:ext uri="{BB962C8B-B14F-4D97-AF65-F5344CB8AC3E}">
        <p14:creationId xmlns:p14="http://schemas.microsoft.com/office/powerpoint/2010/main" val="2089822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A4BEE-8284-D94D-F925-62E4AB4DA980}"/>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6" name="Picture 5" descr="A red and black broken glass&#10;&#10;Description automatically generated">
            <a:extLst>
              <a:ext uri="{FF2B5EF4-FFF2-40B4-BE49-F238E27FC236}">
                <a16:creationId xmlns:a16="http://schemas.microsoft.com/office/drawing/2014/main" id="{C394BCFD-7167-92EA-99A1-45D4C3C91006}"/>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sp>
        <p:nvSpPr>
          <p:cNvPr id="8" name="TextBox 7">
            <a:extLst>
              <a:ext uri="{FF2B5EF4-FFF2-40B4-BE49-F238E27FC236}">
                <a16:creationId xmlns:a16="http://schemas.microsoft.com/office/drawing/2014/main" id="{0E55919F-139B-66FC-7CD2-591F153277DF}"/>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6" name="Right Triangle 15">
            <a:extLst>
              <a:ext uri="{FF2B5EF4-FFF2-40B4-BE49-F238E27FC236}">
                <a16:creationId xmlns:a16="http://schemas.microsoft.com/office/drawing/2014/main" id="{2773957A-DBB2-3313-EAC3-7648A315A7AD}"/>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8A7A4551-8F1F-FD2E-D4CF-9E49190F4402}"/>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3" name="Group 62">
            <a:extLst>
              <a:ext uri="{FF2B5EF4-FFF2-40B4-BE49-F238E27FC236}">
                <a16:creationId xmlns:a16="http://schemas.microsoft.com/office/drawing/2014/main" id="{BD8FF716-A303-1EA1-375F-6DFA12FE5B48}"/>
              </a:ext>
            </a:extLst>
          </p:cNvPr>
          <p:cNvGrpSpPr/>
          <p:nvPr/>
        </p:nvGrpSpPr>
        <p:grpSpPr>
          <a:xfrm>
            <a:off x="5511585" y="218641"/>
            <a:ext cx="4386030" cy="796233"/>
            <a:chOff x="5511586" y="517537"/>
            <a:chExt cx="4386030" cy="796233"/>
          </a:xfrm>
        </p:grpSpPr>
        <p:cxnSp>
          <p:nvCxnSpPr>
            <p:cNvPr id="36" name="Straight Connector 35">
              <a:extLst>
                <a:ext uri="{FF2B5EF4-FFF2-40B4-BE49-F238E27FC236}">
                  <a16:creationId xmlns:a16="http://schemas.microsoft.com/office/drawing/2014/main" id="{BDB637DC-AF1A-A8E0-1980-69204AE14BAC}"/>
                </a:ext>
              </a:extLst>
            </p:cNvPr>
            <p:cNvCxnSpPr>
              <a:cxnSpLocks/>
            </p:cNvCxnSpPr>
            <p:nvPr/>
          </p:nvCxnSpPr>
          <p:spPr>
            <a:xfrm>
              <a:off x="5816320" y="90525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F0654480-5AA9-B920-29A1-82905C368CCD}"/>
                </a:ext>
              </a:extLst>
            </p:cNvPr>
            <p:cNvSpPr/>
            <p:nvPr/>
          </p:nvSpPr>
          <p:spPr>
            <a:xfrm>
              <a:off x="654300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94F09EF-201E-B74D-5179-C0C728B1153D}"/>
                </a:ext>
              </a:extLst>
            </p:cNvPr>
            <p:cNvSpPr/>
            <p:nvPr/>
          </p:nvSpPr>
          <p:spPr>
            <a:xfrm>
              <a:off x="5511586" y="517537"/>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DDCA664-2370-0670-D3F9-55074876FF20}"/>
                </a:ext>
              </a:extLst>
            </p:cNvPr>
            <p:cNvSpPr/>
            <p:nvPr/>
          </p:nvSpPr>
          <p:spPr>
            <a:xfrm>
              <a:off x="726361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56E185B-85D0-0DFA-3014-E59E0FAAE2FC}"/>
                </a:ext>
              </a:extLst>
            </p:cNvPr>
            <p:cNvSpPr/>
            <p:nvPr/>
          </p:nvSpPr>
          <p:spPr>
            <a:xfrm>
              <a:off x="798422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EA8E426-60A8-47C0-105D-567E268BC2E5}"/>
                </a:ext>
              </a:extLst>
            </p:cNvPr>
            <p:cNvSpPr/>
            <p:nvPr/>
          </p:nvSpPr>
          <p:spPr>
            <a:xfrm>
              <a:off x="870483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B0438B0-86BF-0540-9B61-769D59B4DE3C}"/>
                </a:ext>
              </a:extLst>
            </p:cNvPr>
            <p:cNvSpPr/>
            <p:nvPr/>
          </p:nvSpPr>
          <p:spPr>
            <a:xfrm>
              <a:off x="9425444"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C33FF0C-EC62-D182-88A1-AB5F43E70617}"/>
                </a:ext>
              </a:extLst>
            </p:cNvPr>
            <p:cNvSpPr txBox="1"/>
            <p:nvPr/>
          </p:nvSpPr>
          <p:spPr>
            <a:xfrm>
              <a:off x="5712532"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4" name="TextBox 43">
              <a:extLst>
                <a:ext uri="{FF2B5EF4-FFF2-40B4-BE49-F238E27FC236}">
                  <a16:creationId xmlns:a16="http://schemas.microsoft.com/office/drawing/2014/main" id="{6EFD4292-0DD6-AE98-79B1-357C875FC538}"/>
                </a:ext>
              </a:extLst>
            </p:cNvPr>
            <p:cNvSpPr txBox="1"/>
            <p:nvPr/>
          </p:nvSpPr>
          <p:spPr>
            <a:xfrm>
              <a:off x="6579181"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45" name="TextBox 44">
              <a:extLst>
                <a:ext uri="{FF2B5EF4-FFF2-40B4-BE49-F238E27FC236}">
                  <a16:creationId xmlns:a16="http://schemas.microsoft.com/office/drawing/2014/main" id="{372B886F-8E6C-7976-CFCB-4FFEC1865167}"/>
                </a:ext>
              </a:extLst>
            </p:cNvPr>
            <p:cNvSpPr txBox="1"/>
            <p:nvPr/>
          </p:nvSpPr>
          <p:spPr>
            <a:xfrm>
              <a:off x="7304876"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46" name="TextBox 45">
              <a:extLst>
                <a:ext uri="{FF2B5EF4-FFF2-40B4-BE49-F238E27FC236}">
                  <a16:creationId xmlns:a16="http://schemas.microsoft.com/office/drawing/2014/main" id="{C9C5F945-3157-080C-FF37-0779474C9BFB}"/>
                </a:ext>
              </a:extLst>
            </p:cNvPr>
            <p:cNvSpPr txBox="1"/>
            <p:nvPr/>
          </p:nvSpPr>
          <p:spPr>
            <a:xfrm>
              <a:off x="8021007"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7" name="TextBox 46">
              <a:extLst>
                <a:ext uri="{FF2B5EF4-FFF2-40B4-BE49-F238E27FC236}">
                  <a16:creationId xmlns:a16="http://schemas.microsoft.com/office/drawing/2014/main" id="{5B8E8F0A-F1C1-3D72-271F-6B4CCB741013}"/>
                </a:ext>
              </a:extLst>
            </p:cNvPr>
            <p:cNvSpPr txBox="1"/>
            <p:nvPr/>
          </p:nvSpPr>
          <p:spPr>
            <a:xfrm>
              <a:off x="8755190"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48" name="TextBox 47">
              <a:extLst>
                <a:ext uri="{FF2B5EF4-FFF2-40B4-BE49-F238E27FC236}">
                  <a16:creationId xmlns:a16="http://schemas.microsoft.com/office/drawing/2014/main" id="{D8104B87-BD1D-7FE3-8F75-7E177831181E}"/>
                </a:ext>
              </a:extLst>
            </p:cNvPr>
            <p:cNvSpPr txBox="1"/>
            <p:nvPr/>
          </p:nvSpPr>
          <p:spPr>
            <a:xfrm>
              <a:off x="9453513"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23" name="Group 22">
            <a:extLst>
              <a:ext uri="{FF2B5EF4-FFF2-40B4-BE49-F238E27FC236}">
                <a16:creationId xmlns:a16="http://schemas.microsoft.com/office/drawing/2014/main" id="{F15A8ADC-A670-A182-A78F-B2C083761612}"/>
              </a:ext>
            </a:extLst>
          </p:cNvPr>
          <p:cNvGrpSpPr/>
          <p:nvPr/>
        </p:nvGrpSpPr>
        <p:grpSpPr>
          <a:xfrm>
            <a:off x="1239832" y="2076897"/>
            <a:ext cx="2709298" cy="3668112"/>
            <a:chOff x="1277347" y="2128951"/>
            <a:chExt cx="2709298" cy="3668112"/>
          </a:xfrm>
        </p:grpSpPr>
        <p:sp>
          <p:nvSpPr>
            <p:cNvPr id="5" name="TextBox 4">
              <a:extLst>
                <a:ext uri="{FF2B5EF4-FFF2-40B4-BE49-F238E27FC236}">
                  <a16:creationId xmlns:a16="http://schemas.microsoft.com/office/drawing/2014/main" id="{8F913EC9-C9CD-1D87-3845-5A973287C8E0}"/>
                </a:ext>
              </a:extLst>
            </p:cNvPr>
            <p:cNvSpPr txBox="1"/>
            <p:nvPr/>
          </p:nvSpPr>
          <p:spPr>
            <a:xfrm>
              <a:off x="1277347" y="5150732"/>
              <a:ext cx="2709298" cy="646331"/>
            </a:xfrm>
            <a:prstGeom prst="rect">
              <a:avLst/>
            </a:prstGeom>
            <a:noFill/>
          </p:spPr>
          <p:txBody>
            <a:bodyPr wrap="square">
              <a:spAutoFit/>
            </a:bodyPr>
            <a:lstStyle/>
            <a:p>
              <a:pPr algn="ctr">
                <a:spcAft>
                  <a:spcPts val="1200"/>
                </a:spcAft>
              </a:pPr>
              <a:r>
                <a:rPr lang="en-US" b="1" dirty="0">
                  <a:latin typeface="Open Sans" pitchFamily="2" charset="0"/>
                  <a:ea typeface="Open Sans" pitchFamily="2" charset="0"/>
                  <a:cs typeface="Open Sans" pitchFamily="2" charset="0"/>
                </a:rPr>
                <a:t>ASPR TRACIE Version 3 Toolkit</a:t>
              </a:r>
            </a:p>
          </p:txBody>
        </p:sp>
        <p:grpSp>
          <p:nvGrpSpPr>
            <p:cNvPr id="81" name="Group 80">
              <a:extLst>
                <a:ext uri="{FF2B5EF4-FFF2-40B4-BE49-F238E27FC236}">
                  <a16:creationId xmlns:a16="http://schemas.microsoft.com/office/drawing/2014/main" id="{BB019E7D-CEE7-B3A8-9351-334A5E4D4A92}"/>
                </a:ext>
              </a:extLst>
            </p:cNvPr>
            <p:cNvGrpSpPr/>
            <p:nvPr/>
          </p:nvGrpSpPr>
          <p:grpSpPr>
            <a:xfrm>
              <a:off x="1525581" y="2128951"/>
              <a:ext cx="2212830" cy="2863662"/>
              <a:chOff x="13305229" y="7692464"/>
              <a:chExt cx="4370444" cy="5655868"/>
            </a:xfrm>
          </p:grpSpPr>
          <p:sp>
            <p:nvSpPr>
              <p:cNvPr id="80" name="Rectangle 79">
                <a:extLst>
                  <a:ext uri="{FF2B5EF4-FFF2-40B4-BE49-F238E27FC236}">
                    <a16:creationId xmlns:a16="http://schemas.microsoft.com/office/drawing/2014/main" id="{22A9EAC8-EABA-F12B-609C-B8E095DE9CD1}"/>
                  </a:ext>
                </a:extLst>
              </p:cNvPr>
              <p:cNvSpPr/>
              <p:nvPr/>
            </p:nvSpPr>
            <p:spPr>
              <a:xfrm>
                <a:off x="13305229" y="7692464"/>
                <a:ext cx="4336026" cy="565586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C6E33B52-1932-F396-B267-1E53112B3D4A}"/>
                  </a:ext>
                </a:extLst>
              </p:cNvPr>
              <p:cNvPicPr>
                <a:picLocks noChangeAspect="1"/>
              </p:cNvPicPr>
              <p:nvPr/>
            </p:nvPicPr>
            <p:blipFill>
              <a:blip r:embed="rId4"/>
              <a:stretch>
                <a:fillRect/>
              </a:stretch>
            </p:blipFill>
            <p:spPr>
              <a:xfrm>
                <a:off x="13305229" y="7692464"/>
                <a:ext cx="4370444" cy="5655868"/>
              </a:xfrm>
              <a:prstGeom prst="rect">
                <a:avLst/>
              </a:prstGeom>
              <a:ln>
                <a:solidFill>
                  <a:schemeClr val="tx1"/>
                </a:solidFill>
              </a:ln>
            </p:spPr>
          </p:pic>
        </p:grpSp>
      </p:grpSp>
      <p:sp>
        <p:nvSpPr>
          <p:cNvPr id="90" name="TextBox 89">
            <a:extLst>
              <a:ext uri="{FF2B5EF4-FFF2-40B4-BE49-F238E27FC236}">
                <a16:creationId xmlns:a16="http://schemas.microsoft.com/office/drawing/2014/main" id="{6DDF0ED5-B6BF-CF06-A7A1-115FFAD33C83}"/>
              </a:ext>
            </a:extLst>
          </p:cNvPr>
          <p:cNvSpPr txBox="1"/>
          <p:nvPr/>
        </p:nvSpPr>
        <p:spPr>
          <a:xfrm>
            <a:off x="478494" y="703374"/>
            <a:ext cx="4422711" cy="1077218"/>
          </a:xfrm>
          <a:prstGeom prst="rect">
            <a:avLst/>
          </a:prstGeom>
          <a:noFill/>
        </p:spPr>
        <p:txBody>
          <a:bodyPr wrap="square" rtlCol="0">
            <a:spAutoFit/>
          </a:bodyPr>
          <a:lstStyle/>
          <a:p>
            <a:r>
              <a:rPr lang="en-US" sz="3200" b="1" dirty="0">
                <a:solidFill>
                  <a:srgbClr val="0E2144"/>
                </a:solidFill>
                <a:latin typeface="Open Sans" pitchFamily="2" charset="0"/>
                <a:ea typeface="Open Sans" pitchFamily="2" charset="0"/>
                <a:cs typeface="Open Sans" pitchFamily="2" charset="0"/>
              </a:rPr>
              <a:t>Preparation &amp; Education</a:t>
            </a:r>
          </a:p>
        </p:txBody>
      </p:sp>
      <p:grpSp>
        <p:nvGrpSpPr>
          <p:cNvPr id="24" name="Group 23">
            <a:extLst>
              <a:ext uri="{FF2B5EF4-FFF2-40B4-BE49-F238E27FC236}">
                <a16:creationId xmlns:a16="http://schemas.microsoft.com/office/drawing/2014/main" id="{5797F0BB-1A9E-FE84-65DA-8CAAE0F47652}"/>
              </a:ext>
            </a:extLst>
          </p:cNvPr>
          <p:cNvGrpSpPr/>
          <p:nvPr/>
        </p:nvGrpSpPr>
        <p:grpSpPr>
          <a:xfrm>
            <a:off x="4320004" y="1545925"/>
            <a:ext cx="2956830" cy="4198823"/>
            <a:chOff x="4142944" y="1575262"/>
            <a:chExt cx="2956830" cy="4198823"/>
          </a:xfrm>
        </p:grpSpPr>
        <p:grpSp>
          <p:nvGrpSpPr>
            <p:cNvPr id="88" name="Group 87">
              <a:extLst>
                <a:ext uri="{FF2B5EF4-FFF2-40B4-BE49-F238E27FC236}">
                  <a16:creationId xmlns:a16="http://schemas.microsoft.com/office/drawing/2014/main" id="{296DD61C-509C-AA9C-505B-F51179799C72}"/>
                </a:ext>
              </a:extLst>
            </p:cNvPr>
            <p:cNvGrpSpPr/>
            <p:nvPr/>
          </p:nvGrpSpPr>
          <p:grpSpPr>
            <a:xfrm>
              <a:off x="4377412" y="1575262"/>
              <a:ext cx="2722362" cy="3417351"/>
              <a:chOff x="-5530361" y="-4225172"/>
              <a:chExt cx="5610211" cy="7042436"/>
            </a:xfrm>
          </p:grpSpPr>
          <p:pic>
            <p:nvPicPr>
              <p:cNvPr id="87" name="Picture 86" descr="A screenshot of a medical report&#10;&#10;Description automatically generated">
                <a:extLst>
                  <a:ext uri="{FF2B5EF4-FFF2-40B4-BE49-F238E27FC236}">
                    <a16:creationId xmlns:a16="http://schemas.microsoft.com/office/drawing/2014/main" id="{A9DD0D8F-429E-1B2A-4618-C456DD919524}"/>
                  </a:ext>
                </a:extLst>
              </p:cNvPr>
              <p:cNvPicPr>
                <a:picLocks noChangeAspect="1"/>
              </p:cNvPicPr>
              <p:nvPr/>
            </p:nvPicPr>
            <p:blipFill>
              <a:blip r:embed="rId5"/>
              <a:stretch>
                <a:fillRect/>
              </a:stretch>
            </p:blipFill>
            <p:spPr>
              <a:xfrm>
                <a:off x="-4454051" y="-4225172"/>
                <a:ext cx="4533901" cy="4787901"/>
              </a:xfrm>
              <a:prstGeom prst="rect">
                <a:avLst/>
              </a:prstGeom>
              <a:ln>
                <a:solidFill>
                  <a:schemeClr val="tx1"/>
                </a:solidFill>
              </a:ln>
            </p:spPr>
          </p:pic>
          <p:pic>
            <p:nvPicPr>
              <p:cNvPr id="85" name="Picture 84" descr="A circular logo with a globe and a microscope&#10;&#10;Description automatically generated">
                <a:extLst>
                  <a:ext uri="{FF2B5EF4-FFF2-40B4-BE49-F238E27FC236}">
                    <a16:creationId xmlns:a16="http://schemas.microsoft.com/office/drawing/2014/main" id="{B6AD724D-CD38-528B-F82A-1BB5D2F75082}"/>
                  </a:ext>
                </a:extLst>
              </p:cNvPr>
              <p:cNvPicPr>
                <a:picLocks noChangeAspect="1"/>
              </p:cNvPicPr>
              <p:nvPr/>
            </p:nvPicPr>
            <p:blipFill>
              <a:blip r:embed="rId6"/>
              <a:stretch>
                <a:fillRect/>
              </a:stretch>
            </p:blipFill>
            <p:spPr>
              <a:xfrm>
                <a:off x="-5530361" y="-3123215"/>
                <a:ext cx="4635374" cy="5940479"/>
              </a:xfrm>
              <a:prstGeom prst="rect">
                <a:avLst/>
              </a:prstGeom>
              <a:ln>
                <a:solidFill>
                  <a:schemeClr val="tx1"/>
                </a:solidFill>
              </a:ln>
            </p:spPr>
          </p:pic>
        </p:grpSp>
        <p:sp>
          <p:nvSpPr>
            <p:cNvPr id="94" name="TextBox 93">
              <a:extLst>
                <a:ext uri="{FF2B5EF4-FFF2-40B4-BE49-F238E27FC236}">
                  <a16:creationId xmlns:a16="http://schemas.microsoft.com/office/drawing/2014/main" id="{717F391C-F493-F7F1-312A-C7BD6CBCF90F}"/>
                </a:ext>
              </a:extLst>
            </p:cNvPr>
            <p:cNvSpPr txBox="1"/>
            <p:nvPr/>
          </p:nvSpPr>
          <p:spPr>
            <a:xfrm>
              <a:off x="4142944" y="5127754"/>
              <a:ext cx="2737283" cy="646331"/>
            </a:xfrm>
            <a:prstGeom prst="rect">
              <a:avLst/>
            </a:prstGeom>
            <a:noFill/>
          </p:spPr>
          <p:txBody>
            <a:bodyPr wrap="square">
              <a:spAutoFit/>
            </a:bodyPr>
            <a:lstStyle/>
            <a:p>
              <a:pPr algn="ctr">
                <a:spcAft>
                  <a:spcPts val="1200"/>
                </a:spcAft>
              </a:pPr>
              <a:r>
                <a:rPr lang="en-US" b="1" dirty="0">
                  <a:latin typeface="Open Sans" pitchFamily="2" charset="0"/>
                  <a:ea typeface="Open Sans" pitchFamily="2" charset="0"/>
                  <a:cs typeface="Open Sans" pitchFamily="2" charset="0"/>
                </a:rPr>
                <a:t>Defense Health Board Report </a:t>
              </a:r>
              <a:r>
                <a:rPr lang="en-US" sz="1400" b="1" dirty="0">
                  <a:latin typeface="Open Sans" pitchFamily="2" charset="0"/>
                  <a:ea typeface="Open Sans" pitchFamily="2" charset="0"/>
                  <a:cs typeface="Open Sans" pitchFamily="2" charset="0"/>
                </a:rPr>
                <a:t>(Part 1 and Part 2)</a:t>
              </a:r>
            </a:p>
          </p:txBody>
        </p:sp>
      </p:grpSp>
      <p:cxnSp>
        <p:nvCxnSpPr>
          <p:cNvPr id="21" name="Straight Connector 20">
            <a:extLst>
              <a:ext uri="{FF2B5EF4-FFF2-40B4-BE49-F238E27FC236}">
                <a16:creationId xmlns:a16="http://schemas.microsoft.com/office/drawing/2014/main" id="{034BB7AC-EC4B-AB7F-016C-D67AB26E6C9B}"/>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pic>
        <p:nvPicPr>
          <p:cNvPr id="3" name="Picture 2" descr="A white line drawing of a computer&#10;&#10;Description automatically generated">
            <a:extLst>
              <a:ext uri="{FF2B5EF4-FFF2-40B4-BE49-F238E27FC236}">
                <a16:creationId xmlns:a16="http://schemas.microsoft.com/office/drawing/2014/main" id="{1B05675E-0782-6097-8AED-A55467CF4CA0}"/>
              </a:ext>
            </a:extLst>
          </p:cNvPr>
          <p:cNvPicPr>
            <a:picLocks noChangeAspect="1"/>
          </p:cNvPicPr>
          <p:nvPr/>
        </p:nvPicPr>
        <p:blipFill>
          <a:blip r:embed="rId7"/>
          <a:stretch>
            <a:fillRect/>
          </a:stretch>
        </p:blipFill>
        <p:spPr>
          <a:xfrm>
            <a:off x="10569254" y="-20180"/>
            <a:ext cx="1658917" cy="1658917"/>
          </a:xfrm>
          <a:prstGeom prst="rect">
            <a:avLst/>
          </a:prstGeom>
        </p:spPr>
      </p:pic>
      <p:grpSp>
        <p:nvGrpSpPr>
          <p:cNvPr id="7" name="Group 6">
            <a:extLst>
              <a:ext uri="{FF2B5EF4-FFF2-40B4-BE49-F238E27FC236}">
                <a16:creationId xmlns:a16="http://schemas.microsoft.com/office/drawing/2014/main" id="{D3B11A03-9700-08AA-A69C-426816F45D9C}"/>
              </a:ext>
            </a:extLst>
          </p:cNvPr>
          <p:cNvGrpSpPr/>
          <p:nvPr/>
        </p:nvGrpSpPr>
        <p:grpSpPr>
          <a:xfrm>
            <a:off x="7693330" y="2076897"/>
            <a:ext cx="2337226" cy="3761065"/>
            <a:chOff x="7693330" y="2076897"/>
            <a:chExt cx="2337226" cy="3761065"/>
          </a:xfrm>
        </p:grpSpPr>
        <p:sp>
          <p:nvSpPr>
            <p:cNvPr id="9" name="Rectangle 8">
              <a:extLst>
                <a:ext uri="{FF2B5EF4-FFF2-40B4-BE49-F238E27FC236}">
                  <a16:creationId xmlns:a16="http://schemas.microsoft.com/office/drawing/2014/main" id="{23D7CCD9-7F74-5AF5-F5CF-33196229D320}"/>
                </a:ext>
              </a:extLst>
            </p:cNvPr>
            <p:cNvSpPr/>
            <p:nvPr/>
          </p:nvSpPr>
          <p:spPr>
            <a:xfrm>
              <a:off x="7755519" y="2076897"/>
              <a:ext cx="2212848" cy="2862072"/>
            </a:xfrm>
            <a:prstGeom prst="rect">
              <a:avLst/>
            </a:prstGeom>
            <a:solidFill>
              <a:srgbClr val="156082">
                <a:alpha val="1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1844CD2-F6F4-2FFA-7F4C-1AAF6A659D7F}"/>
                </a:ext>
              </a:extLst>
            </p:cNvPr>
            <p:cNvPicPr>
              <a:picLocks noChangeAspect="1"/>
            </p:cNvPicPr>
            <p:nvPr/>
          </p:nvPicPr>
          <p:blipFill>
            <a:blip r:embed="rId2">
              <a:extLst>
                <a:ext uri="{28A0092B-C50C-407E-A947-70E740481C1C}">
                  <a14:useLocalDpi xmlns:a14="http://schemas.microsoft.com/office/drawing/2010/main" val="0"/>
                </a:ext>
              </a:extLst>
            </a:blip>
            <a:srcRect r="16036" b="6352"/>
            <a:stretch>
              <a:fillRect/>
            </a:stretch>
          </p:blipFill>
          <p:spPr>
            <a:xfrm>
              <a:off x="7964424" y="2245924"/>
              <a:ext cx="1919416" cy="241904"/>
            </a:xfrm>
            <a:prstGeom prst="rect">
              <a:avLst/>
            </a:prstGeom>
          </p:spPr>
        </p:pic>
        <p:sp>
          <p:nvSpPr>
            <p:cNvPr id="12" name="TextBox 11">
              <a:extLst>
                <a:ext uri="{FF2B5EF4-FFF2-40B4-BE49-F238E27FC236}">
                  <a16:creationId xmlns:a16="http://schemas.microsoft.com/office/drawing/2014/main" id="{4643EE7F-19DD-8867-79A6-DABC33A16E44}"/>
                </a:ext>
              </a:extLst>
            </p:cNvPr>
            <p:cNvSpPr txBox="1"/>
            <p:nvPr/>
          </p:nvSpPr>
          <p:spPr>
            <a:xfrm>
              <a:off x="8106033" y="2841771"/>
              <a:ext cx="1777807" cy="1046440"/>
            </a:xfrm>
            <a:prstGeom prst="rect">
              <a:avLst/>
            </a:prstGeom>
            <a:noFill/>
          </p:spPr>
          <p:txBody>
            <a:bodyPr wrap="square" rtlCol="0">
              <a:spAutoFit/>
            </a:bodyPr>
            <a:lstStyle/>
            <a:p>
              <a:r>
                <a:rPr lang="en-US" sz="1000" dirty="0"/>
                <a:t>DRAFT </a:t>
              </a:r>
            </a:p>
            <a:p>
              <a:r>
                <a:rPr lang="en-US" sz="1200" b="1" dirty="0"/>
                <a:t>RMOCC Standards </a:t>
              </a:r>
            </a:p>
            <a:p>
              <a:endParaRPr lang="en-US" sz="1000" dirty="0"/>
            </a:p>
            <a:p>
              <a:endParaRPr lang="en-US" sz="1000" dirty="0"/>
            </a:p>
            <a:p>
              <a:endParaRPr lang="en-US" sz="1000" dirty="0"/>
            </a:p>
            <a:p>
              <a:r>
                <a:rPr lang="en-US" sz="1000" i="1" dirty="0"/>
                <a:t>coming in Spring 2026</a:t>
              </a:r>
            </a:p>
          </p:txBody>
        </p:sp>
        <p:sp>
          <p:nvSpPr>
            <p:cNvPr id="4" name="TextBox 3">
              <a:extLst>
                <a:ext uri="{FF2B5EF4-FFF2-40B4-BE49-F238E27FC236}">
                  <a16:creationId xmlns:a16="http://schemas.microsoft.com/office/drawing/2014/main" id="{C6101104-BAC5-4065-0B1F-4D03DF944F39}"/>
                </a:ext>
              </a:extLst>
            </p:cNvPr>
            <p:cNvSpPr txBox="1"/>
            <p:nvPr/>
          </p:nvSpPr>
          <p:spPr>
            <a:xfrm>
              <a:off x="7693330" y="4976188"/>
              <a:ext cx="2337226" cy="861774"/>
            </a:xfrm>
            <a:prstGeom prst="rect">
              <a:avLst/>
            </a:prstGeom>
            <a:noFill/>
          </p:spPr>
          <p:txBody>
            <a:bodyPr wrap="square">
              <a:spAutoFit/>
            </a:bodyPr>
            <a:lstStyle>
              <a:defPPr>
                <a:defRPr lang="en-US"/>
              </a:defPPr>
              <a:lvl1pPr>
                <a:spcAft>
                  <a:spcPts val="1200"/>
                </a:spcAft>
                <a:defRPr>
                  <a:latin typeface="Open Sans" pitchFamily="2" charset="0"/>
                  <a:ea typeface="Open Sans" pitchFamily="2" charset="0"/>
                  <a:cs typeface="Open Sans" pitchFamily="2" charset="0"/>
                </a:defRPr>
              </a:lvl1pPr>
            </a:lstStyle>
            <a:p>
              <a:pPr algn="ctr">
                <a:spcAft>
                  <a:spcPts val="1200"/>
                </a:spcAft>
              </a:pPr>
              <a:r>
                <a:rPr lang="en-US" b="1" dirty="0">
                  <a:latin typeface="Open Sans" pitchFamily="2" charset="0"/>
                  <a:ea typeface="Open Sans" pitchFamily="2" charset="0"/>
                  <a:cs typeface="Open Sans" pitchFamily="2" charset="0"/>
                </a:rPr>
                <a:t>ACS COT </a:t>
              </a:r>
              <a:br>
                <a:rPr lang="en-US" b="1" dirty="0">
                  <a:latin typeface="Open Sans" pitchFamily="2" charset="0"/>
                  <a:ea typeface="Open Sans" pitchFamily="2" charset="0"/>
                  <a:cs typeface="Open Sans" pitchFamily="2" charset="0"/>
                </a:rPr>
              </a:br>
              <a:r>
                <a:rPr lang="en-US" b="1" dirty="0">
                  <a:latin typeface="Open Sans" pitchFamily="2" charset="0"/>
                  <a:ea typeface="Open Sans" pitchFamily="2" charset="0"/>
                  <a:cs typeface="Open Sans" pitchFamily="2" charset="0"/>
                </a:rPr>
                <a:t>RMOCC Standards</a:t>
              </a:r>
              <a:br>
                <a:rPr lang="en-US" b="1" dirty="0">
                  <a:latin typeface="Open Sans" pitchFamily="2" charset="0"/>
                  <a:ea typeface="Open Sans" pitchFamily="2" charset="0"/>
                  <a:cs typeface="Open Sans" pitchFamily="2" charset="0"/>
                </a:rPr>
              </a:br>
              <a:r>
                <a:rPr lang="en-US" sz="1400" b="1" i="1" dirty="0">
                  <a:latin typeface="Open Sans" pitchFamily="2" charset="0"/>
                  <a:ea typeface="Open Sans" pitchFamily="2" charset="0"/>
                  <a:cs typeface="Open Sans" pitchFamily="2" charset="0"/>
                </a:rPr>
                <a:t>c</a:t>
              </a:r>
              <a:r>
                <a:rPr lang="en-US" sz="1400" b="1" i="1" dirty="0"/>
                <a:t>oming in Spring 2026</a:t>
              </a:r>
              <a:endParaRPr lang="en-US" sz="1400" b="1" i="1" dirty="0">
                <a:latin typeface="Open Sans" pitchFamily="2" charset="0"/>
                <a:ea typeface="Open Sans" pitchFamily="2" charset="0"/>
                <a:cs typeface="Open Sans" pitchFamily="2" charset="0"/>
              </a:endParaRPr>
            </a:p>
          </p:txBody>
        </p:sp>
      </p:grpSp>
    </p:spTree>
    <p:extLst>
      <p:ext uri="{BB962C8B-B14F-4D97-AF65-F5344CB8AC3E}">
        <p14:creationId xmlns:p14="http://schemas.microsoft.com/office/powerpoint/2010/main" val="3555234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B698C-F663-B285-F49D-A3E565AFE51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44E3ED8-E8D2-B853-3BA4-AADABDF21BA1}"/>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6" name="Picture 5" descr="A red and black broken glass&#10;&#10;Description automatically generated">
            <a:extLst>
              <a:ext uri="{FF2B5EF4-FFF2-40B4-BE49-F238E27FC236}">
                <a16:creationId xmlns:a16="http://schemas.microsoft.com/office/drawing/2014/main" id="{02A513D4-9595-64B7-CBC5-FC785C58C35D}"/>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sp>
        <p:nvSpPr>
          <p:cNvPr id="8" name="TextBox 7">
            <a:extLst>
              <a:ext uri="{FF2B5EF4-FFF2-40B4-BE49-F238E27FC236}">
                <a16:creationId xmlns:a16="http://schemas.microsoft.com/office/drawing/2014/main" id="{D6ECE59B-CA34-9B2F-3134-9CB9E3483DEF}"/>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6" name="Right Triangle 15">
            <a:extLst>
              <a:ext uri="{FF2B5EF4-FFF2-40B4-BE49-F238E27FC236}">
                <a16:creationId xmlns:a16="http://schemas.microsoft.com/office/drawing/2014/main" id="{CFA5A2CC-12A8-DFF7-0490-8A08B5D4007F}"/>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FBCD93F2-898B-87D9-EE32-A44A66D199D3}"/>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3" name="Group 62">
            <a:extLst>
              <a:ext uri="{FF2B5EF4-FFF2-40B4-BE49-F238E27FC236}">
                <a16:creationId xmlns:a16="http://schemas.microsoft.com/office/drawing/2014/main" id="{0081F547-A44C-D7F6-DA2D-D903C347EA45}"/>
              </a:ext>
            </a:extLst>
          </p:cNvPr>
          <p:cNvGrpSpPr/>
          <p:nvPr/>
        </p:nvGrpSpPr>
        <p:grpSpPr>
          <a:xfrm>
            <a:off x="5511585" y="218641"/>
            <a:ext cx="4386030" cy="796233"/>
            <a:chOff x="5511586" y="517537"/>
            <a:chExt cx="4386030" cy="796233"/>
          </a:xfrm>
        </p:grpSpPr>
        <p:cxnSp>
          <p:nvCxnSpPr>
            <p:cNvPr id="36" name="Straight Connector 35">
              <a:extLst>
                <a:ext uri="{FF2B5EF4-FFF2-40B4-BE49-F238E27FC236}">
                  <a16:creationId xmlns:a16="http://schemas.microsoft.com/office/drawing/2014/main" id="{F70063E4-F5E4-8A70-7AAE-B007C997F16B}"/>
                </a:ext>
              </a:extLst>
            </p:cNvPr>
            <p:cNvCxnSpPr>
              <a:cxnSpLocks/>
            </p:cNvCxnSpPr>
            <p:nvPr/>
          </p:nvCxnSpPr>
          <p:spPr>
            <a:xfrm>
              <a:off x="5816320" y="90525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D0ACA577-0E0D-8A09-DFEF-BD560CFF914A}"/>
                </a:ext>
              </a:extLst>
            </p:cNvPr>
            <p:cNvSpPr/>
            <p:nvPr/>
          </p:nvSpPr>
          <p:spPr>
            <a:xfrm>
              <a:off x="654300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3DA8A1-8732-DAF1-058A-A3104A153C77}"/>
                </a:ext>
              </a:extLst>
            </p:cNvPr>
            <p:cNvSpPr/>
            <p:nvPr/>
          </p:nvSpPr>
          <p:spPr>
            <a:xfrm>
              <a:off x="5511586" y="517537"/>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CCB38E0-BD3B-AEC3-6AFF-A702F8A7A0BC}"/>
                </a:ext>
              </a:extLst>
            </p:cNvPr>
            <p:cNvSpPr/>
            <p:nvPr/>
          </p:nvSpPr>
          <p:spPr>
            <a:xfrm>
              <a:off x="726361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974C16A-5232-5046-1C1B-9802B6B7472E}"/>
                </a:ext>
              </a:extLst>
            </p:cNvPr>
            <p:cNvSpPr/>
            <p:nvPr/>
          </p:nvSpPr>
          <p:spPr>
            <a:xfrm>
              <a:off x="798422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6107C58-5E65-9D09-C3CD-68971C6E06D1}"/>
                </a:ext>
              </a:extLst>
            </p:cNvPr>
            <p:cNvSpPr/>
            <p:nvPr/>
          </p:nvSpPr>
          <p:spPr>
            <a:xfrm>
              <a:off x="870483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A6C8A63-2847-D042-5567-15690653A2E1}"/>
                </a:ext>
              </a:extLst>
            </p:cNvPr>
            <p:cNvSpPr/>
            <p:nvPr/>
          </p:nvSpPr>
          <p:spPr>
            <a:xfrm>
              <a:off x="9425444"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5528011-A2F6-43F4-4CD3-656E3B2D32A7}"/>
                </a:ext>
              </a:extLst>
            </p:cNvPr>
            <p:cNvSpPr txBox="1"/>
            <p:nvPr/>
          </p:nvSpPr>
          <p:spPr>
            <a:xfrm>
              <a:off x="5712532"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4" name="TextBox 43">
              <a:extLst>
                <a:ext uri="{FF2B5EF4-FFF2-40B4-BE49-F238E27FC236}">
                  <a16:creationId xmlns:a16="http://schemas.microsoft.com/office/drawing/2014/main" id="{8FA15480-FB87-2289-294A-F2F0ECE8C663}"/>
                </a:ext>
              </a:extLst>
            </p:cNvPr>
            <p:cNvSpPr txBox="1"/>
            <p:nvPr/>
          </p:nvSpPr>
          <p:spPr>
            <a:xfrm>
              <a:off x="6579181"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45" name="TextBox 44">
              <a:extLst>
                <a:ext uri="{FF2B5EF4-FFF2-40B4-BE49-F238E27FC236}">
                  <a16:creationId xmlns:a16="http://schemas.microsoft.com/office/drawing/2014/main" id="{532FD4C7-5E50-4A89-2D08-81FBF26EA72F}"/>
                </a:ext>
              </a:extLst>
            </p:cNvPr>
            <p:cNvSpPr txBox="1"/>
            <p:nvPr/>
          </p:nvSpPr>
          <p:spPr>
            <a:xfrm>
              <a:off x="7304876"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46" name="TextBox 45">
              <a:extLst>
                <a:ext uri="{FF2B5EF4-FFF2-40B4-BE49-F238E27FC236}">
                  <a16:creationId xmlns:a16="http://schemas.microsoft.com/office/drawing/2014/main" id="{64526E89-3AF9-E1BF-A982-A68B8C44CEE2}"/>
                </a:ext>
              </a:extLst>
            </p:cNvPr>
            <p:cNvSpPr txBox="1"/>
            <p:nvPr/>
          </p:nvSpPr>
          <p:spPr>
            <a:xfrm>
              <a:off x="8021007"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7" name="TextBox 46">
              <a:extLst>
                <a:ext uri="{FF2B5EF4-FFF2-40B4-BE49-F238E27FC236}">
                  <a16:creationId xmlns:a16="http://schemas.microsoft.com/office/drawing/2014/main" id="{2EDA17D1-187D-C5E3-4B59-79FBF4D9E50C}"/>
                </a:ext>
              </a:extLst>
            </p:cNvPr>
            <p:cNvSpPr txBox="1"/>
            <p:nvPr/>
          </p:nvSpPr>
          <p:spPr>
            <a:xfrm>
              <a:off x="8755190"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48" name="TextBox 47">
              <a:extLst>
                <a:ext uri="{FF2B5EF4-FFF2-40B4-BE49-F238E27FC236}">
                  <a16:creationId xmlns:a16="http://schemas.microsoft.com/office/drawing/2014/main" id="{E37C0E0B-AA0C-3867-8103-CA59AFF6B534}"/>
                </a:ext>
              </a:extLst>
            </p:cNvPr>
            <p:cNvSpPr txBox="1"/>
            <p:nvPr/>
          </p:nvSpPr>
          <p:spPr>
            <a:xfrm>
              <a:off x="9453513"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5" name="TextBox 4">
            <a:extLst>
              <a:ext uri="{FF2B5EF4-FFF2-40B4-BE49-F238E27FC236}">
                <a16:creationId xmlns:a16="http://schemas.microsoft.com/office/drawing/2014/main" id="{A451462B-4261-F8FB-B7C6-128D43B90DBC}"/>
              </a:ext>
            </a:extLst>
          </p:cNvPr>
          <p:cNvSpPr txBox="1"/>
          <p:nvPr/>
        </p:nvSpPr>
        <p:spPr>
          <a:xfrm>
            <a:off x="593322" y="2034024"/>
            <a:ext cx="10661699" cy="4570482"/>
          </a:xfrm>
          <a:prstGeom prst="rect">
            <a:avLst/>
          </a:prstGeom>
          <a:noFill/>
        </p:spPr>
        <p:txBody>
          <a:bodyPr wrap="square">
            <a:spAutoFit/>
          </a:bodyPr>
          <a:lstStyle/>
          <a:p>
            <a:pPr algn="ctr">
              <a:spcAft>
                <a:spcPts val="1200"/>
              </a:spcAft>
            </a:pPr>
            <a:r>
              <a:rPr lang="en-US" sz="2400" b="1" dirty="0">
                <a:latin typeface="Open Sans" pitchFamily="2" charset="0"/>
                <a:ea typeface="Open Sans" pitchFamily="2" charset="0"/>
                <a:cs typeface="Open Sans" pitchFamily="2" charset="0"/>
              </a:rPr>
              <a:t>Review Summaries from prior RCOT RMOCC Webinars</a:t>
            </a:r>
          </a:p>
          <a:p>
            <a:pPr marL="342900" indent="-342900">
              <a:spcAft>
                <a:spcPts val="1200"/>
              </a:spcAft>
              <a:buAutoNum type="arabicPeriod"/>
            </a:pPr>
            <a:r>
              <a:rPr lang="en-US" dirty="0">
                <a:latin typeface="Open Sans" pitchFamily="2" charset="0"/>
                <a:ea typeface="Open Sans" pitchFamily="2" charset="0"/>
                <a:cs typeface="Open Sans" pitchFamily="2" charset="0"/>
              </a:rPr>
              <a:t>Introduction 2/11/2025 (Drs Jeff Kerby and John Armstrong)</a:t>
            </a:r>
          </a:p>
          <a:p>
            <a:pPr marL="342900" indent="-342900">
              <a:spcAft>
                <a:spcPts val="1200"/>
              </a:spcAft>
              <a:buAutoNum type="arabicPeriod"/>
            </a:pPr>
            <a:r>
              <a:rPr lang="en-US" dirty="0">
                <a:latin typeface="Open Sans" pitchFamily="2" charset="0"/>
                <a:ea typeface="Open Sans" pitchFamily="2" charset="0"/>
                <a:cs typeface="Open Sans" pitchFamily="2" charset="0"/>
              </a:rPr>
              <a:t>STRAC 3/25/2025 (Eric Epley)</a:t>
            </a:r>
          </a:p>
          <a:p>
            <a:pPr marL="342900" indent="-342900">
              <a:spcAft>
                <a:spcPts val="1200"/>
              </a:spcAft>
              <a:buAutoNum type="arabicPeriod"/>
            </a:pPr>
            <a:r>
              <a:rPr lang="en-US" dirty="0">
                <a:latin typeface="Open Sans" pitchFamily="2" charset="0"/>
                <a:ea typeface="Open Sans" pitchFamily="2" charset="0"/>
                <a:cs typeface="Open Sans" pitchFamily="2" charset="0"/>
              </a:rPr>
              <a:t>Standards 4/17/2025 (Dr Kristan Staudenmayer)</a:t>
            </a:r>
          </a:p>
          <a:p>
            <a:pPr marL="342900" indent="-342900">
              <a:spcAft>
                <a:spcPts val="1200"/>
              </a:spcAft>
              <a:buAutoNum type="arabicPeriod"/>
            </a:pPr>
            <a:r>
              <a:rPr lang="en-US" dirty="0">
                <a:latin typeface="Open Sans" pitchFamily="2" charset="0"/>
                <a:ea typeface="Open Sans" pitchFamily="2" charset="0"/>
                <a:cs typeface="Open Sans" pitchFamily="2" charset="0"/>
              </a:rPr>
              <a:t>NDMS and Advocacy 7/29/2025 (Drs Staudenmayer and Joseph Sakran)</a:t>
            </a:r>
          </a:p>
          <a:p>
            <a:pPr marL="342900" indent="-342900">
              <a:spcAft>
                <a:spcPts val="1200"/>
              </a:spcAft>
              <a:buAutoNum type="arabicPeriod"/>
            </a:pPr>
            <a:r>
              <a:rPr lang="en-US" dirty="0">
                <a:latin typeface="Open Sans" pitchFamily="2" charset="0"/>
                <a:ea typeface="Open Sans" pitchFamily="2" charset="0"/>
                <a:cs typeface="Open Sans" pitchFamily="2" charset="0"/>
              </a:rPr>
              <a:t>Washington State RMOCC 8/27/2025 (Dr Steven Mitchell)</a:t>
            </a:r>
          </a:p>
          <a:p>
            <a:pPr marL="342900" indent="-342900">
              <a:spcAft>
                <a:spcPts val="1200"/>
              </a:spcAft>
              <a:buAutoNum type="arabicPeriod"/>
            </a:pPr>
            <a:r>
              <a:rPr lang="en-US" dirty="0">
                <a:latin typeface="Open Sans" pitchFamily="2" charset="0"/>
                <a:ea typeface="Open Sans" pitchFamily="2" charset="0"/>
                <a:cs typeface="Open Sans" pitchFamily="2" charset="0"/>
              </a:rPr>
              <a:t>Oregon State RMOCC and Tracking System 9/17/2025 (Dr David Lehrfeld)</a:t>
            </a:r>
          </a:p>
          <a:p>
            <a:pPr marL="342900" indent="-342900">
              <a:spcAft>
                <a:spcPts val="1200"/>
              </a:spcAft>
              <a:buAutoNum type="arabicPeriod"/>
            </a:pPr>
            <a:r>
              <a:rPr lang="en-US" dirty="0">
                <a:latin typeface="Open Sans" pitchFamily="2" charset="0"/>
                <a:ea typeface="Open Sans" pitchFamily="2" charset="0"/>
                <a:cs typeface="Open Sans" pitchFamily="2" charset="0"/>
              </a:rPr>
              <a:t>NDMS Pilot Programs 11/12/2025 (Dr Jeff Freeman)</a:t>
            </a:r>
          </a:p>
          <a:p>
            <a:pPr>
              <a:spcBef>
                <a:spcPts val="1800"/>
              </a:spcBef>
              <a:spcAft>
                <a:spcPts val="1200"/>
              </a:spcAft>
            </a:pPr>
            <a:r>
              <a:rPr lang="en-US" b="1" dirty="0">
                <a:latin typeface="Open Sans" pitchFamily="2" charset="0"/>
                <a:ea typeface="Open Sans" pitchFamily="2" charset="0"/>
                <a:cs typeface="Open Sans" pitchFamily="2" charset="0"/>
              </a:rPr>
              <a:t>Go to </a:t>
            </a:r>
            <a:r>
              <a:rPr lang="en-US" b="1" dirty="0">
                <a:latin typeface="Open Sans" pitchFamily="2" charset="0"/>
                <a:ea typeface="Open Sans" pitchFamily="2" charset="0"/>
                <a:cs typeface="Open Sans" pitchFamily="2" charset="0"/>
                <a:hlinkClick r:id="rId4"/>
              </a:rPr>
              <a:t>www.facs.org/rmoccs</a:t>
            </a:r>
            <a:r>
              <a:rPr lang="en-US" b="1" dirty="0">
                <a:latin typeface="Open Sans" pitchFamily="2" charset="0"/>
                <a:ea typeface="Open Sans" pitchFamily="2" charset="0"/>
                <a:cs typeface="Open Sans" pitchFamily="2" charset="0"/>
              </a:rPr>
              <a:t> to view all the available resources.</a:t>
            </a:r>
          </a:p>
          <a:p>
            <a:pPr>
              <a:spcAft>
                <a:spcPts val="1200"/>
              </a:spcAft>
            </a:pPr>
            <a:endParaRPr lang="en-US" b="1" dirty="0">
              <a:latin typeface="Open Sans" pitchFamily="2" charset="0"/>
              <a:ea typeface="Open Sans" pitchFamily="2" charset="0"/>
              <a:cs typeface="Open Sans" pitchFamily="2" charset="0"/>
            </a:endParaRPr>
          </a:p>
        </p:txBody>
      </p:sp>
      <p:sp>
        <p:nvSpPr>
          <p:cNvPr id="90" name="TextBox 89">
            <a:extLst>
              <a:ext uri="{FF2B5EF4-FFF2-40B4-BE49-F238E27FC236}">
                <a16:creationId xmlns:a16="http://schemas.microsoft.com/office/drawing/2014/main" id="{D7BCFEA2-DEFC-2CEC-1FA6-856506A11859}"/>
              </a:ext>
            </a:extLst>
          </p:cNvPr>
          <p:cNvSpPr txBox="1"/>
          <p:nvPr/>
        </p:nvSpPr>
        <p:spPr>
          <a:xfrm>
            <a:off x="478494" y="703374"/>
            <a:ext cx="4422711" cy="1077218"/>
          </a:xfrm>
          <a:prstGeom prst="rect">
            <a:avLst/>
          </a:prstGeom>
          <a:noFill/>
        </p:spPr>
        <p:txBody>
          <a:bodyPr wrap="square" rtlCol="0">
            <a:spAutoFit/>
          </a:bodyPr>
          <a:lstStyle/>
          <a:p>
            <a:r>
              <a:rPr lang="en-US" sz="3200" b="1" dirty="0">
                <a:solidFill>
                  <a:srgbClr val="0E2144"/>
                </a:solidFill>
                <a:latin typeface="Open Sans" pitchFamily="2" charset="0"/>
                <a:ea typeface="Open Sans" pitchFamily="2" charset="0"/>
                <a:cs typeface="Open Sans" pitchFamily="2" charset="0"/>
              </a:rPr>
              <a:t>Preparation &amp; Education</a:t>
            </a:r>
          </a:p>
        </p:txBody>
      </p:sp>
      <p:cxnSp>
        <p:nvCxnSpPr>
          <p:cNvPr id="21" name="Straight Connector 20">
            <a:extLst>
              <a:ext uri="{FF2B5EF4-FFF2-40B4-BE49-F238E27FC236}">
                <a16:creationId xmlns:a16="http://schemas.microsoft.com/office/drawing/2014/main" id="{A4F2B847-11ED-9337-2548-316512ABD6B3}"/>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pic>
        <p:nvPicPr>
          <p:cNvPr id="3" name="Picture 2" descr="A white line drawing of a computer&#10;&#10;Description automatically generated">
            <a:extLst>
              <a:ext uri="{FF2B5EF4-FFF2-40B4-BE49-F238E27FC236}">
                <a16:creationId xmlns:a16="http://schemas.microsoft.com/office/drawing/2014/main" id="{3EC8AD86-9593-B99B-E803-E7CF45CF61FB}"/>
              </a:ext>
            </a:extLst>
          </p:cNvPr>
          <p:cNvPicPr>
            <a:picLocks noChangeAspect="1"/>
          </p:cNvPicPr>
          <p:nvPr/>
        </p:nvPicPr>
        <p:blipFill>
          <a:blip r:embed="rId5"/>
          <a:stretch>
            <a:fillRect/>
          </a:stretch>
        </p:blipFill>
        <p:spPr>
          <a:xfrm>
            <a:off x="10569254" y="-20180"/>
            <a:ext cx="1658917" cy="1658917"/>
          </a:xfrm>
          <a:prstGeom prst="rect">
            <a:avLst/>
          </a:prstGeom>
        </p:spPr>
      </p:pic>
    </p:spTree>
    <p:extLst>
      <p:ext uri="{BB962C8B-B14F-4D97-AF65-F5344CB8AC3E}">
        <p14:creationId xmlns:p14="http://schemas.microsoft.com/office/powerpoint/2010/main" val="857735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A4BEE-8284-D94D-F925-62E4AB4DA980}"/>
              </a:ext>
            </a:extLst>
          </p:cNvPr>
          <p:cNvPicPr>
            <a:picLocks noChangeAspect="1"/>
          </p:cNvPicPr>
          <p:nvPr/>
        </p:nvPicPr>
        <p:blipFill>
          <a:blip r:embed="rId2"/>
          <a:stretch>
            <a:fillRect/>
          </a:stretch>
        </p:blipFill>
        <p:spPr>
          <a:xfrm>
            <a:off x="338435" y="6267635"/>
            <a:ext cx="2849357" cy="321961"/>
          </a:xfrm>
          <a:prstGeom prst="rect">
            <a:avLst/>
          </a:prstGeom>
        </p:spPr>
      </p:pic>
      <p:sp>
        <p:nvSpPr>
          <p:cNvPr id="5" name="TextBox 4">
            <a:extLst>
              <a:ext uri="{FF2B5EF4-FFF2-40B4-BE49-F238E27FC236}">
                <a16:creationId xmlns:a16="http://schemas.microsoft.com/office/drawing/2014/main" id="{8F913EC9-C9CD-1D87-3845-5A973287C8E0}"/>
              </a:ext>
            </a:extLst>
          </p:cNvPr>
          <p:cNvSpPr txBox="1"/>
          <p:nvPr/>
        </p:nvSpPr>
        <p:spPr>
          <a:xfrm>
            <a:off x="600882" y="2862869"/>
            <a:ext cx="4591603" cy="1477328"/>
          </a:xfrm>
          <a:prstGeom prst="rect">
            <a:avLst/>
          </a:prstGeom>
          <a:noFill/>
        </p:spPr>
        <p:txBody>
          <a:bodyPr wrap="square">
            <a:spAutoFit/>
          </a:bodyPr>
          <a:lstStyle/>
          <a:p>
            <a:pPr>
              <a:spcAft>
                <a:spcPts val="1200"/>
              </a:spcAft>
            </a:pPr>
            <a:r>
              <a:rPr lang="en-US" sz="3000" b="1" dirty="0">
                <a:solidFill>
                  <a:srgbClr val="0E2144"/>
                </a:solidFill>
                <a:effectLst/>
                <a:latin typeface="Open Sans" pitchFamily="2" charset="0"/>
                <a:ea typeface="Open Sans" pitchFamily="2" charset="0"/>
                <a:cs typeface="Open Sans" pitchFamily="2" charset="0"/>
              </a:rPr>
              <a:t>What course(s) should I participate in?</a:t>
            </a:r>
          </a:p>
          <a:p>
            <a:pPr>
              <a:spcAft>
                <a:spcPts val="1200"/>
              </a:spcAft>
            </a:pPr>
            <a:r>
              <a:rPr lang="en-US" sz="2000" dirty="0">
                <a:latin typeface="Open Sans" pitchFamily="2" charset="0"/>
                <a:ea typeface="Open Sans" pitchFamily="2" charset="0"/>
                <a:cs typeface="Open Sans" pitchFamily="2" charset="0"/>
              </a:rPr>
              <a:t>ACS COT </a:t>
            </a:r>
            <a:r>
              <a:rPr lang="en-US" sz="2000" dirty="0" err="1">
                <a:latin typeface="Open Sans" pitchFamily="2" charset="0"/>
                <a:ea typeface="Open Sans" pitchFamily="2" charset="0"/>
                <a:cs typeface="Open Sans" pitchFamily="2" charset="0"/>
              </a:rPr>
              <a:t>eDMEP</a:t>
            </a:r>
            <a:r>
              <a:rPr lang="en-US" sz="2000" dirty="0">
                <a:latin typeface="Open Sans" pitchFamily="2" charset="0"/>
                <a:ea typeface="Open Sans" pitchFamily="2" charset="0"/>
                <a:cs typeface="Open Sans" pitchFamily="2" charset="0"/>
              </a:rPr>
              <a:t> online course</a:t>
            </a:r>
            <a:endParaRPr lang="en-US" sz="2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descr="A red and black broken glass&#10;&#10;Description automatically generated">
            <a:extLst>
              <a:ext uri="{FF2B5EF4-FFF2-40B4-BE49-F238E27FC236}">
                <a16:creationId xmlns:a16="http://schemas.microsoft.com/office/drawing/2014/main" id="{C394BCFD-7167-92EA-99A1-45D4C3C91006}"/>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F00943DF-B8E8-3A32-84EE-3CD929BF235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E55919F-139B-66FC-7CD2-591F153277DF}"/>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9" name="Right Triangle 8">
            <a:extLst>
              <a:ext uri="{FF2B5EF4-FFF2-40B4-BE49-F238E27FC236}">
                <a16:creationId xmlns:a16="http://schemas.microsoft.com/office/drawing/2014/main" id="{EDAB1A8C-CE51-3EDF-3D4D-A85CCC216DA4}"/>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810F4ED2-6175-F3B7-38A0-CF92E6D11AC8}"/>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descr="A screenshot of a computer&#10;&#10;Description automatically generated">
            <a:extLst>
              <a:ext uri="{FF2B5EF4-FFF2-40B4-BE49-F238E27FC236}">
                <a16:creationId xmlns:a16="http://schemas.microsoft.com/office/drawing/2014/main" id="{2A967F1B-A48D-D4B0-90FA-FE819EFE64A3}"/>
              </a:ext>
            </a:extLst>
          </p:cNvPr>
          <p:cNvPicPr>
            <a:picLocks noChangeAspect="1"/>
          </p:cNvPicPr>
          <p:nvPr/>
        </p:nvPicPr>
        <p:blipFill>
          <a:blip r:embed="rId4"/>
          <a:stretch>
            <a:fillRect/>
          </a:stretch>
        </p:blipFill>
        <p:spPr>
          <a:xfrm>
            <a:off x="5523163" y="2195567"/>
            <a:ext cx="5741931" cy="3251139"/>
          </a:xfrm>
          <a:prstGeom prst="rect">
            <a:avLst/>
          </a:prstGeom>
          <a:ln>
            <a:solidFill>
              <a:schemeClr val="tx1"/>
            </a:solidFill>
          </a:ln>
        </p:spPr>
      </p:pic>
      <p:sp>
        <p:nvSpPr>
          <p:cNvPr id="32" name="TextBox 31">
            <a:extLst>
              <a:ext uri="{FF2B5EF4-FFF2-40B4-BE49-F238E27FC236}">
                <a16:creationId xmlns:a16="http://schemas.microsoft.com/office/drawing/2014/main" id="{A00B2B33-79AB-F8B3-F33A-CA3718B557ED}"/>
              </a:ext>
            </a:extLst>
          </p:cNvPr>
          <p:cNvSpPr txBox="1"/>
          <p:nvPr/>
        </p:nvSpPr>
        <p:spPr>
          <a:xfrm>
            <a:off x="478494" y="703374"/>
            <a:ext cx="4422711" cy="1077218"/>
          </a:xfrm>
          <a:prstGeom prst="rect">
            <a:avLst/>
          </a:prstGeom>
          <a:noFill/>
        </p:spPr>
        <p:txBody>
          <a:bodyPr wrap="square" rtlCol="0">
            <a:spAutoFit/>
          </a:bodyPr>
          <a:lstStyle/>
          <a:p>
            <a:r>
              <a:rPr lang="en-US" sz="3200" b="1" dirty="0">
                <a:solidFill>
                  <a:srgbClr val="0E2144"/>
                </a:solidFill>
                <a:latin typeface="Open Sans" pitchFamily="2" charset="0"/>
                <a:ea typeface="Open Sans" pitchFamily="2" charset="0"/>
                <a:cs typeface="Open Sans" pitchFamily="2" charset="0"/>
              </a:rPr>
              <a:t>Preparation &amp; Education</a:t>
            </a:r>
          </a:p>
        </p:txBody>
      </p:sp>
      <p:grpSp>
        <p:nvGrpSpPr>
          <p:cNvPr id="35" name="Group 34">
            <a:extLst>
              <a:ext uri="{FF2B5EF4-FFF2-40B4-BE49-F238E27FC236}">
                <a16:creationId xmlns:a16="http://schemas.microsoft.com/office/drawing/2014/main" id="{40E8B57C-9A5B-0637-F440-9E452F50101E}"/>
              </a:ext>
            </a:extLst>
          </p:cNvPr>
          <p:cNvGrpSpPr/>
          <p:nvPr/>
        </p:nvGrpSpPr>
        <p:grpSpPr>
          <a:xfrm>
            <a:off x="5511585" y="218641"/>
            <a:ext cx="4386030" cy="796233"/>
            <a:chOff x="5511586" y="517537"/>
            <a:chExt cx="4386030" cy="796233"/>
          </a:xfrm>
        </p:grpSpPr>
        <p:cxnSp>
          <p:nvCxnSpPr>
            <p:cNvPr id="36" name="Straight Connector 35">
              <a:extLst>
                <a:ext uri="{FF2B5EF4-FFF2-40B4-BE49-F238E27FC236}">
                  <a16:creationId xmlns:a16="http://schemas.microsoft.com/office/drawing/2014/main" id="{7B77C214-2B6B-CEAD-D4BD-A094F315C410}"/>
                </a:ext>
              </a:extLst>
            </p:cNvPr>
            <p:cNvCxnSpPr>
              <a:cxnSpLocks/>
            </p:cNvCxnSpPr>
            <p:nvPr/>
          </p:nvCxnSpPr>
          <p:spPr>
            <a:xfrm>
              <a:off x="5816320" y="90525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BAC15F27-084A-9F31-6F4C-80ECC80A7C2A}"/>
                </a:ext>
              </a:extLst>
            </p:cNvPr>
            <p:cNvSpPr/>
            <p:nvPr/>
          </p:nvSpPr>
          <p:spPr>
            <a:xfrm>
              <a:off x="654300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90F76FF-837B-6D0C-DAC8-41D06B0B787B}"/>
                </a:ext>
              </a:extLst>
            </p:cNvPr>
            <p:cNvSpPr/>
            <p:nvPr/>
          </p:nvSpPr>
          <p:spPr>
            <a:xfrm>
              <a:off x="5511586" y="517537"/>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3621157-2E47-2BB9-8B4F-F97110068656}"/>
                </a:ext>
              </a:extLst>
            </p:cNvPr>
            <p:cNvSpPr/>
            <p:nvPr/>
          </p:nvSpPr>
          <p:spPr>
            <a:xfrm>
              <a:off x="726361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ED73B15-8E17-CB8E-4600-545BB3C1129D}"/>
                </a:ext>
              </a:extLst>
            </p:cNvPr>
            <p:cNvSpPr/>
            <p:nvPr/>
          </p:nvSpPr>
          <p:spPr>
            <a:xfrm>
              <a:off x="798422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D9E4A80-D077-978B-2B39-0AF17125810F}"/>
                </a:ext>
              </a:extLst>
            </p:cNvPr>
            <p:cNvSpPr/>
            <p:nvPr/>
          </p:nvSpPr>
          <p:spPr>
            <a:xfrm>
              <a:off x="870483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F74F827-9FC5-EBD1-F2A6-C3C91353B55B}"/>
                </a:ext>
              </a:extLst>
            </p:cNvPr>
            <p:cNvSpPr/>
            <p:nvPr/>
          </p:nvSpPr>
          <p:spPr>
            <a:xfrm>
              <a:off x="9425444"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19F7AAD-009E-00C4-CC82-ECA76A85F602}"/>
                </a:ext>
              </a:extLst>
            </p:cNvPr>
            <p:cNvSpPr txBox="1"/>
            <p:nvPr/>
          </p:nvSpPr>
          <p:spPr>
            <a:xfrm>
              <a:off x="5712532"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4" name="TextBox 43">
              <a:extLst>
                <a:ext uri="{FF2B5EF4-FFF2-40B4-BE49-F238E27FC236}">
                  <a16:creationId xmlns:a16="http://schemas.microsoft.com/office/drawing/2014/main" id="{51D98233-C2EE-EB71-2F22-2176517D5A78}"/>
                </a:ext>
              </a:extLst>
            </p:cNvPr>
            <p:cNvSpPr txBox="1"/>
            <p:nvPr/>
          </p:nvSpPr>
          <p:spPr>
            <a:xfrm>
              <a:off x="6579181"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45" name="TextBox 44">
              <a:extLst>
                <a:ext uri="{FF2B5EF4-FFF2-40B4-BE49-F238E27FC236}">
                  <a16:creationId xmlns:a16="http://schemas.microsoft.com/office/drawing/2014/main" id="{7A5F5C3D-D767-54D2-566F-F7381A3E9910}"/>
                </a:ext>
              </a:extLst>
            </p:cNvPr>
            <p:cNvSpPr txBox="1"/>
            <p:nvPr/>
          </p:nvSpPr>
          <p:spPr>
            <a:xfrm>
              <a:off x="7304876"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46" name="TextBox 45">
              <a:extLst>
                <a:ext uri="{FF2B5EF4-FFF2-40B4-BE49-F238E27FC236}">
                  <a16:creationId xmlns:a16="http://schemas.microsoft.com/office/drawing/2014/main" id="{35820F87-8ADD-DAEE-ABE4-0D7ECB121BB9}"/>
                </a:ext>
              </a:extLst>
            </p:cNvPr>
            <p:cNvSpPr txBox="1"/>
            <p:nvPr/>
          </p:nvSpPr>
          <p:spPr>
            <a:xfrm>
              <a:off x="8021007"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7" name="TextBox 46">
              <a:extLst>
                <a:ext uri="{FF2B5EF4-FFF2-40B4-BE49-F238E27FC236}">
                  <a16:creationId xmlns:a16="http://schemas.microsoft.com/office/drawing/2014/main" id="{DC9CCC94-D86D-8DD3-D31B-5D8E85D8C8A6}"/>
                </a:ext>
              </a:extLst>
            </p:cNvPr>
            <p:cNvSpPr txBox="1"/>
            <p:nvPr/>
          </p:nvSpPr>
          <p:spPr>
            <a:xfrm>
              <a:off x="8755190"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48" name="TextBox 47">
              <a:extLst>
                <a:ext uri="{FF2B5EF4-FFF2-40B4-BE49-F238E27FC236}">
                  <a16:creationId xmlns:a16="http://schemas.microsoft.com/office/drawing/2014/main" id="{38EFDC80-C862-2CEB-7A93-BC7BBD146418}"/>
                </a:ext>
              </a:extLst>
            </p:cNvPr>
            <p:cNvSpPr txBox="1"/>
            <p:nvPr/>
          </p:nvSpPr>
          <p:spPr>
            <a:xfrm>
              <a:off x="9453513"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pic>
        <p:nvPicPr>
          <p:cNvPr id="3" name="Picture 2" descr="A white line drawing of a computer&#10;&#10;Description automatically generated">
            <a:extLst>
              <a:ext uri="{FF2B5EF4-FFF2-40B4-BE49-F238E27FC236}">
                <a16:creationId xmlns:a16="http://schemas.microsoft.com/office/drawing/2014/main" id="{08F49C50-0CE3-BFC1-8BB2-E86B669307D6}"/>
              </a:ext>
            </a:extLst>
          </p:cNvPr>
          <p:cNvPicPr>
            <a:picLocks noChangeAspect="1"/>
          </p:cNvPicPr>
          <p:nvPr/>
        </p:nvPicPr>
        <p:blipFill>
          <a:blip r:embed="rId5"/>
          <a:stretch>
            <a:fillRect/>
          </a:stretch>
        </p:blipFill>
        <p:spPr>
          <a:xfrm>
            <a:off x="10569254" y="-20180"/>
            <a:ext cx="1658917" cy="1658917"/>
          </a:xfrm>
          <a:prstGeom prst="rect">
            <a:avLst/>
          </a:prstGeom>
        </p:spPr>
      </p:pic>
    </p:spTree>
    <p:extLst>
      <p:ext uri="{BB962C8B-B14F-4D97-AF65-F5344CB8AC3E}">
        <p14:creationId xmlns:p14="http://schemas.microsoft.com/office/powerpoint/2010/main" val="3141538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A4BEE-8284-D94D-F925-62E4AB4DA980}"/>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6" name="Picture 5" descr="A red and black broken glass&#10;&#10;Description automatically generated">
            <a:extLst>
              <a:ext uri="{FF2B5EF4-FFF2-40B4-BE49-F238E27FC236}">
                <a16:creationId xmlns:a16="http://schemas.microsoft.com/office/drawing/2014/main" id="{C394BCFD-7167-92EA-99A1-45D4C3C91006}"/>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F00943DF-B8E8-3A32-84EE-3CD929BF235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E55919F-139B-66FC-7CD2-591F153277DF}"/>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2" name="Right Triangle 11">
            <a:extLst>
              <a:ext uri="{FF2B5EF4-FFF2-40B4-BE49-F238E27FC236}">
                <a16:creationId xmlns:a16="http://schemas.microsoft.com/office/drawing/2014/main" id="{2F99CFFF-E64F-8707-6175-BD73A6624D8F}"/>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DE0705F6-6567-D417-DA84-D4AE95436214}"/>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Box 42">
            <a:extLst>
              <a:ext uri="{FF2B5EF4-FFF2-40B4-BE49-F238E27FC236}">
                <a16:creationId xmlns:a16="http://schemas.microsoft.com/office/drawing/2014/main" id="{ED86746A-C01C-1F4A-4A1A-19DB60EAD51E}"/>
              </a:ext>
            </a:extLst>
          </p:cNvPr>
          <p:cNvSpPr txBox="1"/>
          <p:nvPr/>
        </p:nvSpPr>
        <p:spPr>
          <a:xfrm>
            <a:off x="1293080" y="3092582"/>
            <a:ext cx="7411755" cy="1015663"/>
          </a:xfrm>
          <a:prstGeom prst="rect">
            <a:avLst/>
          </a:prstGeom>
          <a:noFill/>
        </p:spPr>
        <p:txBody>
          <a:bodyPr wrap="square">
            <a:spAutoFit/>
          </a:bodyPr>
          <a:lstStyle/>
          <a:p>
            <a:pPr>
              <a:spcAft>
                <a:spcPts val="1200"/>
              </a:spcAft>
            </a:pPr>
            <a:r>
              <a:rPr lang="en-US" sz="3000" b="1" dirty="0">
                <a:solidFill>
                  <a:srgbClr val="0E2144"/>
                </a:solidFill>
                <a:effectLst/>
                <a:latin typeface="Open Sans" panose="020B0606030504020204" pitchFamily="34" charset="0"/>
                <a:ea typeface="Open Sans" panose="020B0606030504020204" pitchFamily="34" charset="0"/>
                <a:cs typeface="Open Sans" panose="020B0606030504020204" pitchFamily="34" charset="0"/>
              </a:rPr>
              <a:t>What are other states doing for trauma system development? </a:t>
            </a:r>
          </a:p>
        </p:txBody>
      </p:sp>
      <p:sp>
        <p:nvSpPr>
          <p:cNvPr id="44" name="TextBox 43">
            <a:extLst>
              <a:ext uri="{FF2B5EF4-FFF2-40B4-BE49-F238E27FC236}">
                <a16:creationId xmlns:a16="http://schemas.microsoft.com/office/drawing/2014/main" id="{51DFF443-343F-B0DF-BFA6-662E88391669}"/>
              </a:ext>
            </a:extLst>
          </p:cNvPr>
          <p:cNvSpPr txBox="1"/>
          <p:nvPr/>
        </p:nvSpPr>
        <p:spPr>
          <a:xfrm>
            <a:off x="478494" y="703374"/>
            <a:ext cx="4422711" cy="1077218"/>
          </a:xfrm>
          <a:prstGeom prst="rect">
            <a:avLst/>
          </a:prstGeom>
          <a:noFill/>
        </p:spPr>
        <p:txBody>
          <a:bodyPr wrap="square" rtlCol="0">
            <a:spAutoFit/>
          </a:bodyPr>
          <a:lstStyle/>
          <a:p>
            <a:r>
              <a:rPr lang="en-US" sz="3200" b="1" dirty="0">
                <a:solidFill>
                  <a:srgbClr val="0E2144"/>
                </a:solidFill>
                <a:latin typeface="Open Sans" pitchFamily="2" charset="0"/>
                <a:ea typeface="Open Sans" pitchFamily="2" charset="0"/>
                <a:cs typeface="Open Sans" pitchFamily="2" charset="0"/>
              </a:rPr>
              <a:t>Preparation &amp; Education</a:t>
            </a:r>
          </a:p>
        </p:txBody>
      </p:sp>
      <p:grpSp>
        <p:nvGrpSpPr>
          <p:cNvPr id="47" name="Group 46">
            <a:extLst>
              <a:ext uri="{FF2B5EF4-FFF2-40B4-BE49-F238E27FC236}">
                <a16:creationId xmlns:a16="http://schemas.microsoft.com/office/drawing/2014/main" id="{D373762F-3D4F-F195-6806-6141844E4015}"/>
              </a:ext>
            </a:extLst>
          </p:cNvPr>
          <p:cNvGrpSpPr/>
          <p:nvPr/>
        </p:nvGrpSpPr>
        <p:grpSpPr>
          <a:xfrm>
            <a:off x="5511585" y="218641"/>
            <a:ext cx="4386030" cy="796233"/>
            <a:chOff x="5511586" y="517537"/>
            <a:chExt cx="4386030" cy="796233"/>
          </a:xfrm>
        </p:grpSpPr>
        <p:cxnSp>
          <p:nvCxnSpPr>
            <p:cNvPr id="48" name="Straight Connector 47">
              <a:extLst>
                <a:ext uri="{FF2B5EF4-FFF2-40B4-BE49-F238E27FC236}">
                  <a16:creationId xmlns:a16="http://schemas.microsoft.com/office/drawing/2014/main" id="{AB77EC47-86FC-2267-4BAE-DEE12985C3F3}"/>
                </a:ext>
              </a:extLst>
            </p:cNvPr>
            <p:cNvCxnSpPr>
              <a:cxnSpLocks/>
            </p:cNvCxnSpPr>
            <p:nvPr/>
          </p:nvCxnSpPr>
          <p:spPr>
            <a:xfrm>
              <a:off x="5816320" y="90525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31D4EECF-E92F-40A8-5959-11103EF3579E}"/>
                </a:ext>
              </a:extLst>
            </p:cNvPr>
            <p:cNvSpPr/>
            <p:nvPr/>
          </p:nvSpPr>
          <p:spPr>
            <a:xfrm>
              <a:off x="654300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EE2F966-CF95-D6D2-D750-7161EA953AC3}"/>
                </a:ext>
              </a:extLst>
            </p:cNvPr>
            <p:cNvSpPr/>
            <p:nvPr/>
          </p:nvSpPr>
          <p:spPr>
            <a:xfrm>
              <a:off x="5511586" y="517537"/>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C6679E0-8FC6-73D7-F241-6244BDC9977A}"/>
                </a:ext>
              </a:extLst>
            </p:cNvPr>
            <p:cNvSpPr/>
            <p:nvPr/>
          </p:nvSpPr>
          <p:spPr>
            <a:xfrm>
              <a:off x="726361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64FF873-17C1-CF38-476A-846F9D193BF6}"/>
                </a:ext>
              </a:extLst>
            </p:cNvPr>
            <p:cNvSpPr/>
            <p:nvPr/>
          </p:nvSpPr>
          <p:spPr>
            <a:xfrm>
              <a:off x="798422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478A9E7-B4CE-DC4A-0116-C29CE455A791}"/>
                </a:ext>
              </a:extLst>
            </p:cNvPr>
            <p:cNvSpPr/>
            <p:nvPr/>
          </p:nvSpPr>
          <p:spPr>
            <a:xfrm>
              <a:off x="870483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6C61573-94A7-C5B1-FF3C-1A3365645550}"/>
                </a:ext>
              </a:extLst>
            </p:cNvPr>
            <p:cNvSpPr/>
            <p:nvPr/>
          </p:nvSpPr>
          <p:spPr>
            <a:xfrm>
              <a:off x="9425444"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679D6550-201F-4062-2525-E0B12240B5B9}"/>
                </a:ext>
              </a:extLst>
            </p:cNvPr>
            <p:cNvSpPr txBox="1"/>
            <p:nvPr/>
          </p:nvSpPr>
          <p:spPr>
            <a:xfrm>
              <a:off x="5712532"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56" name="TextBox 55">
              <a:extLst>
                <a:ext uri="{FF2B5EF4-FFF2-40B4-BE49-F238E27FC236}">
                  <a16:creationId xmlns:a16="http://schemas.microsoft.com/office/drawing/2014/main" id="{7CE5568B-9B68-17E4-6925-4BAA1C5687A6}"/>
                </a:ext>
              </a:extLst>
            </p:cNvPr>
            <p:cNvSpPr txBox="1"/>
            <p:nvPr/>
          </p:nvSpPr>
          <p:spPr>
            <a:xfrm>
              <a:off x="6579181"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57" name="TextBox 56">
              <a:extLst>
                <a:ext uri="{FF2B5EF4-FFF2-40B4-BE49-F238E27FC236}">
                  <a16:creationId xmlns:a16="http://schemas.microsoft.com/office/drawing/2014/main" id="{A54D377F-3E8D-F41E-1B94-6DFEB70D5475}"/>
                </a:ext>
              </a:extLst>
            </p:cNvPr>
            <p:cNvSpPr txBox="1"/>
            <p:nvPr/>
          </p:nvSpPr>
          <p:spPr>
            <a:xfrm>
              <a:off x="7304876"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58" name="TextBox 57">
              <a:extLst>
                <a:ext uri="{FF2B5EF4-FFF2-40B4-BE49-F238E27FC236}">
                  <a16:creationId xmlns:a16="http://schemas.microsoft.com/office/drawing/2014/main" id="{05EFF8D3-AE42-1088-8171-C9FE32277E14}"/>
                </a:ext>
              </a:extLst>
            </p:cNvPr>
            <p:cNvSpPr txBox="1"/>
            <p:nvPr/>
          </p:nvSpPr>
          <p:spPr>
            <a:xfrm>
              <a:off x="8021007"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59" name="TextBox 58">
              <a:extLst>
                <a:ext uri="{FF2B5EF4-FFF2-40B4-BE49-F238E27FC236}">
                  <a16:creationId xmlns:a16="http://schemas.microsoft.com/office/drawing/2014/main" id="{828428C9-8206-0504-B5E8-40BE21ECFF0F}"/>
                </a:ext>
              </a:extLst>
            </p:cNvPr>
            <p:cNvSpPr txBox="1"/>
            <p:nvPr/>
          </p:nvSpPr>
          <p:spPr>
            <a:xfrm>
              <a:off x="8755190"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60" name="TextBox 59">
              <a:extLst>
                <a:ext uri="{FF2B5EF4-FFF2-40B4-BE49-F238E27FC236}">
                  <a16:creationId xmlns:a16="http://schemas.microsoft.com/office/drawing/2014/main" id="{D8AC4828-5396-E829-0485-CB467F5034E0}"/>
                </a:ext>
              </a:extLst>
            </p:cNvPr>
            <p:cNvSpPr txBox="1"/>
            <p:nvPr/>
          </p:nvSpPr>
          <p:spPr>
            <a:xfrm>
              <a:off x="9453513"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pic>
        <p:nvPicPr>
          <p:cNvPr id="3" name="Picture 2" descr="A white line drawing of a computer&#10;&#10;Description automatically generated">
            <a:extLst>
              <a:ext uri="{FF2B5EF4-FFF2-40B4-BE49-F238E27FC236}">
                <a16:creationId xmlns:a16="http://schemas.microsoft.com/office/drawing/2014/main" id="{F391F264-A5EB-0CD9-36C9-C88BE68C7623}"/>
              </a:ext>
            </a:extLst>
          </p:cNvPr>
          <p:cNvPicPr>
            <a:picLocks noChangeAspect="1"/>
          </p:cNvPicPr>
          <p:nvPr/>
        </p:nvPicPr>
        <p:blipFill>
          <a:blip r:embed="rId4"/>
          <a:stretch>
            <a:fillRect/>
          </a:stretch>
        </p:blipFill>
        <p:spPr>
          <a:xfrm>
            <a:off x="10569254" y="-20180"/>
            <a:ext cx="1658917" cy="1658917"/>
          </a:xfrm>
          <a:prstGeom prst="rect">
            <a:avLst/>
          </a:prstGeom>
        </p:spPr>
      </p:pic>
    </p:spTree>
    <p:extLst>
      <p:ext uri="{BB962C8B-B14F-4D97-AF65-F5344CB8AC3E}">
        <p14:creationId xmlns:p14="http://schemas.microsoft.com/office/powerpoint/2010/main" val="3443055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A4BEE-8284-D94D-F925-62E4AB4DA980}"/>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6" name="Picture 5" descr="A red and black broken glass&#10;&#10;Description automatically generated">
            <a:extLst>
              <a:ext uri="{FF2B5EF4-FFF2-40B4-BE49-F238E27FC236}">
                <a16:creationId xmlns:a16="http://schemas.microsoft.com/office/drawing/2014/main" id="{C394BCFD-7167-92EA-99A1-45D4C3C91006}"/>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F00943DF-B8E8-3A32-84EE-3CD929BF235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E55919F-139B-66FC-7CD2-591F153277DF}"/>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2" name="Right Triangle 11">
            <a:extLst>
              <a:ext uri="{FF2B5EF4-FFF2-40B4-BE49-F238E27FC236}">
                <a16:creationId xmlns:a16="http://schemas.microsoft.com/office/drawing/2014/main" id="{2F99CFFF-E64F-8707-6175-BD73A6624D8F}"/>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DE0705F6-6567-D417-DA84-D4AE95436214}"/>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7B24C3C3-8D4B-4593-4D5C-010C77E635F7}"/>
              </a:ext>
            </a:extLst>
          </p:cNvPr>
          <p:cNvSpPr txBox="1"/>
          <p:nvPr/>
        </p:nvSpPr>
        <p:spPr>
          <a:xfrm>
            <a:off x="478494" y="703374"/>
            <a:ext cx="4422711" cy="1077218"/>
          </a:xfrm>
          <a:prstGeom prst="rect">
            <a:avLst/>
          </a:prstGeom>
          <a:noFill/>
        </p:spPr>
        <p:txBody>
          <a:bodyPr wrap="square" rtlCol="0">
            <a:spAutoFit/>
          </a:bodyPr>
          <a:lstStyle/>
          <a:p>
            <a:r>
              <a:rPr lang="en-US" sz="3200" b="1" dirty="0">
                <a:solidFill>
                  <a:srgbClr val="0E2144"/>
                </a:solidFill>
                <a:latin typeface="Open Sans" pitchFamily="2" charset="0"/>
                <a:ea typeface="Open Sans" pitchFamily="2" charset="0"/>
                <a:cs typeface="Open Sans" pitchFamily="2" charset="0"/>
              </a:rPr>
              <a:t>Preparation &amp; Education</a:t>
            </a:r>
          </a:p>
        </p:txBody>
      </p:sp>
      <p:pic>
        <p:nvPicPr>
          <p:cNvPr id="36" name="Picture 35" descr="A close-up of a cover&#10;&#10;Description automatically generated">
            <a:extLst>
              <a:ext uri="{FF2B5EF4-FFF2-40B4-BE49-F238E27FC236}">
                <a16:creationId xmlns:a16="http://schemas.microsoft.com/office/drawing/2014/main" id="{6C5C7104-D106-651A-1E0F-FC4B4B864BC5}"/>
              </a:ext>
            </a:extLst>
          </p:cNvPr>
          <p:cNvPicPr>
            <a:picLocks noChangeAspect="1"/>
          </p:cNvPicPr>
          <p:nvPr/>
        </p:nvPicPr>
        <p:blipFill>
          <a:blip r:embed="rId5"/>
          <a:stretch>
            <a:fillRect/>
          </a:stretch>
        </p:blipFill>
        <p:spPr>
          <a:xfrm>
            <a:off x="7095129" y="1752552"/>
            <a:ext cx="3335238" cy="4316190"/>
          </a:xfrm>
          <a:prstGeom prst="rect">
            <a:avLst/>
          </a:prstGeom>
          <a:ln>
            <a:solidFill>
              <a:schemeClr val="tx1"/>
            </a:solidFill>
          </a:ln>
        </p:spPr>
      </p:pic>
      <p:pic>
        <p:nvPicPr>
          <p:cNvPr id="42" name="Picture 41" descr="A screenshot of a medical system&#10;&#10;Description automatically generated">
            <a:extLst>
              <a:ext uri="{FF2B5EF4-FFF2-40B4-BE49-F238E27FC236}">
                <a16:creationId xmlns:a16="http://schemas.microsoft.com/office/drawing/2014/main" id="{7986772D-289D-28AE-6A97-793092FAB148}"/>
              </a:ext>
            </a:extLst>
          </p:cNvPr>
          <p:cNvPicPr>
            <a:picLocks noChangeAspect="1"/>
          </p:cNvPicPr>
          <p:nvPr/>
        </p:nvPicPr>
        <p:blipFill rotWithShape="1">
          <a:blip r:embed="rId6"/>
          <a:srcRect r="5920" b="23993"/>
          <a:stretch/>
        </p:blipFill>
        <p:spPr>
          <a:xfrm>
            <a:off x="617277" y="3067616"/>
            <a:ext cx="6217425" cy="2981778"/>
          </a:xfrm>
          <a:prstGeom prst="rect">
            <a:avLst/>
          </a:prstGeom>
          <a:ln>
            <a:solidFill>
              <a:schemeClr val="tx1"/>
            </a:solidFill>
          </a:ln>
        </p:spPr>
      </p:pic>
      <p:sp>
        <p:nvSpPr>
          <p:cNvPr id="3" name="TextBox 2">
            <a:extLst>
              <a:ext uri="{FF2B5EF4-FFF2-40B4-BE49-F238E27FC236}">
                <a16:creationId xmlns:a16="http://schemas.microsoft.com/office/drawing/2014/main" id="{01C9DFC1-3EEE-39C6-CA5D-D6B631B881BE}"/>
              </a:ext>
            </a:extLst>
          </p:cNvPr>
          <p:cNvSpPr txBox="1"/>
          <p:nvPr/>
        </p:nvSpPr>
        <p:spPr>
          <a:xfrm>
            <a:off x="478494" y="1968948"/>
            <a:ext cx="5196311" cy="923330"/>
          </a:xfrm>
          <a:prstGeom prst="rect">
            <a:avLst/>
          </a:prstGeom>
          <a:noFill/>
        </p:spPr>
        <p:txBody>
          <a:bodyPr wrap="square">
            <a:spAutoFit/>
          </a:bodyPr>
          <a:lstStyle/>
          <a:p>
            <a:pPr>
              <a:spcAft>
                <a:spcPts val="1200"/>
              </a:spcAft>
            </a:pPr>
            <a:r>
              <a:rPr lang="en-US" dirty="0">
                <a:latin typeface="Open Sans" pitchFamily="2" charset="0"/>
                <a:ea typeface="Open Sans" pitchFamily="2" charset="0"/>
                <a:cs typeface="Open Sans" pitchFamily="2" charset="0"/>
              </a:rPr>
              <a:t>Review policies/procedures/functionality currently being used by: Alabama, Louisiana, Texas-STRAC, Washington state, Oregon, etc.</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0" name="Group 9">
            <a:extLst>
              <a:ext uri="{FF2B5EF4-FFF2-40B4-BE49-F238E27FC236}">
                <a16:creationId xmlns:a16="http://schemas.microsoft.com/office/drawing/2014/main" id="{E9BFB0C1-4EC0-9B0C-7344-B7689CFCF024}"/>
              </a:ext>
            </a:extLst>
          </p:cNvPr>
          <p:cNvGrpSpPr/>
          <p:nvPr/>
        </p:nvGrpSpPr>
        <p:grpSpPr>
          <a:xfrm>
            <a:off x="5511585" y="218641"/>
            <a:ext cx="4386030" cy="796233"/>
            <a:chOff x="5511586" y="517537"/>
            <a:chExt cx="4386030" cy="796233"/>
          </a:xfrm>
        </p:grpSpPr>
        <p:cxnSp>
          <p:nvCxnSpPr>
            <p:cNvPr id="11" name="Straight Connector 10">
              <a:extLst>
                <a:ext uri="{FF2B5EF4-FFF2-40B4-BE49-F238E27FC236}">
                  <a16:creationId xmlns:a16="http://schemas.microsoft.com/office/drawing/2014/main" id="{050BA62F-EE48-BB9D-7F4A-05872F683E12}"/>
                </a:ext>
              </a:extLst>
            </p:cNvPr>
            <p:cNvCxnSpPr>
              <a:cxnSpLocks/>
            </p:cNvCxnSpPr>
            <p:nvPr/>
          </p:nvCxnSpPr>
          <p:spPr>
            <a:xfrm>
              <a:off x="5816320" y="90525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0C17EF3F-83AF-CE50-A922-961BF925AF68}"/>
                </a:ext>
              </a:extLst>
            </p:cNvPr>
            <p:cNvSpPr/>
            <p:nvPr/>
          </p:nvSpPr>
          <p:spPr>
            <a:xfrm>
              <a:off x="654300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988CF3C-E691-F560-2485-510B2A2C5077}"/>
                </a:ext>
              </a:extLst>
            </p:cNvPr>
            <p:cNvSpPr/>
            <p:nvPr/>
          </p:nvSpPr>
          <p:spPr>
            <a:xfrm>
              <a:off x="5511586" y="517537"/>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B40FFFE-F01A-7BC1-549B-8560C8EC6A50}"/>
                </a:ext>
              </a:extLst>
            </p:cNvPr>
            <p:cNvSpPr/>
            <p:nvPr/>
          </p:nvSpPr>
          <p:spPr>
            <a:xfrm>
              <a:off x="726361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DD59953-B11F-569E-2AE6-51B10E5AC568}"/>
                </a:ext>
              </a:extLst>
            </p:cNvPr>
            <p:cNvSpPr/>
            <p:nvPr/>
          </p:nvSpPr>
          <p:spPr>
            <a:xfrm>
              <a:off x="798422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5049AC0-D583-B935-76E4-3AF5E9F928F0}"/>
                </a:ext>
              </a:extLst>
            </p:cNvPr>
            <p:cNvSpPr/>
            <p:nvPr/>
          </p:nvSpPr>
          <p:spPr>
            <a:xfrm>
              <a:off x="870483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D78519B-9AC7-0F53-C725-08EC4F49FA52}"/>
                </a:ext>
              </a:extLst>
            </p:cNvPr>
            <p:cNvSpPr/>
            <p:nvPr/>
          </p:nvSpPr>
          <p:spPr>
            <a:xfrm>
              <a:off x="9425444"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973786C-0B21-2151-16D0-459912DB9F8D}"/>
                </a:ext>
              </a:extLst>
            </p:cNvPr>
            <p:cNvSpPr txBox="1"/>
            <p:nvPr/>
          </p:nvSpPr>
          <p:spPr>
            <a:xfrm>
              <a:off x="5712532"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3" name="TextBox 42">
              <a:extLst>
                <a:ext uri="{FF2B5EF4-FFF2-40B4-BE49-F238E27FC236}">
                  <a16:creationId xmlns:a16="http://schemas.microsoft.com/office/drawing/2014/main" id="{679829B3-6AD3-9781-3C5D-0DB21EE954F8}"/>
                </a:ext>
              </a:extLst>
            </p:cNvPr>
            <p:cNvSpPr txBox="1"/>
            <p:nvPr/>
          </p:nvSpPr>
          <p:spPr>
            <a:xfrm>
              <a:off x="6579181"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44" name="TextBox 43">
              <a:extLst>
                <a:ext uri="{FF2B5EF4-FFF2-40B4-BE49-F238E27FC236}">
                  <a16:creationId xmlns:a16="http://schemas.microsoft.com/office/drawing/2014/main" id="{0CC5A0AE-5899-6EFB-2154-4704668C79AE}"/>
                </a:ext>
              </a:extLst>
            </p:cNvPr>
            <p:cNvSpPr txBox="1"/>
            <p:nvPr/>
          </p:nvSpPr>
          <p:spPr>
            <a:xfrm>
              <a:off x="7304876"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45" name="TextBox 44">
              <a:extLst>
                <a:ext uri="{FF2B5EF4-FFF2-40B4-BE49-F238E27FC236}">
                  <a16:creationId xmlns:a16="http://schemas.microsoft.com/office/drawing/2014/main" id="{DC0440BA-AB45-D24C-7B4D-EFC77A1ED340}"/>
                </a:ext>
              </a:extLst>
            </p:cNvPr>
            <p:cNvSpPr txBox="1"/>
            <p:nvPr/>
          </p:nvSpPr>
          <p:spPr>
            <a:xfrm>
              <a:off x="8021007"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6" name="TextBox 45">
              <a:extLst>
                <a:ext uri="{FF2B5EF4-FFF2-40B4-BE49-F238E27FC236}">
                  <a16:creationId xmlns:a16="http://schemas.microsoft.com/office/drawing/2014/main" id="{D3685D4C-4A64-DF08-234B-EEED6D2E7916}"/>
                </a:ext>
              </a:extLst>
            </p:cNvPr>
            <p:cNvSpPr txBox="1"/>
            <p:nvPr/>
          </p:nvSpPr>
          <p:spPr>
            <a:xfrm>
              <a:off x="8755190"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47" name="TextBox 46">
              <a:extLst>
                <a:ext uri="{FF2B5EF4-FFF2-40B4-BE49-F238E27FC236}">
                  <a16:creationId xmlns:a16="http://schemas.microsoft.com/office/drawing/2014/main" id="{F13FD22E-10F8-A938-E34C-F1A8D07ECF61}"/>
                </a:ext>
              </a:extLst>
            </p:cNvPr>
            <p:cNvSpPr txBox="1"/>
            <p:nvPr/>
          </p:nvSpPr>
          <p:spPr>
            <a:xfrm>
              <a:off x="9453513"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pic>
        <p:nvPicPr>
          <p:cNvPr id="4" name="Picture 3" descr="A white line drawing of a computer&#10;&#10;Description automatically generated">
            <a:extLst>
              <a:ext uri="{FF2B5EF4-FFF2-40B4-BE49-F238E27FC236}">
                <a16:creationId xmlns:a16="http://schemas.microsoft.com/office/drawing/2014/main" id="{AFB28E6E-AB76-E029-8189-1CD12FD8B01D}"/>
              </a:ext>
            </a:extLst>
          </p:cNvPr>
          <p:cNvPicPr>
            <a:picLocks noChangeAspect="1"/>
          </p:cNvPicPr>
          <p:nvPr/>
        </p:nvPicPr>
        <p:blipFill>
          <a:blip r:embed="rId7"/>
          <a:stretch>
            <a:fillRect/>
          </a:stretch>
        </p:blipFill>
        <p:spPr>
          <a:xfrm>
            <a:off x="10569254" y="-20180"/>
            <a:ext cx="1658917" cy="1658917"/>
          </a:xfrm>
          <a:prstGeom prst="rect">
            <a:avLst/>
          </a:prstGeom>
        </p:spPr>
      </p:pic>
    </p:spTree>
    <p:extLst>
      <p:ext uri="{BB962C8B-B14F-4D97-AF65-F5344CB8AC3E}">
        <p14:creationId xmlns:p14="http://schemas.microsoft.com/office/powerpoint/2010/main" val="412969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A4BEE-8284-D94D-F925-62E4AB4DA980}"/>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6" name="Picture 5" descr="A red and black broken glass&#10;&#10;Description automatically generated">
            <a:extLst>
              <a:ext uri="{FF2B5EF4-FFF2-40B4-BE49-F238E27FC236}">
                <a16:creationId xmlns:a16="http://schemas.microsoft.com/office/drawing/2014/main" id="{C394BCFD-7167-92EA-99A1-45D4C3C91006}"/>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F00943DF-B8E8-3A32-84EE-3CD929BF235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E55919F-139B-66FC-7CD2-591F153277DF}"/>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2" name="Right Triangle 11">
            <a:extLst>
              <a:ext uri="{FF2B5EF4-FFF2-40B4-BE49-F238E27FC236}">
                <a16:creationId xmlns:a16="http://schemas.microsoft.com/office/drawing/2014/main" id="{2F99CFFF-E64F-8707-6175-BD73A6624D8F}"/>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DE0705F6-6567-D417-DA84-D4AE95436214}"/>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 name="Picture 39" descr="A screenshot of a medical service&#10;&#10;Description automatically generated">
            <a:extLst>
              <a:ext uri="{FF2B5EF4-FFF2-40B4-BE49-F238E27FC236}">
                <a16:creationId xmlns:a16="http://schemas.microsoft.com/office/drawing/2014/main" id="{C397E0F0-5412-0A52-A7E9-3AF5B15744B2}"/>
              </a:ext>
            </a:extLst>
          </p:cNvPr>
          <p:cNvPicPr>
            <a:picLocks noChangeAspect="1"/>
          </p:cNvPicPr>
          <p:nvPr/>
        </p:nvPicPr>
        <p:blipFill rotWithShape="1">
          <a:blip r:embed="rId5"/>
          <a:srcRect l="3849" t="-1" r="33277" b="44554"/>
          <a:stretch/>
        </p:blipFill>
        <p:spPr>
          <a:xfrm>
            <a:off x="654779" y="2924396"/>
            <a:ext cx="5013114" cy="2739676"/>
          </a:xfrm>
          <a:prstGeom prst="rect">
            <a:avLst/>
          </a:prstGeom>
          <a:ln>
            <a:solidFill>
              <a:schemeClr val="tx1"/>
            </a:solidFill>
          </a:ln>
        </p:spPr>
      </p:pic>
      <p:pic>
        <p:nvPicPr>
          <p:cNvPr id="38" name="Picture 37" descr="A screenshot of a website&#10;&#10;Description automatically generated">
            <a:extLst>
              <a:ext uri="{FF2B5EF4-FFF2-40B4-BE49-F238E27FC236}">
                <a16:creationId xmlns:a16="http://schemas.microsoft.com/office/drawing/2014/main" id="{51247ADD-8A16-514D-E2E6-CFBB54EF47E7}"/>
              </a:ext>
            </a:extLst>
          </p:cNvPr>
          <p:cNvPicPr>
            <a:picLocks noChangeAspect="1"/>
          </p:cNvPicPr>
          <p:nvPr/>
        </p:nvPicPr>
        <p:blipFill rotWithShape="1">
          <a:blip r:embed="rId6"/>
          <a:srcRect r="19717"/>
          <a:stretch/>
        </p:blipFill>
        <p:spPr>
          <a:xfrm>
            <a:off x="6081902" y="1692002"/>
            <a:ext cx="3984790" cy="3082633"/>
          </a:xfrm>
          <a:prstGeom prst="rect">
            <a:avLst/>
          </a:prstGeom>
          <a:ln>
            <a:solidFill>
              <a:schemeClr val="tx1"/>
            </a:solidFill>
          </a:ln>
        </p:spPr>
      </p:pic>
      <p:pic>
        <p:nvPicPr>
          <p:cNvPr id="32" name="Picture 31" descr="A screenshot of a web page&#10;&#10;Description automatically generated">
            <a:extLst>
              <a:ext uri="{FF2B5EF4-FFF2-40B4-BE49-F238E27FC236}">
                <a16:creationId xmlns:a16="http://schemas.microsoft.com/office/drawing/2014/main" id="{41FC6A3B-DC7F-CAAB-8C37-8005F288889D}"/>
              </a:ext>
            </a:extLst>
          </p:cNvPr>
          <p:cNvPicPr>
            <a:picLocks noChangeAspect="1"/>
          </p:cNvPicPr>
          <p:nvPr/>
        </p:nvPicPr>
        <p:blipFill rotWithShape="1">
          <a:blip r:embed="rId7"/>
          <a:srcRect l="10125"/>
          <a:stretch/>
        </p:blipFill>
        <p:spPr>
          <a:xfrm>
            <a:off x="6901118" y="3371180"/>
            <a:ext cx="4120237" cy="2424706"/>
          </a:xfrm>
          <a:prstGeom prst="rect">
            <a:avLst/>
          </a:prstGeom>
          <a:ln>
            <a:solidFill>
              <a:schemeClr val="tx1"/>
            </a:solidFill>
          </a:ln>
        </p:spPr>
      </p:pic>
      <p:pic>
        <p:nvPicPr>
          <p:cNvPr id="34" name="Picture 33" descr="A group of logos on a white background&#10;&#10;Description automatically generated">
            <a:extLst>
              <a:ext uri="{FF2B5EF4-FFF2-40B4-BE49-F238E27FC236}">
                <a16:creationId xmlns:a16="http://schemas.microsoft.com/office/drawing/2014/main" id="{E75034B6-2AAD-486E-787B-2B06F2ED6B75}"/>
              </a:ext>
            </a:extLst>
          </p:cNvPr>
          <p:cNvPicPr>
            <a:picLocks noChangeAspect="1"/>
          </p:cNvPicPr>
          <p:nvPr/>
        </p:nvPicPr>
        <p:blipFill rotWithShape="1">
          <a:blip r:embed="rId8"/>
          <a:srcRect t="9355" b="15639"/>
          <a:stretch/>
        </p:blipFill>
        <p:spPr>
          <a:xfrm>
            <a:off x="8875284" y="2315073"/>
            <a:ext cx="2500347" cy="2459562"/>
          </a:xfrm>
          <a:prstGeom prst="rect">
            <a:avLst/>
          </a:prstGeom>
          <a:ln>
            <a:solidFill>
              <a:schemeClr val="tx1"/>
            </a:solidFill>
          </a:ln>
        </p:spPr>
      </p:pic>
      <p:sp>
        <p:nvSpPr>
          <p:cNvPr id="3" name="TextBox 2">
            <a:extLst>
              <a:ext uri="{FF2B5EF4-FFF2-40B4-BE49-F238E27FC236}">
                <a16:creationId xmlns:a16="http://schemas.microsoft.com/office/drawing/2014/main" id="{5EDED111-4872-CD36-F680-71A54ADD8052}"/>
              </a:ext>
            </a:extLst>
          </p:cNvPr>
          <p:cNvSpPr txBox="1"/>
          <p:nvPr/>
        </p:nvSpPr>
        <p:spPr>
          <a:xfrm>
            <a:off x="478494" y="703374"/>
            <a:ext cx="4422711" cy="1077218"/>
          </a:xfrm>
          <a:prstGeom prst="rect">
            <a:avLst/>
          </a:prstGeom>
          <a:noFill/>
        </p:spPr>
        <p:txBody>
          <a:bodyPr wrap="square" rtlCol="0">
            <a:spAutoFit/>
          </a:bodyPr>
          <a:lstStyle/>
          <a:p>
            <a:r>
              <a:rPr lang="en-US" sz="3200" b="1" dirty="0">
                <a:solidFill>
                  <a:srgbClr val="0E2144"/>
                </a:solidFill>
                <a:latin typeface="Open Sans" pitchFamily="2" charset="0"/>
                <a:ea typeface="Open Sans" pitchFamily="2" charset="0"/>
                <a:cs typeface="Open Sans" pitchFamily="2" charset="0"/>
              </a:rPr>
              <a:t>Preparation &amp; Education</a:t>
            </a:r>
          </a:p>
        </p:txBody>
      </p:sp>
      <p:sp>
        <p:nvSpPr>
          <p:cNvPr id="31" name="TextBox 30">
            <a:extLst>
              <a:ext uri="{FF2B5EF4-FFF2-40B4-BE49-F238E27FC236}">
                <a16:creationId xmlns:a16="http://schemas.microsoft.com/office/drawing/2014/main" id="{96A80E88-3AA4-5EC0-B259-D25131DD4CDE}"/>
              </a:ext>
            </a:extLst>
          </p:cNvPr>
          <p:cNvSpPr txBox="1"/>
          <p:nvPr/>
        </p:nvSpPr>
        <p:spPr>
          <a:xfrm>
            <a:off x="478494" y="1968948"/>
            <a:ext cx="5196311" cy="923330"/>
          </a:xfrm>
          <a:prstGeom prst="rect">
            <a:avLst/>
          </a:prstGeom>
          <a:noFill/>
        </p:spPr>
        <p:txBody>
          <a:bodyPr wrap="square">
            <a:spAutoFit/>
          </a:bodyPr>
          <a:lstStyle/>
          <a:p>
            <a:pPr>
              <a:spcAft>
                <a:spcPts val="1200"/>
              </a:spcAft>
            </a:pPr>
            <a:r>
              <a:rPr lang="en-US" dirty="0">
                <a:latin typeface="Open Sans" pitchFamily="2" charset="0"/>
                <a:ea typeface="Open Sans" pitchFamily="2" charset="0"/>
                <a:cs typeface="Open Sans" pitchFamily="2" charset="0"/>
              </a:rPr>
              <a:t>Review policies/procedures/functionality currently being used by: Alabama, Louisiana, Texas-STRAC, Washington state, Oregon, etc.</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33" name="Group 32">
            <a:extLst>
              <a:ext uri="{FF2B5EF4-FFF2-40B4-BE49-F238E27FC236}">
                <a16:creationId xmlns:a16="http://schemas.microsoft.com/office/drawing/2014/main" id="{D60634C0-05EE-3C69-40A7-E8248463F375}"/>
              </a:ext>
            </a:extLst>
          </p:cNvPr>
          <p:cNvGrpSpPr/>
          <p:nvPr/>
        </p:nvGrpSpPr>
        <p:grpSpPr>
          <a:xfrm>
            <a:off x="5511585" y="218641"/>
            <a:ext cx="4386030" cy="796233"/>
            <a:chOff x="5511586" y="517537"/>
            <a:chExt cx="4386030" cy="796233"/>
          </a:xfrm>
        </p:grpSpPr>
        <p:cxnSp>
          <p:nvCxnSpPr>
            <p:cNvPr id="35" name="Straight Connector 34">
              <a:extLst>
                <a:ext uri="{FF2B5EF4-FFF2-40B4-BE49-F238E27FC236}">
                  <a16:creationId xmlns:a16="http://schemas.microsoft.com/office/drawing/2014/main" id="{EFF287AA-0664-C797-615B-8C2C456211C2}"/>
                </a:ext>
              </a:extLst>
            </p:cNvPr>
            <p:cNvCxnSpPr>
              <a:cxnSpLocks/>
            </p:cNvCxnSpPr>
            <p:nvPr/>
          </p:nvCxnSpPr>
          <p:spPr>
            <a:xfrm>
              <a:off x="5816320" y="90525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362375CE-5696-430E-0EC8-EC97B56B9B39}"/>
                </a:ext>
              </a:extLst>
            </p:cNvPr>
            <p:cNvSpPr/>
            <p:nvPr/>
          </p:nvSpPr>
          <p:spPr>
            <a:xfrm>
              <a:off x="654300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F3837C2-EA69-D233-9825-8B8847DB2BC8}"/>
                </a:ext>
              </a:extLst>
            </p:cNvPr>
            <p:cNvSpPr/>
            <p:nvPr/>
          </p:nvSpPr>
          <p:spPr>
            <a:xfrm>
              <a:off x="5511586" y="517537"/>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10E92BB-342F-9CA6-204D-AAC8DB042B33}"/>
                </a:ext>
              </a:extLst>
            </p:cNvPr>
            <p:cNvSpPr/>
            <p:nvPr/>
          </p:nvSpPr>
          <p:spPr>
            <a:xfrm>
              <a:off x="726361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5208B21-3B28-C682-CCC8-2A0B626906E4}"/>
                </a:ext>
              </a:extLst>
            </p:cNvPr>
            <p:cNvSpPr/>
            <p:nvPr/>
          </p:nvSpPr>
          <p:spPr>
            <a:xfrm>
              <a:off x="798422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1B58C0F-EB7D-31AD-E928-7A436BC97C43}"/>
                </a:ext>
              </a:extLst>
            </p:cNvPr>
            <p:cNvSpPr/>
            <p:nvPr/>
          </p:nvSpPr>
          <p:spPr>
            <a:xfrm>
              <a:off x="870483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70B02E3-0FDE-149E-454F-37DA84959C43}"/>
                </a:ext>
              </a:extLst>
            </p:cNvPr>
            <p:cNvSpPr/>
            <p:nvPr/>
          </p:nvSpPr>
          <p:spPr>
            <a:xfrm>
              <a:off x="9425444"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EBC5C3F-50F0-0BF7-38D7-7BF01DE73142}"/>
                </a:ext>
              </a:extLst>
            </p:cNvPr>
            <p:cNvSpPr txBox="1"/>
            <p:nvPr/>
          </p:nvSpPr>
          <p:spPr>
            <a:xfrm>
              <a:off x="5712532"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7" name="TextBox 46">
              <a:extLst>
                <a:ext uri="{FF2B5EF4-FFF2-40B4-BE49-F238E27FC236}">
                  <a16:creationId xmlns:a16="http://schemas.microsoft.com/office/drawing/2014/main" id="{E3634501-39D0-E66D-21C1-01DD7F1923B0}"/>
                </a:ext>
              </a:extLst>
            </p:cNvPr>
            <p:cNvSpPr txBox="1"/>
            <p:nvPr/>
          </p:nvSpPr>
          <p:spPr>
            <a:xfrm>
              <a:off x="6579181"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48" name="TextBox 47">
              <a:extLst>
                <a:ext uri="{FF2B5EF4-FFF2-40B4-BE49-F238E27FC236}">
                  <a16:creationId xmlns:a16="http://schemas.microsoft.com/office/drawing/2014/main" id="{C8BD3E6D-20CD-72DD-F5BE-95B53139C38B}"/>
                </a:ext>
              </a:extLst>
            </p:cNvPr>
            <p:cNvSpPr txBox="1"/>
            <p:nvPr/>
          </p:nvSpPr>
          <p:spPr>
            <a:xfrm>
              <a:off x="7304876"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49" name="TextBox 48">
              <a:extLst>
                <a:ext uri="{FF2B5EF4-FFF2-40B4-BE49-F238E27FC236}">
                  <a16:creationId xmlns:a16="http://schemas.microsoft.com/office/drawing/2014/main" id="{2F3A7596-F873-D59E-3824-D1D59FA1A43C}"/>
                </a:ext>
              </a:extLst>
            </p:cNvPr>
            <p:cNvSpPr txBox="1"/>
            <p:nvPr/>
          </p:nvSpPr>
          <p:spPr>
            <a:xfrm>
              <a:off x="8021007"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50" name="TextBox 49">
              <a:extLst>
                <a:ext uri="{FF2B5EF4-FFF2-40B4-BE49-F238E27FC236}">
                  <a16:creationId xmlns:a16="http://schemas.microsoft.com/office/drawing/2014/main" id="{94F550F8-C5F8-3A1D-21D6-900C00ACED62}"/>
                </a:ext>
              </a:extLst>
            </p:cNvPr>
            <p:cNvSpPr txBox="1"/>
            <p:nvPr/>
          </p:nvSpPr>
          <p:spPr>
            <a:xfrm>
              <a:off x="8755190"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51" name="TextBox 50">
              <a:extLst>
                <a:ext uri="{FF2B5EF4-FFF2-40B4-BE49-F238E27FC236}">
                  <a16:creationId xmlns:a16="http://schemas.microsoft.com/office/drawing/2014/main" id="{96B13ACC-AE6E-97C6-C666-7397F27D411D}"/>
                </a:ext>
              </a:extLst>
            </p:cNvPr>
            <p:cNvSpPr txBox="1"/>
            <p:nvPr/>
          </p:nvSpPr>
          <p:spPr>
            <a:xfrm>
              <a:off x="9453513"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pic>
        <p:nvPicPr>
          <p:cNvPr id="4" name="Picture 3" descr="A white line drawing of a computer&#10;&#10;Description automatically generated">
            <a:extLst>
              <a:ext uri="{FF2B5EF4-FFF2-40B4-BE49-F238E27FC236}">
                <a16:creationId xmlns:a16="http://schemas.microsoft.com/office/drawing/2014/main" id="{7BDD2ECE-FE05-0B50-D30F-D697F1910AA8}"/>
              </a:ext>
            </a:extLst>
          </p:cNvPr>
          <p:cNvPicPr>
            <a:picLocks noChangeAspect="1"/>
          </p:cNvPicPr>
          <p:nvPr/>
        </p:nvPicPr>
        <p:blipFill>
          <a:blip r:embed="rId9"/>
          <a:stretch>
            <a:fillRect/>
          </a:stretch>
        </p:blipFill>
        <p:spPr>
          <a:xfrm>
            <a:off x="10569254" y="-20180"/>
            <a:ext cx="1658917" cy="1658917"/>
          </a:xfrm>
          <a:prstGeom prst="rect">
            <a:avLst/>
          </a:prstGeom>
        </p:spPr>
      </p:pic>
    </p:spTree>
    <p:extLst>
      <p:ext uri="{BB962C8B-B14F-4D97-AF65-F5344CB8AC3E}">
        <p14:creationId xmlns:p14="http://schemas.microsoft.com/office/powerpoint/2010/main" val="3890833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9490E9F7-D96E-359C-7353-AA2FF998B6F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7B23257-F31B-A6EA-4E69-DD5054CD7A2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907A4BEE-8284-D94D-F925-62E4AB4DA980}"/>
              </a:ext>
            </a:extLst>
          </p:cNvPr>
          <p:cNvPicPr>
            <a:picLocks noChangeAspect="1"/>
          </p:cNvPicPr>
          <p:nvPr/>
        </p:nvPicPr>
        <p:blipFill>
          <a:blip r:embed="rId2"/>
          <a:stretch>
            <a:fillRect/>
          </a:stretch>
        </p:blipFill>
        <p:spPr>
          <a:xfrm>
            <a:off x="338435" y="6267635"/>
            <a:ext cx="2849357" cy="321961"/>
          </a:xfrm>
          <a:prstGeom prst="rect">
            <a:avLst/>
          </a:prstGeom>
        </p:spPr>
      </p:pic>
      <p:sp>
        <p:nvSpPr>
          <p:cNvPr id="5" name="TextBox 4">
            <a:extLst>
              <a:ext uri="{FF2B5EF4-FFF2-40B4-BE49-F238E27FC236}">
                <a16:creationId xmlns:a16="http://schemas.microsoft.com/office/drawing/2014/main" id="{8F913EC9-C9CD-1D87-3845-5A973287C8E0}"/>
              </a:ext>
            </a:extLst>
          </p:cNvPr>
          <p:cNvSpPr txBox="1"/>
          <p:nvPr/>
        </p:nvSpPr>
        <p:spPr>
          <a:xfrm>
            <a:off x="665756" y="2985980"/>
            <a:ext cx="4845829" cy="1785104"/>
          </a:xfrm>
          <a:prstGeom prst="rect">
            <a:avLst/>
          </a:prstGeom>
          <a:noFill/>
        </p:spPr>
        <p:txBody>
          <a:bodyPr wrap="square">
            <a:spAutoFit/>
          </a:bodyPr>
          <a:lstStyle/>
          <a:p>
            <a:pPr>
              <a:spcAft>
                <a:spcPts val="1200"/>
              </a:spcAft>
            </a:pPr>
            <a:r>
              <a:rPr lang="en-US" sz="3000" b="1" dirty="0">
                <a:solidFill>
                  <a:srgbClr val="0E2144"/>
                </a:solidFill>
                <a:effectLst/>
                <a:latin typeface="Open Sans" pitchFamily="2" charset="0"/>
                <a:ea typeface="Open Sans" pitchFamily="2" charset="0"/>
                <a:cs typeface="Open Sans" pitchFamily="2" charset="0"/>
              </a:rPr>
              <a:t>Who do I need to connect with?</a:t>
            </a:r>
          </a:p>
          <a:p>
            <a:pPr>
              <a:spcAft>
                <a:spcPts val="1200"/>
              </a:spcAft>
            </a:pPr>
            <a:r>
              <a:rPr lang="en-US" sz="2000" dirty="0">
                <a:latin typeface="Open Sans" pitchFamily="2" charset="0"/>
                <a:ea typeface="Open Sans" pitchFamily="2" charset="0"/>
                <a:cs typeface="Open Sans" pitchFamily="2" charset="0"/>
              </a:rPr>
              <a:t>Participate in the monthly RCOT RMOCC working group webinars</a:t>
            </a:r>
          </a:p>
        </p:txBody>
      </p:sp>
      <p:pic>
        <p:nvPicPr>
          <p:cNvPr id="6" name="Picture 5" descr="A red and black broken glass&#10;&#10;Description automatically generated">
            <a:extLst>
              <a:ext uri="{FF2B5EF4-FFF2-40B4-BE49-F238E27FC236}">
                <a16:creationId xmlns:a16="http://schemas.microsoft.com/office/drawing/2014/main" id="{C394BCFD-7167-92EA-99A1-45D4C3C91006}"/>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F00943DF-B8E8-3A32-84EE-3CD929BF235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E55919F-139B-66FC-7CD2-591F153277DF}"/>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pic>
        <p:nvPicPr>
          <p:cNvPr id="37" name="Picture 36" descr="A white rectangular object with red and blue triangles&#10;&#10;Description automatically generated">
            <a:extLst>
              <a:ext uri="{FF2B5EF4-FFF2-40B4-BE49-F238E27FC236}">
                <a16:creationId xmlns:a16="http://schemas.microsoft.com/office/drawing/2014/main" id="{1D7FF6CD-DB07-3905-4845-7FD5FA06FE09}"/>
              </a:ext>
            </a:extLst>
          </p:cNvPr>
          <p:cNvPicPr>
            <a:picLocks noChangeAspect="1"/>
          </p:cNvPicPr>
          <p:nvPr/>
        </p:nvPicPr>
        <p:blipFill>
          <a:blip r:embed="rId4"/>
          <a:stretch>
            <a:fillRect/>
          </a:stretch>
        </p:blipFill>
        <p:spPr>
          <a:xfrm>
            <a:off x="5441027" y="2245817"/>
            <a:ext cx="5435600" cy="3124200"/>
          </a:xfrm>
          <a:prstGeom prst="rect">
            <a:avLst/>
          </a:prstGeom>
        </p:spPr>
      </p:pic>
      <p:sp>
        <p:nvSpPr>
          <p:cNvPr id="38" name="TextBox 37">
            <a:extLst>
              <a:ext uri="{FF2B5EF4-FFF2-40B4-BE49-F238E27FC236}">
                <a16:creationId xmlns:a16="http://schemas.microsoft.com/office/drawing/2014/main" id="{25FE723C-22AC-3B3E-494B-4029C38A8AE7}"/>
              </a:ext>
            </a:extLst>
          </p:cNvPr>
          <p:cNvSpPr txBox="1"/>
          <p:nvPr/>
        </p:nvSpPr>
        <p:spPr>
          <a:xfrm>
            <a:off x="478494" y="703374"/>
            <a:ext cx="4422711" cy="1077218"/>
          </a:xfrm>
          <a:prstGeom prst="rect">
            <a:avLst/>
          </a:prstGeom>
          <a:noFill/>
        </p:spPr>
        <p:txBody>
          <a:bodyPr wrap="square" rtlCol="0">
            <a:spAutoFit/>
          </a:bodyPr>
          <a:lstStyle/>
          <a:p>
            <a:r>
              <a:rPr lang="en-US" sz="3200" b="1" dirty="0">
                <a:solidFill>
                  <a:srgbClr val="0E2144"/>
                </a:solidFill>
                <a:latin typeface="Open Sans" pitchFamily="2" charset="0"/>
                <a:ea typeface="Open Sans" pitchFamily="2" charset="0"/>
                <a:cs typeface="Open Sans" pitchFamily="2" charset="0"/>
              </a:rPr>
              <a:t>Preparation &amp; Education</a:t>
            </a:r>
          </a:p>
        </p:txBody>
      </p:sp>
      <p:grpSp>
        <p:nvGrpSpPr>
          <p:cNvPr id="56" name="Group 55">
            <a:extLst>
              <a:ext uri="{FF2B5EF4-FFF2-40B4-BE49-F238E27FC236}">
                <a16:creationId xmlns:a16="http://schemas.microsoft.com/office/drawing/2014/main" id="{AF91B9CF-C5F1-D03C-F5A1-A3A27C996FBA}"/>
              </a:ext>
            </a:extLst>
          </p:cNvPr>
          <p:cNvGrpSpPr/>
          <p:nvPr/>
        </p:nvGrpSpPr>
        <p:grpSpPr>
          <a:xfrm>
            <a:off x="5511585" y="218641"/>
            <a:ext cx="4386030" cy="796233"/>
            <a:chOff x="5511586" y="517537"/>
            <a:chExt cx="4386030" cy="796233"/>
          </a:xfrm>
        </p:grpSpPr>
        <p:cxnSp>
          <p:nvCxnSpPr>
            <p:cNvPr id="57" name="Straight Connector 56">
              <a:extLst>
                <a:ext uri="{FF2B5EF4-FFF2-40B4-BE49-F238E27FC236}">
                  <a16:creationId xmlns:a16="http://schemas.microsoft.com/office/drawing/2014/main" id="{1ED12A81-A534-506B-AA9F-B96E4F1F8417}"/>
                </a:ext>
              </a:extLst>
            </p:cNvPr>
            <p:cNvCxnSpPr>
              <a:cxnSpLocks/>
            </p:cNvCxnSpPr>
            <p:nvPr/>
          </p:nvCxnSpPr>
          <p:spPr>
            <a:xfrm>
              <a:off x="5816320" y="90525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84CBBAF2-9009-A5E4-ECE0-6B92000243BC}"/>
                </a:ext>
              </a:extLst>
            </p:cNvPr>
            <p:cNvSpPr/>
            <p:nvPr/>
          </p:nvSpPr>
          <p:spPr>
            <a:xfrm>
              <a:off x="654300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030C59-4FFA-6DF1-3B30-A616A4D04A03}"/>
                </a:ext>
              </a:extLst>
            </p:cNvPr>
            <p:cNvSpPr/>
            <p:nvPr/>
          </p:nvSpPr>
          <p:spPr>
            <a:xfrm>
              <a:off x="5511586" y="517537"/>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E585231-B299-FD6D-C62D-6505872E626F}"/>
                </a:ext>
              </a:extLst>
            </p:cNvPr>
            <p:cNvSpPr/>
            <p:nvPr/>
          </p:nvSpPr>
          <p:spPr>
            <a:xfrm>
              <a:off x="726361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C31538F-948E-793C-3B74-6B9C7EED7F3D}"/>
                </a:ext>
              </a:extLst>
            </p:cNvPr>
            <p:cNvSpPr/>
            <p:nvPr/>
          </p:nvSpPr>
          <p:spPr>
            <a:xfrm>
              <a:off x="798422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7FD89F9-ABE3-8AE4-B56C-B2EC1AC6F736}"/>
                </a:ext>
              </a:extLst>
            </p:cNvPr>
            <p:cNvSpPr/>
            <p:nvPr/>
          </p:nvSpPr>
          <p:spPr>
            <a:xfrm>
              <a:off x="870483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902D17D2-39B6-8B87-500D-9857A0DA69F7}"/>
                </a:ext>
              </a:extLst>
            </p:cNvPr>
            <p:cNvSpPr/>
            <p:nvPr/>
          </p:nvSpPr>
          <p:spPr>
            <a:xfrm>
              <a:off x="9425444"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3900508-375B-812A-457F-D52773F7C601}"/>
                </a:ext>
              </a:extLst>
            </p:cNvPr>
            <p:cNvSpPr txBox="1"/>
            <p:nvPr/>
          </p:nvSpPr>
          <p:spPr>
            <a:xfrm>
              <a:off x="5712532"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5" name="TextBox 64">
              <a:extLst>
                <a:ext uri="{FF2B5EF4-FFF2-40B4-BE49-F238E27FC236}">
                  <a16:creationId xmlns:a16="http://schemas.microsoft.com/office/drawing/2014/main" id="{524D580B-92B2-E647-4D85-D6A20F7DFCF2}"/>
                </a:ext>
              </a:extLst>
            </p:cNvPr>
            <p:cNvSpPr txBox="1"/>
            <p:nvPr/>
          </p:nvSpPr>
          <p:spPr>
            <a:xfrm>
              <a:off x="6579181"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66" name="TextBox 65">
              <a:extLst>
                <a:ext uri="{FF2B5EF4-FFF2-40B4-BE49-F238E27FC236}">
                  <a16:creationId xmlns:a16="http://schemas.microsoft.com/office/drawing/2014/main" id="{18235A25-066A-C207-0793-F31173557163}"/>
                </a:ext>
              </a:extLst>
            </p:cNvPr>
            <p:cNvSpPr txBox="1"/>
            <p:nvPr/>
          </p:nvSpPr>
          <p:spPr>
            <a:xfrm>
              <a:off x="7304876"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67" name="TextBox 66">
              <a:extLst>
                <a:ext uri="{FF2B5EF4-FFF2-40B4-BE49-F238E27FC236}">
                  <a16:creationId xmlns:a16="http://schemas.microsoft.com/office/drawing/2014/main" id="{4ABF7685-F6CE-33EE-1BA2-3FC6C3C5D70A}"/>
                </a:ext>
              </a:extLst>
            </p:cNvPr>
            <p:cNvSpPr txBox="1"/>
            <p:nvPr/>
          </p:nvSpPr>
          <p:spPr>
            <a:xfrm>
              <a:off x="8021007"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68" name="TextBox 67">
              <a:extLst>
                <a:ext uri="{FF2B5EF4-FFF2-40B4-BE49-F238E27FC236}">
                  <a16:creationId xmlns:a16="http://schemas.microsoft.com/office/drawing/2014/main" id="{0FB35D2E-3267-22CB-1EF7-142C8BF4238A}"/>
                </a:ext>
              </a:extLst>
            </p:cNvPr>
            <p:cNvSpPr txBox="1"/>
            <p:nvPr/>
          </p:nvSpPr>
          <p:spPr>
            <a:xfrm>
              <a:off x="8755190"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69" name="TextBox 68">
              <a:extLst>
                <a:ext uri="{FF2B5EF4-FFF2-40B4-BE49-F238E27FC236}">
                  <a16:creationId xmlns:a16="http://schemas.microsoft.com/office/drawing/2014/main" id="{479C8DC9-E308-F9E2-6C34-F311DDD3F5D6}"/>
                </a:ext>
              </a:extLst>
            </p:cNvPr>
            <p:cNvSpPr txBox="1"/>
            <p:nvPr/>
          </p:nvSpPr>
          <p:spPr>
            <a:xfrm>
              <a:off x="9453513"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pic>
        <p:nvPicPr>
          <p:cNvPr id="3" name="Picture 2" descr="A white line drawing of a computer&#10;&#10;Description automatically generated">
            <a:extLst>
              <a:ext uri="{FF2B5EF4-FFF2-40B4-BE49-F238E27FC236}">
                <a16:creationId xmlns:a16="http://schemas.microsoft.com/office/drawing/2014/main" id="{50619D33-9F1E-C4FC-8CCF-39612E97A80C}"/>
              </a:ext>
            </a:extLst>
          </p:cNvPr>
          <p:cNvPicPr>
            <a:picLocks noChangeAspect="1"/>
          </p:cNvPicPr>
          <p:nvPr/>
        </p:nvPicPr>
        <p:blipFill>
          <a:blip r:embed="rId5"/>
          <a:stretch>
            <a:fillRect/>
          </a:stretch>
        </p:blipFill>
        <p:spPr>
          <a:xfrm>
            <a:off x="10569254" y="-20180"/>
            <a:ext cx="1658917" cy="1658917"/>
          </a:xfrm>
          <a:prstGeom prst="rect">
            <a:avLst/>
          </a:prstGeom>
        </p:spPr>
      </p:pic>
    </p:spTree>
    <p:extLst>
      <p:ext uri="{BB962C8B-B14F-4D97-AF65-F5344CB8AC3E}">
        <p14:creationId xmlns:p14="http://schemas.microsoft.com/office/powerpoint/2010/main" val="2321772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D38F14-437C-C34D-76EF-60D88845B646}"/>
              </a:ext>
            </a:extLst>
          </p:cNvPr>
          <p:cNvSpPr/>
          <p:nvPr/>
        </p:nvSpPr>
        <p:spPr>
          <a:xfrm>
            <a:off x="0" y="1429074"/>
            <a:ext cx="12192000" cy="4507492"/>
          </a:xfrm>
          <a:prstGeom prst="rect">
            <a:avLst/>
          </a:prstGeom>
          <a:solidFill>
            <a:srgbClr val="084F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54FEB17-1C28-CB1E-C298-2079706F104E}"/>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14" name="Picture 13" descr="A red and black broken glass&#10;&#10;Description automatically generated">
            <a:extLst>
              <a:ext uri="{FF2B5EF4-FFF2-40B4-BE49-F238E27FC236}">
                <a16:creationId xmlns:a16="http://schemas.microsoft.com/office/drawing/2014/main" id="{BD4DB24E-133C-A3B9-218E-43386D245B55}"/>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5" name="Straight Connector 14">
            <a:extLst>
              <a:ext uri="{FF2B5EF4-FFF2-40B4-BE49-F238E27FC236}">
                <a16:creationId xmlns:a16="http://schemas.microsoft.com/office/drawing/2014/main" id="{E10C9BB3-EF73-81FB-F4A8-481EEA7A646B}"/>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5E7FFEE-47AB-F2C9-BF66-6367DAE4E58B}"/>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7" name="TextBox 16">
            <a:extLst>
              <a:ext uri="{FF2B5EF4-FFF2-40B4-BE49-F238E27FC236}">
                <a16:creationId xmlns:a16="http://schemas.microsoft.com/office/drawing/2014/main" id="{D24C8E41-05A7-AC9A-E2F7-BCE5B9560B12}"/>
              </a:ext>
            </a:extLst>
          </p:cNvPr>
          <p:cNvSpPr txBox="1"/>
          <p:nvPr/>
        </p:nvSpPr>
        <p:spPr>
          <a:xfrm>
            <a:off x="1600884" y="2139804"/>
            <a:ext cx="8990231" cy="861774"/>
          </a:xfrm>
          <a:prstGeom prst="rect">
            <a:avLst/>
          </a:prstGeom>
          <a:noFill/>
        </p:spPr>
        <p:txBody>
          <a:bodyPr wrap="square" rtlCol="0">
            <a:spAutoFit/>
          </a:bodyPr>
          <a:lstStyle/>
          <a:p>
            <a:pPr algn="ctr"/>
            <a:r>
              <a:rPr lang="en-US" sz="5000" b="1" dirty="0">
                <a:solidFill>
                  <a:schemeClr val="bg1"/>
                </a:solidFill>
                <a:latin typeface="Open Sans" pitchFamily="2" charset="0"/>
                <a:ea typeface="Open Sans" pitchFamily="2" charset="0"/>
                <a:cs typeface="Open Sans" pitchFamily="2" charset="0"/>
              </a:rPr>
              <a:t>“Lay of the Land”</a:t>
            </a:r>
          </a:p>
        </p:txBody>
      </p:sp>
      <p:sp>
        <p:nvSpPr>
          <p:cNvPr id="18" name="Freeform 17">
            <a:extLst>
              <a:ext uri="{FF2B5EF4-FFF2-40B4-BE49-F238E27FC236}">
                <a16:creationId xmlns:a16="http://schemas.microsoft.com/office/drawing/2014/main" id="{19E52889-6970-D568-BC72-0E5109688BBD}"/>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26647F0D-96D6-CC21-FADE-835C3260A2CA}"/>
              </a:ext>
            </a:extLst>
          </p:cNvPr>
          <p:cNvSpPr txBox="1"/>
          <p:nvPr/>
        </p:nvSpPr>
        <p:spPr>
          <a:xfrm>
            <a:off x="4588881" y="264642"/>
            <a:ext cx="6647991" cy="1077218"/>
          </a:xfrm>
          <a:prstGeom prst="rect">
            <a:avLst/>
          </a:prstGeom>
          <a:noFill/>
        </p:spPr>
        <p:txBody>
          <a:bodyPr wrap="square" rtlCol="0">
            <a:spAutoFit/>
          </a:bodyPr>
          <a:lstStyle/>
          <a:p>
            <a:pPr algn="r"/>
            <a:r>
              <a:rPr lang="en-US" sz="6400" b="1" dirty="0">
                <a:solidFill>
                  <a:schemeClr val="bg1"/>
                </a:solidFill>
                <a:latin typeface="Open Sans" pitchFamily="2" charset="0"/>
                <a:ea typeface="Open Sans" pitchFamily="2" charset="0"/>
                <a:cs typeface="Open Sans" pitchFamily="2" charset="0"/>
              </a:rPr>
              <a:t>2</a:t>
            </a:r>
          </a:p>
        </p:txBody>
      </p:sp>
      <p:sp>
        <p:nvSpPr>
          <p:cNvPr id="21" name="TextBox 20">
            <a:extLst>
              <a:ext uri="{FF2B5EF4-FFF2-40B4-BE49-F238E27FC236}">
                <a16:creationId xmlns:a16="http://schemas.microsoft.com/office/drawing/2014/main" id="{AD07B70F-280C-05FB-BB53-D4703410DCC5}"/>
              </a:ext>
            </a:extLst>
          </p:cNvPr>
          <p:cNvSpPr txBox="1"/>
          <p:nvPr/>
        </p:nvSpPr>
        <p:spPr>
          <a:xfrm>
            <a:off x="1394212" y="341243"/>
            <a:ext cx="8990231" cy="923330"/>
          </a:xfrm>
          <a:prstGeom prst="rect">
            <a:avLst/>
          </a:prstGeom>
          <a:noFill/>
        </p:spPr>
        <p:txBody>
          <a:bodyPr wrap="square" rtlCol="0">
            <a:spAutoFit/>
          </a:bodyPr>
          <a:lstStyle/>
          <a:p>
            <a:pPr algn="r"/>
            <a:r>
              <a:rPr lang="en-US" sz="5400" b="1" dirty="0">
                <a:solidFill>
                  <a:srgbClr val="0E2144"/>
                </a:solidFill>
                <a:latin typeface="Open Sans" pitchFamily="2" charset="0"/>
                <a:ea typeface="Open Sans" pitchFamily="2" charset="0"/>
                <a:cs typeface="Open Sans" pitchFamily="2" charset="0"/>
              </a:rPr>
              <a:t>Phase</a:t>
            </a:r>
          </a:p>
        </p:txBody>
      </p:sp>
      <p:pic>
        <p:nvPicPr>
          <p:cNvPr id="2" name="Picture 1" descr="A white line drawing of a clipboard with a pen&#10;&#10;Description automatically generated">
            <a:extLst>
              <a:ext uri="{FF2B5EF4-FFF2-40B4-BE49-F238E27FC236}">
                <a16:creationId xmlns:a16="http://schemas.microsoft.com/office/drawing/2014/main" id="{3BBA6914-7859-BB12-4A43-7D305EC230C3}"/>
              </a:ext>
            </a:extLst>
          </p:cNvPr>
          <p:cNvPicPr>
            <a:picLocks noChangeAspect="1"/>
          </p:cNvPicPr>
          <p:nvPr/>
        </p:nvPicPr>
        <p:blipFill>
          <a:blip r:embed="rId4"/>
          <a:stretch>
            <a:fillRect/>
          </a:stretch>
        </p:blipFill>
        <p:spPr>
          <a:xfrm>
            <a:off x="5070813" y="2959995"/>
            <a:ext cx="2050372" cy="2050372"/>
          </a:xfrm>
          <a:prstGeom prst="rect">
            <a:avLst/>
          </a:prstGeom>
        </p:spPr>
      </p:pic>
    </p:spTree>
    <p:extLst>
      <p:ext uri="{BB962C8B-B14F-4D97-AF65-F5344CB8AC3E}">
        <p14:creationId xmlns:p14="http://schemas.microsoft.com/office/powerpoint/2010/main" val="123927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sp>
        <p:nvSpPr>
          <p:cNvPr id="5" name="TextBox 4">
            <a:extLst>
              <a:ext uri="{FF2B5EF4-FFF2-40B4-BE49-F238E27FC236}">
                <a16:creationId xmlns:a16="http://schemas.microsoft.com/office/drawing/2014/main" id="{9A53BBA1-33F2-E718-B207-470869237E9F}"/>
              </a:ext>
            </a:extLst>
          </p:cNvPr>
          <p:cNvSpPr txBox="1"/>
          <p:nvPr/>
        </p:nvSpPr>
        <p:spPr>
          <a:xfrm>
            <a:off x="890198" y="1738948"/>
            <a:ext cx="10485433" cy="3816429"/>
          </a:xfrm>
          <a:prstGeom prst="rect">
            <a:avLst/>
          </a:prstGeom>
          <a:noFill/>
        </p:spPr>
        <p:txBody>
          <a:bodyPr wrap="square">
            <a:spAutoFit/>
          </a:bodyPr>
          <a:lstStyle/>
          <a:p>
            <a:pPr>
              <a:spcAft>
                <a:spcPts val="1200"/>
              </a:spcAft>
            </a:pPr>
            <a:r>
              <a:rPr lang="en-US" sz="2400" b="1" dirty="0">
                <a:solidFill>
                  <a:srgbClr val="0E2144"/>
                </a:solidFill>
                <a:latin typeface="Open Sans" pitchFamily="2" charset="0"/>
                <a:ea typeface="Open Sans" pitchFamily="2" charset="0"/>
                <a:cs typeface="Open Sans" pitchFamily="2" charset="0"/>
              </a:rPr>
              <a:t>How can I present the </a:t>
            </a:r>
            <a:r>
              <a:rPr lang="en-US" sz="2400" b="1" dirty="0">
                <a:solidFill>
                  <a:srgbClr val="0E2144"/>
                </a:solidFill>
                <a:effectLst/>
                <a:latin typeface="Open Sans" pitchFamily="2" charset="0"/>
                <a:ea typeface="Open Sans" pitchFamily="2" charset="0"/>
                <a:cs typeface="Open Sans" pitchFamily="2" charset="0"/>
              </a:rPr>
              <a:t>problem we are trying to address?</a:t>
            </a:r>
          </a:p>
          <a:p>
            <a:pPr marL="285750" marR="0" lvl="1" indent="-285750">
              <a:spcBef>
                <a:spcPts val="0"/>
              </a:spcBef>
              <a:spcAft>
                <a:spcPts val="1200"/>
              </a:spcAft>
              <a:buFont typeface="Arial" panose="020B0604020202020204" pitchFamily="34" charset="0"/>
              <a:buChar char="•"/>
            </a:pPr>
            <a:r>
              <a:rPr lang="en-US" sz="2200" b="1" dirty="0">
                <a:latin typeface="Open Sans" pitchFamily="2" charset="0"/>
                <a:ea typeface="Open Sans" pitchFamily="2" charset="0"/>
                <a:cs typeface="Open Sans" pitchFamily="2" charset="0"/>
              </a:rPr>
              <a:t>Pose the question: </a:t>
            </a:r>
            <a:r>
              <a:rPr lang="en-US" sz="2200" dirty="0">
                <a:latin typeface="Open Sans" pitchFamily="2" charset="0"/>
                <a:ea typeface="Open Sans" pitchFamily="2" charset="0"/>
                <a:cs typeface="Open Sans" pitchFamily="2" charset="0"/>
              </a:rPr>
              <a:t>If our nation were to receive 1,000 combat casualties per day for 30 or more days, how would we allocate those patients across the systems and what level of care should they be expected to provide? </a:t>
            </a:r>
            <a:br>
              <a:rPr lang="en-US" sz="2200" dirty="0">
                <a:latin typeface="Open Sans" pitchFamily="2" charset="0"/>
                <a:ea typeface="Open Sans" pitchFamily="2" charset="0"/>
                <a:cs typeface="Open Sans" pitchFamily="2" charset="0"/>
              </a:rPr>
            </a:br>
            <a:r>
              <a:rPr lang="en-US" sz="2200" dirty="0">
                <a:latin typeface="Open Sans" pitchFamily="2" charset="0"/>
                <a:ea typeface="Open Sans" pitchFamily="2" charset="0"/>
                <a:cs typeface="Open Sans" pitchFamily="2" charset="0"/>
              </a:rPr>
              <a:t>The system should be functional with day-to-day operations and be able </a:t>
            </a:r>
            <a:br>
              <a:rPr lang="en-US" sz="2200" dirty="0">
                <a:latin typeface="Open Sans" pitchFamily="2" charset="0"/>
                <a:ea typeface="Open Sans" pitchFamily="2" charset="0"/>
                <a:cs typeface="Open Sans" pitchFamily="2" charset="0"/>
              </a:rPr>
            </a:br>
            <a:r>
              <a:rPr lang="en-US" sz="2200" dirty="0">
                <a:latin typeface="Open Sans" pitchFamily="2" charset="0"/>
                <a:ea typeface="Open Sans" pitchFamily="2" charset="0"/>
                <a:cs typeface="Open Sans" pitchFamily="2" charset="0"/>
              </a:rPr>
              <a:t>to IMMEDIATELY surge for a disaster response or large-scale combat operation (LSCO).</a:t>
            </a:r>
          </a:p>
          <a:p>
            <a:pPr marL="285750" marR="0" lvl="1" indent="-285750">
              <a:spcBef>
                <a:spcPts val="0"/>
              </a:spcBef>
              <a:spcAft>
                <a:spcPts val="1200"/>
              </a:spcAft>
              <a:buFont typeface="Arial" panose="020B0604020202020204" pitchFamily="34" charset="0"/>
              <a:buChar char="•"/>
            </a:pPr>
            <a:r>
              <a:rPr lang="en-US" sz="2200" b="1" dirty="0">
                <a:latin typeface="Open Sans" pitchFamily="2" charset="0"/>
                <a:ea typeface="Open Sans" pitchFamily="2" charset="0"/>
                <a:cs typeface="Open Sans" pitchFamily="2" charset="0"/>
              </a:rPr>
              <a:t>Focus on the Trauma and Disaster response first. </a:t>
            </a:r>
            <a:r>
              <a:rPr lang="en-US" sz="2200" dirty="0">
                <a:latin typeface="Open Sans" pitchFamily="2" charset="0"/>
                <a:ea typeface="Open Sans" pitchFamily="2" charset="0"/>
                <a:cs typeface="Open Sans" pitchFamily="2" charset="0"/>
              </a:rPr>
              <a:t>Expansions into other areas of patient load balance including Psychiatry, STEMI and Stroke can be added later based on local/regional process and need.</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527462"/>
            <a:ext cx="4241633" cy="796233"/>
            <a:chOff x="5065565" y="5327512"/>
            <a:chExt cx="4241633"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5754645" y="5327512"/>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676778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745686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814594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939968"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81023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49595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19490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14" name="TextBox 13">
            <a:extLst>
              <a:ext uri="{FF2B5EF4-FFF2-40B4-BE49-F238E27FC236}">
                <a16:creationId xmlns:a16="http://schemas.microsoft.com/office/drawing/2014/main" id="{C95EEEB6-C794-B324-23CE-A9CE60658824}"/>
              </a:ext>
            </a:extLst>
          </p:cNvPr>
          <p:cNvSpPr txBox="1"/>
          <p:nvPr/>
        </p:nvSpPr>
        <p:spPr>
          <a:xfrm>
            <a:off x="600883" y="595293"/>
            <a:ext cx="4422711" cy="615553"/>
          </a:xfrm>
          <a:prstGeom prst="rect">
            <a:avLst/>
          </a:prstGeom>
          <a:noFill/>
        </p:spPr>
        <p:txBody>
          <a:bodyPr wrap="square" rtlCol="0">
            <a:spAutoFit/>
          </a:bodyPr>
          <a:lstStyle/>
          <a:p>
            <a:r>
              <a:rPr lang="en-US" sz="3400" b="1" dirty="0">
                <a:solidFill>
                  <a:srgbClr val="0E2144"/>
                </a:solidFill>
                <a:latin typeface="Open Sans" pitchFamily="2" charset="0"/>
                <a:ea typeface="Open Sans" pitchFamily="2" charset="0"/>
                <a:cs typeface="Open Sans" pitchFamily="2" charset="0"/>
              </a:rPr>
              <a:t>Lay of the Land</a:t>
            </a:r>
          </a:p>
        </p:txBody>
      </p:sp>
      <p:pic>
        <p:nvPicPr>
          <p:cNvPr id="3" name="Picture 2" descr="A white line drawing of a clipboard with a pen&#10;&#10;Description automatically generated">
            <a:extLst>
              <a:ext uri="{FF2B5EF4-FFF2-40B4-BE49-F238E27FC236}">
                <a16:creationId xmlns:a16="http://schemas.microsoft.com/office/drawing/2014/main" id="{0517338D-7427-EFE1-D210-6D1EE13CE006}"/>
              </a:ext>
            </a:extLst>
          </p:cNvPr>
          <p:cNvPicPr>
            <a:picLocks noChangeAspect="1"/>
          </p:cNvPicPr>
          <p:nvPr/>
        </p:nvPicPr>
        <p:blipFill>
          <a:blip r:embed="rId4"/>
          <a:stretch>
            <a:fillRect/>
          </a:stretch>
        </p:blipFill>
        <p:spPr>
          <a:xfrm>
            <a:off x="10628894" y="46128"/>
            <a:ext cx="1493473" cy="1493473"/>
          </a:xfrm>
          <a:prstGeom prst="rect">
            <a:avLst/>
          </a:prstGeom>
        </p:spPr>
      </p:pic>
    </p:spTree>
    <p:extLst>
      <p:ext uri="{BB962C8B-B14F-4D97-AF65-F5344CB8AC3E}">
        <p14:creationId xmlns:p14="http://schemas.microsoft.com/office/powerpoint/2010/main" val="2854007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sp>
        <p:nvSpPr>
          <p:cNvPr id="5" name="TextBox 4">
            <a:extLst>
              <a:ext uri="{FF2B5EF4-FFF2-40B4-BE49-F238E27FC236}">
                <a16:creationId xmlns:a16="http://schemas.microsoft.com/office/drawing/2014/main" id="{9A53BBA1-33F2-E718-B207-470869237E9F}"/>
              </a:ext>
            </a:extLst>
          </p:cNvPr>
          <p:cNvSpPr txBox="1"/>
          <p:nvPr/>
        </p:nvSpPr>
        <p:spPr>
          <a:xfrm>
            <a:off x="890199" y="1620534"/>
            <a:ext cx="9852242" cy="4985980"/>
          </a:xfrm>
          <a:prstGeom prst="rect">
            <a:avLst/>
          </a:prstGeom>
          <a:noFill/>
        </p:spPr>
        <p:txBody>
          <a:bodyPr wrap="square">
            <a:spAutoFit/>
          </a:bodyPr>
          <a:lstStyle/>
          <a:p>
            <a:pPr>
              <a:spcAft>
                <a:spcPts val="600"/>
              </a:spcAft>
            </a:pPr>
            <a:r>
              <a:rPr lang="en-US" sz="2400" b="1" dirty="0">
                <a:solidFill>
                  <a:srgbClr val="0E2144"/>
                </a:solidFill>
                <a:effectLst/>
                <a:latin typeface="Open Sans" pitchFamily="2" charset="0"/>
                <a:ea typeface="Open Sans" pitchFamily="2" charset="0"/>
                <a:cs typeface="Open Sans" pitchFamily="2" charset="0"/>
              </a:rPr>
              <a:t>What resources or systems are already in place at the state/province level?</a:t>
            </a:r>
          </a:p>
          <a:p>
            <a:pPr marL="285750" lvl="2" indent="-285750">
              <a:spcAft>
                <a:spcPts val="600"/>
              </a:spcAft>
              <a:buFont typeface="Arial" panose="020B0604020202020204" pitchFamily="34" charset="0"/>
              <a:buChar char="•"/>
            </a:pPr>
            <a:r>
              <a:rPr lang="en-US" sz="2200" dirty="0">
                <a:latin typeface="Open Sans" pitchFamily="2" charset="0"/>
                <a:ea typeface="Open Sans" pitchFamily="2" charset="0"/>
                <a:cs typeface="Open Sans" pitchFamily="2" charset="0"/>
              </a:rPr>
              <a:t>Do we track facility capacity and capability?</a:t>
            </a:r>
          </a:p>
          <a:p>
            <a:pPr marL="285750" lvl="2" indent="-285750">
              <a:spcAft>
                <a:spcPts val="600"/>
              </a:spcAft>
              <a:buFont typeface="Arial" panose="020B0604020202020204" pitchFamily="34" charset="0"/>
              <a:buChar char="•"/>
            </a:pPr>
            <a:r>
              <a:rPr lang="en-US" sz="2200" dirty="0">
                <a:latin typeface="Open Sans" pitchFamily="2" charset="0"/>
                <a:ea typeface="Open Sans" pitchFamily="2" charset="0"/>
                <a:cs typeface="Open Sans" pitchFamily="2" charset="0"/>
              </a:rPr>
              <a:t>How do we prioritize patient transfers?</a:t>
            </a:r>
          </a:p>
          <a:p>
            <a:pPr marL="285750" lvl="2" indent="-285750">
              <a:spcAft>
                <a:spcPts val="600"/>
              </a:spcAft>
              <a:buFont typeface="Arial" panose="020B0604020202020204" pitchFamily="34" charset="0"/>
              <a:buChar char="•"/>
            </a:pPr>
            <a:r>
              <a:rPr lang="en-US" sz="2200" dirty="0">
                <a:latin typeface="Open Sans" pitchFamily="2" charset="0"/>
                <a:ea typeface="Open Sans" pitchFamily="2" charset="0"/>
                <a:cs typeface="Open Sans" pitchFamily="2" charset="0"/>
              </a:rPr>
              <a:t>Is there specialty consultation support?</a:t>
            </a:r>
          </a:p>
          <a:p>
            <a:pPr marL="285750" lvl="2" indent="-285750">
              <a:spcAft>
                <a:spcPts val="600"/>
              </a:spcAft>
              <a:buFont typeface="Arial" panose="020B0604020202020204" pitchFamily="34" charset="0"/>
              <a:buChar char="•"/>
            </a:pPr>
            <a:r>
              <a:rPr lang="en-US" sz="2200" dirty="0">
                <a:latin typeface="Open Sans" pitchFamily="2" charset="0"/>
                <a:ea typeface="Open Sans" pitchFamily="2" charset="0"/>
                <a:cs typeface="Open Sans" pitchFamily="2" charset="0"/>
              </a:rPr>
              <a:t>Can we perform patient load balancing in a crisis?</a:t>
            </a:r>
          </a:p>
          <a:p>
            <a:pPr marL="742950" lvl="4" indent="-285750">
              <a:spcAft>
                <a:spcPts val="600"/>
              </a:spcAft>
              <a:buFont typeface="Arial" panose="020B0604020202020204" pitchFamily="34" charset="0"/>
              <a:buChar char="•"/>
            </a:pPr>
            <a:r>
              <a:rPr lang="en-US" sz="2200" dirty="0">
                <a:latin typeface="Open Sans" pitchFamily="2" charset="0"/>
                <a:ea typeface="Open Sans" pitchFamily="2" charset="0"/>
                <a:cs typeface="Open Sans" pitchFamily="2" charset="0"/>
              </a:rPr>
              <a:t>If so, do we integrate with EMS?</a:t>
            </a:r>
          </a:p>
          <a:p>
            <a:pPr marL="742950" lvl="4" indent="-285750">
              <a:spcAft>
                <a:spcPts val="600"/>
              </a:spcAft>
              <a:buFont typeface="Arial" panose="020B0604020202020204" pitchFamily="34" charset="0"/>
              <a:buChar char="•"/>
            </a:pPr>
            <a:r>
              <a:rPr lang="en-US" sz="2200" dirty="0">
                <a:latin typeface="Open Sans" pitchFamily="2" charset="0"/>
                <a:ea typeface="Open Sans" pitchFamily="2" charset="0"/>
                <a:cs typeface="Open Sans" pitchFamily="2" charset="0"/>
              </a:rPr>
              <a:t>Who else participates?</a:t>
            </a:r>
          </a:p>
          <a:p>
            <a:pPr marL="285750" lvl="2" indent="-285750">
              <a:spcAft>
                <a:spcPts val="600"/>
              </a:spcAft>
              <a:buFont typeface="Arial" panose="020B0604020202020204" pitchFamily="34" charset="0"/>
              <a:buChar char="•"/>
            </a:pPr>
            <a:r>
              <a:rPr lang="en-US" sz="2200" dirty="0">
                <a:latin typeface="Open Sans" pitchFamily="2" charset="0"/>
                <a:ea typeface="Open Sans" pitchFamily="2" charset="0"/>
                <a:cs typeface="Open Sans" pitchFamily="2" charset="0"/>
              </a:rPr>
              <a:t>How do we coordinate transfers across jurisdictions or systems?</a:t>
            </a:r>
          </a:p>
          <a:p>
            <a:pPr marL="285750" lvl="2" indent="-285750">
              <a:spcAft>
                <a:spcPts val="600"/>
              </a:spcAft>
              <a:buFont typeface="Arial" panose="020B0604020202020204" pitchFamily="34" charset="0"/>
              <a:buChar char="•"/>
            </a:pPr>
            <a:r>
              <a:rPr lang="en-US" sz="2200" dirty="0">
                <a:latin typeface="Open Sans" pitchFamily="2" charset="0"/>
                <a:ea typeface="Open Sans" pitchFamily="2" charset="0"/>
                <a:cs typeface="Open Sans" pitchFamily="2" charset="0"/>
              </a:rPr>
              <a:t>Do we currently have telemedicine options?</a:t>
            </a:r>
          </a:p>
          <a:p>
            <a:pPr marL="285750" lvl="2" indent="-285750">
              <a:spcAft>
                <a:spcPts val="600"/>
              </a:spcAft>
              <a:buFont typeface="Arial" panose="020B0604020202020204" pitchFamily="34" charset="0"/>
              <a:buChar char="•"/>
            </a:pPr>
            <a:r>
              <a:rPr lang="en-US" sz="2200" dirty="0">
                <a:latin typeface="Open Sans" pitchFamily="2" charset="0"/>
                <a:ea typeface="Open Sans" pitchFamily="2" charset="0"/>
                <a:cs typeface="Open Sans" pitchFamily="2" charset="0"/>
              </a:rPr>
              <a:t>Are these functions supported currently?</a:t>
            </a:r>
          </a:p>
          <a:p>
            <a:pPr marL="285750" lvl="2" indent="-285750">
              <a:spcAft>
                <a:spcPts val="600"/>
              </a:spcAft>
              <a:buFont typeface="Arial" panose="020B0604020202020204" pitchFamily="34" charset="0"/>
              <a:buChar char="•"/>
            </a:pPr>
            <a:endParaRPr lang="en-US" sz="2200" dirty="0">
              <a:latin typeface="Open Sans" pitchFamily="2" charset="0"/>
              <a:ea typeface="Open Sans" pitchFamily="2" charset="0"/>
              <a:cs typeface="Open Sans" pitchFamily="2" charset="0"/>
            </a:endParaRP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527462"/>
            <a:ext cx="4241633" cy="796233"/>
            <a:chOff x="5065565" y="5327512"/>
            <a:chExt cx="4241633"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5754645" y="5327512"/>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676778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745686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814594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939968"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81023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49595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19490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12" name="TextBox 11">
            <a:extLst>
              <a:ext uri="{FF2B5EF4-FFF2-40B4-BE49-F238E27FC236}">
                <a16:creationId xmlns:a16="http://schemas.microsoft.com/office/drawing/2014/main" id="{F9876784-6626-AB8F-31C5-18CC55B13091}"/>
              </a:ext>
            </a:extLst>
          </p:cNvPr>
          <p:cNvSpPr txBox="1"/>
          <p:nvPr/>
        </p:nvSpPr>
        <p:spPr>
          <a:xfrm>
            <a:off x="600883" y="595293"/>
            <a:ext cx="4422711" cy="615553"/>
          </a:xfrm>
          <a:prstGeom prst="rect">
            <a:avLst/>
          </a:prstGeom>
          <a:noFill/>
        </p:spPr>
        <p:txBody>
          <a:bodyPr wrap="square" rtlCol="0">
            <a:spAutoFit/>
          </a:bodyPr>
          <a:lstStyle/>
          <a:p>
            <a:r>
              <a:rPr lang="en-US" sz="3400" b="1" dirty="0">
                <a:solidFill>
                  <a:srgbClr val="0E2144"/>
                </a:solidFill>
                <a:latin typeface="Open Sans" pitchFamily="2" charset="0"/>
                <a:ea typeface="Open Sans" pitchFamily="2" charset="0"/>
                <a:cs typeface="Open Sans" pitchFamily="2" charset="0"/>
              </a:rPr>
              <a:t>Lay of the Land</a:t>
            </a:r>
          </a:p>
        </p:txBody>
      </p:sp>
      <p:pic>
        <p:nvPicPr>
          <p:cNvPr id="9" name="Picture 8" descr="A white line drawing of a clipboard with a pen&#10;&#10;Description automatically generated">
            <a:extLst>
              <a:ext uri="{FF2B5EF4-FFF2-40B4-BE49-F238E27FC236}">
                <a16:creationId xmlns:a16="http://schemas.microsoft.com/office/drawing/2014/main" id="{84B48987-BE9D-3EB2-CF04-7418EDA14E91}"/>
              </a:ext>
            </a:extLst>
          </p:cNvPr>
          <p:cNvPicPr>
            <a:picLocks noChangeAspect="1"/>
          </p:cNvPicPr>
          <p:nvPr/>
        </p:nvPicPr>
        <p:blipFill>
          <a:blip r:embed="rId4"/>
          <a:stretch>
            <a:fillRect/>
          </a:stretch>
        </p:blipFill>
        <p:spPr>
          <a:xfrm>
            <a:off x="10628894" y="46128"/>
            <a:ext cx="1493473" cy="1493473"/>
          </a:xfrm>
          <a:prstGeom prst="rect">
            <a:avLst/>
          </a:prstGeom>
        </p:spPr>
      </p:pic>
    </p:spTree>
    <p:extLst>
      <p:ext uri="{BB962C8B-B14F-4D97-AF65-F5344CB8AC3E}">
        <p14:creationId xmlns:p14="http://schemas.microsoft.com/office/powerpoint/2010/main" val="2418169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CAF317E-9707-ADF2-D8C2-1423DF6136E9}"/>
              </a:ext>
            </a:extLst>
          </p:cNvPr>
          <p:cNvSpPr/>
          <p:nvPr/>
        </p:nvSpPr>
        <p:spPr>
          <a:xfrm>
            <a:off x="-4" y="1470193"/>
            <a:ext cx="12192000" cy="4321001"/>
          </a:xfrm>
          <a:prstGeom prst="rect">
            <a:avLst/>
          </a:prstGeom>
          <a:solidFill>
            <a:srgbClr val="F2F2F2">
              <a:alpha val="7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862D763-80DA-0538-F996-C4F33A7B1249}"/>
              </a:ext>
            </a:extLst>
          </p:cNvPr>
          <p:cNvSpPr txBox="1"/>
          <p:nvPr/>
        </p:nvSpPr>
        <p:spPr>
          <a:xfrm>
            <a:off x="1736469" y="3121223"/>
            <a:ext cx="8719054" cy="615553"/>
          </a:xfrm>
          <a:prstGeom prst="rect">
            <a:avLst/>
          </a:prstGeom>
          <a:noFill/>
        </p:spPr>
        <p:txBody>
          <a:bodyPr wrap="none" rtlCol="0">
            <a:spAutoFit/>
          </a:bodyPr>
          <a:lstStyle/>
          <a:p>
            <a:r>
              <a:rPr lang="en-US" sz="3400" b="1" dirty="0">
                <a:effectLst/>
                <a:latin typeface="Open Sans" panose="020B0606030504020204" pitchFamily="34" charset="0"/>
                <a:ea typeface="Open Sans" panose="020B0606030504020204" pitchFamily="34" charset="0"/>
                <a:cs typeface="Open Sans" panose="020B0606030504020204" pitchFamily="34" charset="0"/>
              </a:rPr>
              <a:t> A </a:t>
            </a:r>
            <a:r>
              <a:rPr lang="en-US" sz="3400" b="1" dirty="0">
                <a:latin typeface="Open Sans" panose="020B0606030504020204" pitchFamily="34" charset="0"/>
                <a:ea typeface="Open Sans" panose="020B0606030504020204" pitchFamily="34" charset="0"/>
                <a:cs typeface="Open Sans" panose="020B0606030504020204" pitchFamily="34" charset="0"/>
              </a:rPr>
              <a:t>Roadmap to </a:t>
            </a:r>
            <a:r>
              <a:rPr lang="en-US" sz="3400" b="1" dirty="0">
                <a:effectLst/>
                <a:latin typeface="Open Sans" panose="020B0606030504020204" pitchFamily="34" charset="0"/>
                <a:ea typeface="Open Sans" panose="020B0606030504020204" pitchFamily="34" charset="0"/>
                <a:cs typeface="Open Sans" panose="020B0606030504020204" pitchFamily="34" charset="0"/>
              </a:rPr>
              <a:t>RMOCC Implementation</a:t>
            </a:r>
            <a:endParaRPr lang="en-US" sz="3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79745B06-E7D0-435C-7833-F75FCCEF6DC9}"/>
              </a:ext>
            </a:extLst>
          </p:cNvPr>
          <p:cNvPicPr>
            <a:picLocks noChangeAspect="1"/>
          </p:cNvPicPr>
          <p:nvPr/>
        </p:nvPicPr>
        <p:blipFill>
          <a:blip r:embed="rId2"/>
          <a:stretch>
            <a:fillRect/>
          </a:stretch>
        </p:blipFill>
        <p:spPr>
          <a:xfrm>
            <a:off x="338435" y="6267635"/>
            <a:ext cx="2849357" cy="321961"/>
          </a:xfrm>
          <a:prstGeom prst="rect">
            <a:avLst/>
          </a:prstGeom>
        </p:spPr>
      </p:pic>
      <p:sp>
        <p:nvSpPr>
          <p:cNvPr id="10" name="Right Triangle 9">
            <a:extLst>
              <a:ext uri="{FF2B5EF4-FFF2-40B4-BE49-F238E27FC236}">
                <a16:creationId xmlns:a16="http://schemas.microsoft.com/office/drawing/2014/main" id="{D882A9B8-65FB-27E5-6005-5A54587B96BD}"/>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red and black broken glass&#10;&#10;Description automatically generated">
            <a:extLst>
              <a:ext uri="{FF2B5EF4-FFF2-40B4-BE49-F238E27FC236}">
                <a16:creationId xmlns:a16="http://schemas.microsoft.com/office/drawing/2014/main" id="{4FD63D95-9A87-7FB6-B0AF-841389DF7068}"/>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5" name="Straight Connector 14">
            <a:extLst>
              <a:ext uri="{FF2B5EF4-FFF2-40B4-BE49-F238E27FC236}">
                <a16:creationId xmlns:a16="http://schemas.microsoft.com/office/drawing/2014/main" id="{648B1B25-B7A4-0807-1125-1B5F95BDD316}"/>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B391AF1-AAAD-9F72-5543-92CAD4A28292}"/>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Tree>
    <p:extLst>
      <p:ext uri="{BB962C8B-B14F-4D97-AF65-F5344CB8AC3E}">
        <p14:creationId xmlns:p14="http://schemas.microsoft.com/office/powerpoint/2010/main" val="4186344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3"/>
          <a:stretch>
            <a:fillRect/>
          </a:stretch>
        </p:blipFill>
        <p:spPr>
          <a:xfrm>
            <a:off x="338435" y="6267635"/>
            <a:ext cx="2849357" cy="321961"/>
          </a:xfrm>
          <a:prstGeom prst="rect">
            <a:avLst/>
          </a:prstGeom>
        </p:spPr>
      </p:pic>
      <p:sp>
        <p:nvSpPr>
          <p:cNvPr id="5" name="TextBox 4">
            <a:extLst>
              <a:ext uri="{FF2B5EF4-FFF2-40B4-BE49-F238E27FC236}">
                <a16:creationId xmlns:a16="http://schemas.microsoft.com/office/drawing/2014/main" id="{9A53BBA1-33F2-E718-B207-470869237E9F}"/>
              </a:ext>
            </a:extLst>
          </p:cNvPr>
          <p:cNvSpPr txBox="1"/>
          <p:nvPr/>
        </p:nvSpPr>
        <p:spPr>
          <a:xfrm>
            <a:off x="890199" y="2679604"/>
            <a:ext cx="9852242" cy="1369734"/>
          </a:xfrm>
          <a:prstGeom prst="rect">
            <a:avLst/>
          </a:prstGeom>
          <a:noFill/>
        </p:spPr>
        <p:txBody>
          <a:bodyPr wrap="square">
            <a:spAutoFit/>
          </a:bodyPr>
          <a:lstStyle/>
          <a:p>
            <a:pPr>
              <a:spcAft>
                <a:spcPts val="1200"/>
              </a:spcAft>
            </a:pPr>
            <a:r>
              <a:rPr lang="en-US" sz="2400" b="1" dirty="0">
                <a:solidFill>
                  <a:srgbClr val="0E2144"/>
                </a:solidFill>
                <a:effectLst/>
                <a:latin typeface="Open Sans" pitchFamily="2" charset="0"/>
                <a:ea typeface="Open Sans" pitchFamily="2" charset="0"/>
                <a:cs typeface="Open Sans" pitchFamily="2" charset="0"/>
              </a:rPr>
              <a:t>How are hospital beds tracked at the state/province level?</a:t>
            </a:r>
          </a:p>
          <a:p>
            <a:pPr>
              <a:lnSpc>
                <a:spcPct val="115000"/>
              </a:lnSpc>
              <a:spcAft>
                <a:spcPts val="800"/>
              </a:spcAft>
            </a:pPr>
            <a:r>
              <a:rPr lang="en-US" sz="2200" kern="100" dirty="0">
                <a:effectLst/>
                <a:latin typeface="Open Sans" panose="020B0606030504020204" pitchFamily="34" charset="0"/>
                <a:ea typeface="Open Sans" panose="020B0606030504020204" pitchFamily="34" charset="0"/>
                <a:cs typeface="Open Sans" panose="020B0606030504020204" pitchFamily="34" charset="0"/>
              </a:rPr>
              <a:t>Determine which hospital-bed tracking system your state or province currently uses.</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527462"/>
            <a:ext cx="4241633" cy="796233"/>
            <a:chOff x="5065565" y="5327512"/>
            <a:chExt cx="4241633"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5754645" y="5327512"/>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676778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745686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814594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939968"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81023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49595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19490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11" name="TextBox 10">
            <a:extLst>
              <a:ext uri="{FF2B5EF4-FFF2-40B4-BE49-F238E27FC236}">
                <a16:creationId xmlns:a16="http://schemas.microsoft.com/office/drawing/2014/main" id="{829EEF1F-7A54-B8D0-AD9A-BB4E32CAA839}"/>
              </a:ext>
            </a:extLst>
          </p:cNvPr>
          <p:cNvSpPr txBox="1"/>
          <p:nvPr/>
        </p:nvSpPr>
        <p:spPr>
          <a:xfrm>
            <a:off x="600883" y="595293"/>
            <a:ext cx="4422711" cy="615553"/>
          </a:xfrm>
          <a:prstGeom prst="rect">
            <a:avLst/>
          </a:prstGeom>
          <a:noFill/>
        </p:spPr>
        <p:txBody>
          <a:bodyPr wrap="square" rtlCol="0">
            <a:spAutoFit/>
          </a:bodyPr>
          <a:lstStyle/>
          <a:p>
            <a:r>
              <a:rPr lang="en-US" sz="3400" b="1" dirty="0">
                <a:solidFill>
                  <a:srgbClr val="0E2144"/>
                </a:solidFill>
                <a:latin typeface="Open Sans" pitchFamily="2" charset="0"/>
                <a:ea typeface="Open Sans" pitchFamily="2" charset="0"/>
                <a:cs typeface="Open Sans" pitchFamily="2" charset="0"/>
              </a:rPr>
              <a:t>Lay of the Land</a:t>
            </a:r>
          </a:p>
        </p:txBody>
      </p:sp>
      <p:pic>
        <p:nvPicPr>
          <p:cNvPr id="3" name="Picture 2" descr="A white line drawing of a clipboard with a pen&#10;&#10;Description automatically generated">
            <a:extLst>
              <a:ext uri="{FF2B5EF4-FFF2-40B4-BE49-F238E27FC236}">
                <a16:creationId xmlns:a16="http://schemas.microsoft.com/office/drawing/2014/main" id="{693B8765-EFCD-1C99-8BFE-E23F84F53D94}"/>
              </a:ext>
            </a:extLst>
          </p:cNvPr>
          <p:cNvPicPr>
            <a:picLocks noChangeAspect="1"/>
          </p:cNvPicPr>
          <p:nvPr/>
        </p:nvPicPr>
        <p:blipFill>
          <a:blip r:embed="rId5"/>
          <a:stretch>
            <a:fillRect/>
          </a:stretch>
        </p:blipFill>
        <p:spPr>
          <a:xfrm>
            <a:off x="10628894" y="46128"/>
            <a:ext cx="1493473" cy="1493473"/>
          </a:xfrm>
          <a:prstGeom prst="rect">
            <a:avLst/>
          </a:prstGeom>
        </p:spPr>
      </p:pic>
    </p:spTree>
    <p:extLst>
      <p:ext uri="{BB962C8B-B14F-4D97-AF65-F5344CB8AC3E}">
        <p14:creationId xmlns:p14="http://schemas.microsoft.com/office/powerpoint/2010/main" val="423357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sp>
        <p:nvSpPr>
          <p:cNvPr id="5" name="TextBox 4">
            <a:extLst>
              <a:ext uri="{FF2B5EF4-FFF2-40B4-BE49-F238E27FC236}">
                <a16:creationId xmlns:a16="http://schemas.microsoft.com/office/drawing/2014/main" id="{9A53BBA1-33F2-E718-B207-470869237E9F}"/>
              </a:ext>
            </a:extLst>
          </p:cNvPr>
          <p:cNvSpPr txBox="1"/>
          <p:nvPr/>
        </p:nvSpPr>
        <p:spPr>
          <a:xfrm>
            <a:off x="890199" y="2679604"/>
            <a:ext cx="8838903" cy="2123658"/>
          </a:xfrm>
          <a:prstGeom prst="rect">
            <a:avLst/>
          </a:prstGeom>
          <a:noFill/>
        </p:spPr>
        <p:txBody>
          <a:bodyPr wrap="square">
            <a:spAutoFit/>
          </a:bodyPr>
          <a:lstStyle/>
          <a:p>
            <a:pPr>
              <a:spcAft>
                <a:spcPts val="1200"/>
              </a:spcAft>
            </a:pPr>
            <a:r>
              <a:rPr lang="en-US" sz="2400" b="1" dirty="0">
                <a:solidFill>
                  <a:srgbClr val="0E2144"/>
                </a:solidFill>
                <a:effectLst/>
                <a:latin typeface="Open Sans" pitchFamily="2" charset="0"/>
                <a:ea typeface="Open Sans" pitchFamily="2" charset="0"/>
                <a:cs typeface="Open Sans" pitchFamily="2" charset="0"/>
              </a:rPr>
              <a:t>How are patients tracked at the state/province level?</a:t>
            </a:r>
          </a:p>
          <a:p>
            <a:pPr marL="285750" indent="-285750">
              <a:spcAft>
                <a:spcPts val="1200"/>
              </a:spcAft>
              <a:buFont typeface="Arial" panose="020B0604020202020204" pitchFamily="34" charset="0"/>
              <a:buChar char="•"/>
            </a:pPr>
            <a:r>
              <a:rPr lang="en-US" sz="2200" kern="100" dirty="0">
                <a:effectLst/>
                <a:latin typeface="Open Sans" panose="020B0606030504020204" pitchFamily="34" charset="0"/>
                <a:ea typeface="Open Sans" panose="020B0606030504020204" pitchFamily="34" charset="0"/>
                <a:cs typeface="Open Sans" panose="020B0606030504020204" pitchFamily="34" charset="0"/>
              </a:rPr>
              <a:t>Determine if a patient tracking system is being used for </a:t>
            </a:r>
            <a:r>
              <a:rPr lang="en-US" sz="2200" b="1" kern="100" dirty="0">
                <a:effectLst/>
                <a:latin typeface="Open Sans" panose="020B0606030504020204" pitchFamily="34" charset="0"/>
                <a:ea typeface="Open Sans" panose="020B0606030504020204" pitchFamily="34" charset="0"/>
                <a:cs typeface="Open Sans" panose="020B0606030504020204" pitchFamily="34" charset="0"/>
              </a:rPr>
              <a:t>patient movement</a:t>
            </a:r>
            <a:r>
              <a:rPr lang="en-US" sz="2200" kern="100" dirty="0">
                <a:effectLst/>
                <a:latin typeface="Open Sans" panose="020B0606030504020204" pitchFamily="34" charset="0"/>
                <a:ea typeface="Open Sans" panose="020B0606030504020204" pitchFamily="34" charset="0"/>
                <a:cs typeface="Open Sans" panose="020B0606030504020204" pitchFamily="34" charset="0"/>
              </a:rPr>
              <a:t>.</a:t>
            </a:r>
          </a:p>
          <a:p>
            <a:pPr marL="285750" indent="-285750">
              <a:spcAft>
                <a:spcPts val="1200"/>
              </a:spcAft>
              <a:buFont typeface="Arial" panose="020B0604020202020204" pitchFamily="34" charset="0"/>
              <a:buChar char="•"/>
            </a:pPr>
            <a:r>
              <a:rPr lang="en-US" sz="2200" kern="100" dirty="0">
                <a:effectLst/>
                <a:latin typeface="Open Sans" panose="020B0606030504020204" pitchFamily="34" charset="0"/>
                <a:ea typeface="Open Sans" panose="020B0606030504020204" pitchFamily="34" charset="0"/>
                <a:cs typeface="Open Sans" panose="020B0606030504020204" pitchFamily="34" charset="0"/>
              </a:rPr>
              <a:t>If so, how is this funded and how is it linked to other regional systems?</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527462"/>
            <a:ext cx="4241633" cy="796233"/>
            <a:chOff x="5065565" y="5327512"/>
            <a:chExt cx="4241633"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5754645" y="5327512"/>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676778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745686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814594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939968"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81023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49595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19490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9" name="TextBox 8">
            <a:extLst>
              <a:ext uri="{FF2B5EF4-FFF2-40B4-BE49-F238E27FC236}">
                <a16:creationId xmlns:a16="http://schemas.microsoft.com/office/drawing/2014/main" id="{7F0FB7BD-917E-EECF-E6A0-41A43D190BED}"/>
              </a:ext>
            </a:extLst>
          </p:cNvPr>
          <p:cNvSpPr txBox="1"/>
          <p:nvPr/>
        </p:nvSpPr>
        <p:spPr>
          <a:xfrm>
            <a:off x="600883" y="595293"/>
            <a:ext cx="4422711" cy="615553"/>
          </a:xfrm>
          <a:prstGeom prst="rect">
            <a:avLst/>
          </a:prstGeom>
          <a:noFill/>
        </p:spPr>
        <p:txBody>
          <a:bodyPr wrap="square" rtlCol="0">
            <a:spAutoFit/>
          </a:bodyPr>
          <a:lstStyle/>
          <a:p>
            <a:r>
              <a:rPr lang="en-US" sz="3400" b="1" dirty="0">
                <a:solidFill>
                  <a:srgbClr val="0E2144"/>
                </a:solidFill>
                <a:latin typeface="Open Sans" pitchFamily="2" charset="0"/>
                <a:ea typeface="Open Sans" pitchFamily="2" charset="0"/>
                <a:cs typeface="Open Sans" pitchFamily="2" charset="0"/>
              </a:rPr>
              <a:t>Lay of the Land</a:t>
            </a:r>
          </a:p>
        </p:txBody>
      </p:sp>
      <p:pic>
        <p:nvPicPr>
          <p:cNvPr id="3" name="Picture 2" descr="A white line drawing of a clipboard with a pen&#10;&#10;Description automatically generated">
            <a:extLst>
              <a:ext uri="{FF2B5EF4-FFF2-40B4-BE49-F238E27FC236}">
                <a16:creationId xmlns:a16="http://schemas.microsoft.com/office/drawing/2014/main" id="{5A754B8F-C4C3-938C-80EF-5783C9393480}"/>
              </a:ext>
            </a:extLst>
          </p:cNvPr>
          <p:cNvPicPr>
            <a:picLocks noChangeAspect="1"/>
          </p:cNvPicPr>
          <p:nvPr/>
        </p:nvPicPr>
        <p:blipFill>
          <a:blip r:embed="rId4"/>
          <a:stretch>
            <a:fillRect/>
          </a:stretch>
        </p:blipFill>
        <p:spPr>
          <a:xfrm>
            <a:off x="10628894" y="46128"/>
            <a:ext cx="1493473" cy="1493473"/>
          </a:xfrm>
          <a:prstGeom prst="rect">
            <a:avLst/>
          </a:prstGeom>
        </p:spPr>
      </p:pic>
    </p:spTree>
    <p:extLst>
      <p:ext uri="{BB962C8B-B14F-4D97-AF65-F5344CB8AC3E}">
        <p14:creationId xmlns:p14="http://schemas.microsoft.com/office/powerpoint/2010/main" val="2143128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D42EC8B-8F38-3133-FB68-7AE58113BFA3}"/>
              </a:ext>
            </a:extLst>
          </p:cNvPr>
          <p:cNvSpPr/>
          <p:nvPr/>
        </p:nvSpPr>
        <p:spPr>
          <a:xfrm>
            <a:off x="0" y="1429074"/>
            <a:ext cx="12192000" cy="4507492"/>
          </a:xfrm>
          <a:prstGeom prst="rect">
            <a:avLst/>
          </a:prstGeom>
          <a:solidFill>
            <a:srgbClr val="0A30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287E5D0-40DB-46DA-6E15-A366CA64421D}"/>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14" name="Picture 13" descr="A red and black broken glass&#10;&#10;Description automatically generated">
            <a:extLst>
              <a:ext uri="{FF2B5EF4-FFF2-40B4-BE49-F238E27FC236}">
                <a16:creationId xmlns:a16="http://schemas.microsoft.com/office/drawing/2014/main" id="{6968EF2D-0490-DD02-3663-DF1401AB1AB9}"/>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5" name="Straight Connector 14">
            <a:extLst>
              <a:ext uri="{FF2B5EF4-FFF2-40B4-BE49-F238E27FC236}">
                <a16:creationId xmlns:a16="http://schemas.microsoft.com/office/drawing/2014/main" id="{193918A5-B119-8A2E-6558-87A8ECBB4367}"/>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C115D92E-B9A6-0ABA-E27F-095682DC7EF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7" name="TextBox 16">
            <a:extLst>
              <a:ext uri="{FF2B5EF4-FFF2-40B4-BE49-F238E27FC236}">
                <a16:creationId xmlns:a16="http://schemas.microsoft.com/office/drawing/2014/main" id="{276EC724-C710-3B7B-CA13-7FBC1F1AEA73}"/>
              </a:ext>
            </a:extLst>
          </p:cNvPr>
          <p:cNvSpPr txBox="1"/>
          <p:nvPr/>
        </p:nvSpPr>
        <p:spPr>
          <a:xfrm>
            <a:off x="1600883" y="2039663"/>
            <a:ext cx="8990231" cy="861774"/>
          </a:xfrm>
          <a:prstGeom prst="rect">
            <a:avLst/>
          </a:prstGeom>
          <a:noFill/>
        </p:spPr>
        <p:txBody>
          <a:bodyPr wrap="square" rtlCol="0">
            <a:spAutoFit/>
          </a:bodyPr>
          <a:lstStyle/>
          <a:p>
            <a:pPr algn="ctr"/>
            <a:r>
              <a:rPr lang="en-US" sz="5000" b="1" dirty="0">
                <a:solidFill>
                  <a:schemeClr val="bg1"/>
                </a:solidFill>
                <a:latin typeface="Open Sans" pitchFamily="2" charset="0"/>
                <a:ea typeface="Open Sans" pitchFamily="2" charset="0"/>
                <a:cs typeface="Open Sans" pitchFamily="2" charset="0"/>
              </a:rPr>
              <a:t>Administrative Setup</a:t>
            </a:r>
          </a:p>
        </p:txBody>
      </p:sp>
      <p:sp>
        <p:nvSpPr>
          <p:cNvPr id="18" name="Freeform 17">
            <a:extLst>
              <a:ext uri="{FF2B5EF4-FFF2-40B4-BE49-F238E27FC236}">
                <a16:creationId xmlns:a16="http://schemas.microsoft.com/office/drawing/2014/main" id="{E58E4575-D376-FF0C-566D-54A977777335}"/>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A737A2E7-07B0-DEC4-5C32-49688696B237}"/>
              </a:ext>
            </a:extLst>
          </p:cNvPr>
          <p:cNvSpPr txBox="1"/>
          <p:nvPr/>
        </p:nvSpPr>
        <p:spPr>
          <a:xfrm>
            <a:off x="4588881" y="264642"/>
            <a:ext cx="6647991" cy="1077218"/>
          </a:xfrm>
          <a:prstGeom prst="rect">
            <a:avLst/>
          </a:prstGeom>
          <a:noFill/>
        </p:spPr>
        <p:txBody>
          <a:bodyPr wrap="square" rtlCol="0">
            <a:spAutoFit/>
          </a:bodyPr>
          <a:lstStyle/>
          <a:p>
            <a:pPr algn="r"/>
            <a:r>
              <a:rPr lang="en-US" sz="6400" b="1" dirty="0">
                <a:solidFill>
                  <a:schemeClr val="bg1"/>
                </a:solidFill>
                <a:latin typeface="Open Sans" pitchFamily="2" charset="0"/>
                <a:ea typeface="Open Sans" pitchFamily="2" charset="0"/>
                <a:cs typeface="Open Sans" pitchFamily="2" charset="0"/>
              </a:rPr>
              <a:t>3</a:t>
            </a:r>
          </a:p>
        </p:txBody>
      </p:sp>
      <p:sp>
        <p:nvSpPr>
          <p:cNvPr id="21" name="TextBox 20">
            <a:extLst>
              <a:ext uri="{FF2B5EF4-FFF2-40B4-BE49-F238E27FC236}">
                <a16:creationId xmlns:a16="http://schemas.microsoft.com/office/drawing/2014/main" id="{754BDEC5-8A32-FABE-87B1-4A6D0365BA46}"/>
              </a:ext>
            </a:extLst>
          </p:cNvPr>
          <p:cNvSpPr txBox="1"/>
          <p:nvPr/>
        </p:nvSpPr>
        <p:spPr>
          <a:xfrm>
            <a:off x="1394212" y="341243"/>
            <a:ext cx="8990231" cy="923330"/>
          </a:xfrm>
          <a:prstGeom prst="rect">
            <a:avLst/>
          </a:prstGeom>
          <a:noFill/>
        </p:spPr>
        <p:txBody>
          <a:bodyPr wrap="square" rtlCol="0">
            <a:spAutoFit/>
          </a:bodyPr>
          <a:lstStyle/>
          <a:p>
            <a:pPr algn="r"/>
            <a:r>
              <a:rPr lang="en-US" sz="5400" b="1" dirty="0">
                <a:solidFill>
                  <a:srgbClr val="0E2144"/>
                </a:solidFill>
                <a:latin typeface="Open Sans" pitchFamily="2" charset="0"/>
                <a:ea typeface="Open Sans" pitchFamily="2" charset="0"/>
                <a:cs typeface="Open Sans" pitchFamily="2" charset="0"/>
              </a:rPr>
              <a:t>Phase</a:t>
            </a:r>
          </a:p>
        </p:txBody>
      </p:sp>
      <p:pic>
        <p:nvPicPr>
          <p:cNvPr id="2" name="Picture 1" descr="A white line drawing of a book&#10;&#10;Description automatically generated">
            <a:extLst>
              <a:ext uri="{FF2B5EF4-FFF2-40B4-BE49-F238E27FC236}">
                <a16:creationId xmlns:a16="http://schemas.microsoft.com/office/drawing/2014/main" id="{2C3ADFE7-3816-138D-3286-5903D5138D2A}"/>
              </a:ext>
            </a:extLst>
          </p:cNvPr>
          <p:cNvPicPr>
            <a:picLocks noChangeAspect="1"/>
          </p:cNvPicPr>
          <p:nvPr/>
        </p:nvPicPr>
        <p:blipFill>
          <a:blip r:embed="rId4"/>
          <a:stretch>
            <a:fillRect/>
          </a:stretch>
        </p:blipFill>
        <p:spPr>
          <a:xfrm>
            <a:off x="5053313" y="2913877"/>
            <a:ext cx="2085373" cy="2085373"/>
          </a:xfrm>
          <a:prstGeom prst="rect">
            <a:avLst/>
          </a:prstGeom>
        </p:spPr>
      </p:pic>
    </p:spTree>
    <p:extLst>
      <p:ext uri="{BB962C8B-B14F-4D97-AF65-F5344CB8AC3E}">
        <p14:creationId xmlns:p14="http://schemas.microsoft.com/office/powerpoint/2010/main" val="198624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64C63BD-42D9-26E0-F2E9-71B63700BDCB}"/>
              </a:ext>
            </a:extLst>
          </p:cNvPr>
          <p:cNvSpPr/>
          <p:nvPr/>
        </p:nvSpPr>
        <p:spPr>
          <a:xfrm>
            <a:off x="720969" y="2598599"/>
            <a:ext cx="3464169" cy="2873019"/>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60DD341-2792-C154-5FA6-582DB223FE26}"/>
              </a:ext>
            </a:extLst>
          </p:cNvPr>
          <p:cNvSpPr/>
          <p:nvPr/>
        </p:nvSpPr>
        <p:spPr>
          <a:xfrm>
            <a:off x="4378569" y="2598600"/>
            <a:ext cx="3464169" cy="2873026"/>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CCCCACF-1BD6-278F-4D11-57CD2E6F9218}"/>
              </a:ext>
            </a:extLst>
          </p:cNvPr>
          <p:cNvSpPr/>
          <p:nvPr/>
        </p:nvSpPr>
        <p:spPr>
          <a:xfrm>
            <a:off x="8036169" y="2598600"/>
            <a:ext cx="3464169" cy="2854692"/>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3"/>
          <a:stretch>
            <a:fillRect/>
          </a:stretch>
        </p:blipFill>
        <p:spPr>
          <a:xfrm>
            <a:off x="338435" y="6267635"/>
            <a:ext cx="2849357" cy="321961"/>
          </a:xfrm>
          <a:prstGeom prst="rect">
            <a:avLst/>
          </a:prstGeom>
        </p:spPr>
      </p:pic>
      <p:sp>
        <p:nvSpPr>
          <p:cNvPr id="5" name="TextBox 4">
            <a:extLst>
              <a:ext uri="{FF2B5EF4-FFF2-40B4-BE49-F238E27FC236}">
                <a16:creationId xmlns:a16="http://schemas.microsoft.com/office/drawing/2014/main" id="{9A53BBA1-33F2-E718-B207-470869237E9F}"/>
              </a:ext>
            </a:extLst>
          </p:cNvPr>
          <p:cNvSpPr txBox="1"/>
          <p:nvPr/>
        </p:nvSpPr>
        <p:spPr>
          <a:xfrm>
            <a:off x="600883" y="1895349"/>
            <a:ext cx="8838903" cy="461665"/>
          </a:xfrm>
          <a:prstGeom prst="rect">
            <a:avLst/>
          </a:prstGeom>
          <a:noFill/>
        </p:spPr>
        <p:txBody>
          <a:bodyPr wrap="square">
            <a:spAutoFit/>
          </a:bodyPr>
          <a:lstStyle/>
          <a:p>
            <a:pPr>
              <a:spcAft>
                <a:spcPts val="1200"/>
              </a:spcAft>
            </a:pPr>
            <a:r>
              <a:rPr lang="en-US" sz="2400" b="1" dirty="0">
                <a:solidFill>
                  <a:srgbClr val="0E2144"/>
                </a:solidFill>
                <a:effectLst/>
                <a:latin typeface="Open Sans" pitchFamily="2" charset="0"/>
                <a:ea typeface="Open Sans" pitchFamily="2" charset="0"/>
                <a:cs typeface="Open Sans" pitchFamily="2" charset="0"/>
              </a:rPr>
              <a:t>Who needs to be involved?</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4">
            <a:alphaModFix amt="50000"/>
          </a:blip>
          <a:srcRect l="-22303" t="-8113" b="-11083"/>
          <a:stretch/>
        </p:blipFill>
        <p:spPr>
          <a:xfrm>
            <a:off x="11185374" y="5843792"/>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527462"/>
            <a:ext cx="4241633" cy="796233"/>
            <a:chOff x="5065565" y="5327512"/>
            <a:chExt cx="4241633"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6523119" y="5327512"/>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5795906" y="547459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745686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814594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834841"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723523" y="5530980"/>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49595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19490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11" name="TextBox 10">
            <a:extLst>
              <a:ext uri="{FF2B5EF4-FFF2-40B4-BE49-F238E27FC236}">
                <a16:creationId xmlns:a16="http://schemas.microsoft.com/office/drawing/2014/main" id="{EF136BC3-D447-623B-4D63-4012B477C145}"/>
              </a:ext>
            </a:extLst>
          </p:cNvPr>
          <p:cNvSpPr txBox="1"/>
          <p:nvPr/>
        </p:nvSpPr>
        <p:spPr>
          <a:xfrm>
            <a:off x="871328" y="2766321"/>
            <a:ext cx="3313810" cy="1839799"/>
          </a:xfrm>
          <a:prstGeom prst="rect">
            <a:avLst/>
          </a:prstGeom>
          <a:noFill/>
        </p:spPr>
        <p:txBody>
          <a:bodyPr wrap="square" rtlCol="0">
            <a:spAutoFit/>
          </a:bodyPr>
          <a:lstStyle/>
          <a:p>
            <a:pPr>
              <a:lnSpc>
                <a:spcPct val="115000"/>
              </a:lnSpc>
            </a:pPr>
            <a:r>
              <a:rPr lang="en-US" sz="2000" b="1" kern="100" dirty="0">
                <a:effectLst/>
                <a:latin typeface="Open Sans" panose="020B0606030504020204" pitchFamily="34" charset="0"/>
                <a:ea typeface="Open Sans" panose="020B0606030504020204" pitchFamily="34" charset="0"/>
                <a:cs typeface="Open Sans" panose="020B0606030504020204" pitchFamily="34" charset="0"/>
              </a:rPr>
              <a:t>Admin Support</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 </a:t>
            </a:r>
            <a:br>
              <a:rPr lang="en-US" sz="2000" kern="100" dirty="0">
                <a:effectLst/>
                <a:latin typeface="Open Sans" panose="020B0606030504020204" pitchFamily="34" charset="0"/>
                <a:ea typeface="Open Sans" panose="020B0606030504020204" pitchFamily="34" charset="0"/>
                <a:cs typeface="Open Sans" panose="020B0606030504020204" pitchFamily="34" charset="0"/>
              </a:rPr>
            </a:br>
            <a:r>
              <a:rPr lang="en-US" sz="2000" kern="100" dirty="0">
                <a:effectLst/>
                <a:latin typeface="Open Sans" panose="020B0606030504020204" pitchFamily="34" charset="0"/>
                <a:ea typeface="Open Sans" panose="020B0606030504020204" pitchFamily="34" charset="0"/>
                <a:cs typeface="Open Sans" panose="020B0606030504020204" pitchFamily="34" charset="0"/>
              </a:rPr>
              <a:t>Identify a solid administrative support person to facilitate meetings, contact lists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37333108-A8C3-5E89-91A5-B8BEE7675A9B}"/>
              </a:ext>
            </a:extLst>
          </p:cNvPr>
          <p:cNvSpPr txBox="1"/>
          <p:nvPr/>
        </p:nvSpPr>
        <p:spPr>
          <a:xfrm>
            <a:off x="4503876" y="2766321"/>
            <a:ext cx="3338862" cy="2193742"/>
          </a:xfrm>
          <a:prstGeom prst="rect">
            <a:avLst/>
          </a:prstGeom>
          <a:noFill/>
        </p:spPr>
        <p:txBody>
          <a:bodyPr wrap="square" rtlCol="0">
            <a:spAutoFit/>
          </a:bodyPr>
          <a:lstStyle/>
          <a:p>
            <a:pPr>
              <a:lnSpc>
                <a:spcPct val="115000"/>
              </a:lnSpc>
            </a:pPr>
            <a:r>
              <a:rPr lang="en-US" sz="2000" b="1" kern="100" dirty="0">
                <a:effectLst/>
                <a:latin typeface="Open Sans" panose="020B0606030504020204" pitchFamily="34" charset="0"/>
                <a:ea typeface="Open Sans" panose="020B0606030504020204" pitchFamily="34" charset="0"/>
                <a:cs typeface="Open Sans" panose="020B0606030504020204" pitchFamily="34" charset="0"/>
              </a:rPr>
              <a:t>COT Work Group</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 </a:t>
            </a:r>
            <a:br>
              <a:rPr lang="en-US" sz="2000" kern="100" dirty="0">
                <a:effectLst/>
                <a:latin typeface="Open Sans" panose="020B0606030504020204" pitchFamily="34" charset="0"/>
                <a:ea typeface="Open Sans" panose="020B0606030504020204" pitchFamily="34" charset="0"/>
                <a:cs typeface="Open Sans" panose="020B0606030504020204" pitchFamily="34" charset="0"/>
              </a:rPr>
            </a:br>
            <a:r>
              <a:rPr lang="en-US" sz="2000" kern="100" dirty="0">
                <a:effectLst/>
                <a:latin typeface="Open Sans" panose="020B0606030504020204" pitchFamily="34" charset="0"/>
                <a:ea typeface="Open Sans" panose="020B0606030504020204" pitchFamily="34" charset="0"/>
                <a:cs typeface="Open Sans" panose="020B0606030504020204" pitchFamily="34" charset="0"/>
              </a:rPr>
              <a:t>Coordinate with your state/province chair on your involvement and develop a 1-3 person COT working group</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3120659-7CCB-E034-5D61-9C96A5BA0C33}"/>
              </a:ext>
            </a:extLst>
          </p:cNvPr>
          <p:cNvSpPr txBox="1"/>
          <p:nvPr/>
        </p:nvSpPr>
        <p:spPr>
          <a:xfrm>
            <a:off x="8129743" y="2766321"/>
            <a:ext cx="3245888" cy="2626360"/>
          </a:xfrm>
          <a:prstGeom prst="rect">
            <a:avLst/>
          </a:prstGeom>
          <a:noFill/>
        </p:spPr>
        <p:txBody>
          <a:bodyPr wrap="square" rtlCol="0">
            <a:spAutoFit/>
          </a:bodyPr>
          <a:lstStyle/>
          <a:p>
            <a:pPr>
              <a:lnSpc>
                <a:spcPct val="115000"/>
              </a:lnSpc>
              <a:spcAft>
                <a:spcPts val="800"/>
              </a:spcAft>
            </a:pPr>
            <a:r>
              <a:rPr lang="en-US" sz="2000" b="1" kern="100" dirty="0">
                <a:effectLst/>
                <a:latin typeface="Open Sans" panose="020B0606030504020204" pitchFamily="34" charset="0"/>
                <a:ea typeface="Open Sans" panose="020B0606030504020204" pitchFamily="34" charset="0"/>
                <a:cs typeface="Open Sans" panose="020B0606030504020204" pitchFamily="34" charset="0"/>
              </a:rPr>
              <a:t>Stakeholders</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 </a:t>
            </a:r>
            <a:br>
              <a:rPr lang="en-US" sz="2000" kern="100" dirty="0">
                <a:effectLst/>
                <a:latin typeface="Open Sans" panose="020B0606030504020204" pitchFamily="34" charset="0"/>
                <a:ea typeface="Open Sans" panose="020B0606030504020204" pitchFamily="34" charset="0"/>
                <a:cs typeface="Open Sans" panose="020B0606030504020204" pitchFamily="34" charset="0"/>
              </a:rPr>
            </a:br>
            <a:r>
              <a:rPr lang="en-US" sz="2000" kern="100" dirty="0">
                <a:effectLst/>
                <a:latin typeface="Open Sans" panose="020B0606030504020204" pitchFamily="34" charset="0"/>
                <a:ea typeface="Open Sans" panose="020B0606030504020204" pitchFamily="34" charset="0"/>
                <a:cs typeface="Open Sans" panose="020B0606030504020204" pitchFamily="34" charset="0"/>
              </a:rPr>
              <a:t>Build a stakeholder contact list as you progress through the tasks below (see RMOCC Checklist)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7735B9EA-C7A2-3004-0ADE-321FFA302B27}"/>
              </a:ext>
            </a:extLst>
          </p:cNvPr>
          <p:cNvSpPr txBox="1"/>
          <p:nvPr/>
        </p:nvSpPr>
        <p:spPr>
          <a:xfrm>
            <a:off x="600883" y="595293"/>
            <a:ext cx="4422711" cy="615553"/>
          </a:xfrm>
          <a:prstGeom prst="rect">
            <a:avLst/>
          </a:prstGeom>
          <a:noFill/>
        </p:spPr>
        <p:txBody>
          <a:bodyPr wrap="square" rtlCol="0">
            <a:spAutoFit/>
          </a:bodyPr>
          <a:lstStyle/>
          <a:p>
            <a:r>
              <a:rPr lang="en-US" sz="3400" b="1" dirty="0">
                <a:solidFill>
                  <a:srgbClr val="0E2144"/>
                </a:solidFill>
                <a:latin typeface="Open Sans" pitchFamily="2" charset="0"/>
                <a:ea typeface="Open Sans" pitchFamily="2" charset="0"/>
                <a:cs typeface="Open Sans" pitchFamily="2" charset="0"/>
              </a:rPr>
              <a:t>Admin</a:t>
            </a:r>
          </a:p>
        </p:txBody>
      </p:sp>
      <p:pic>
        <p:nvPicPr>
          <p:cNvPr id="3" name="Picture 2" descr="A white line drawing of a book&#10;&#10;Description automatically generated">
            <a:extLst>
              <a:ext uri="{FF2B5EF4-FFF2-40B4-BE49-F238E27FC236}">
                <a16:creationId xmlns:a16="http://schemas.microsoft.com/office/drawing/2014/main" id="{3BFB5A13-9F55-69E0-5F24-3A4548B2C973}"/>
              </a:ext>
            </a:extLst>
          </p:cNvPr>
          <p:cNvPicPr>
            <a:picLocks noChangeAspect="1"/>
          </p:cNvPicPr>
          <p:nvPr/>
        </p:nvPicPr>
        <p:blipFill>
          <a:blip r:embed="rId5"/>
          <a:stretch>
            <a:fillRect/>
          </a:stretch>
        </p:blipFill>
        <p:spPr>
          <a:xfrm>
            <a:off x="10534299" y="74221"/>
            <a:ext cx="1657696" cy="1657696"/>
          </a:xfrm>
          <a:prstGeom prst="rect">
            <a:avLst/>
          </a:prstGeom>
        </p:spPr>
      </p:pic>
    </p:spTree>
    <p:extLst>
      <p:ext uri="{BB962C8B-B14F-4D97-AF65-F5344CB8AC3E}">
        <p14:creationId xmlns:p14="http://schemas.microsoft.com/office/powerpoint/2010/main" val="3067343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3E7F4-2715-80D8-8B67-1DE26777F752}"/>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A73756C-4CFD-9B95-F888-FDD6351B1DC4}"/>
              </a:ext>
            </a:extLst>
          </p:cNvPr>
          <p:cNvSpPr/>
          <p:nvPr/>
        </p:nvSpPr>
        <p:spPr>
          <a:xfrm>
            <a:off x="720969" y="2598599"/>
            <a:ext cx="3464169" cy="2873019"/>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F297D351-FBD8-1F75-8E1D-9A1768260C16}"/>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AEFB54AA-4CD3-F7CB-1220-765A0F19FCBF}"/>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F9ED867-56F1-7109-21A0-03A7D103480E}"/>
              </a:ext>
            </a:extLst>
          </p:cNvPr>
          <p:cNvPicPr>
            <a:picLocks noChangeAspect="1"/>
          </p:cNvPicPr>
          <p:nvPr/>
        </p:nvPicPr>
        <p:blipFill>
          <a:blip r:embed="rId2"/>
          <a:stretch>
            <a:fillRect/>
          </a:stretch>
        </p:blipFill>
        <p:spPr>
          <a:xfrm>
            <a:off x="338435" y="6267635"/>
            <a:ext cx="2849357" cy="321961"/>
          </a:xfrm>
          <a:prstGeom prst="rect">
            <a:avLst/>
          </a:prstGeom>
        </p:spPr>
      </p:pic>
      <p:sp>
        <p:nvSpPr>
          <p:cNvPr id="5" name="TextBox 4">
            <a:extLst>
              <a:ext uri="{FF2B5EF4-FFF2-40B4-BE49-F238E27FC236}">
                <a16:creationId xmlns:a16="http://schemas.microsoft.com/office/drawing/2014/main" id="{7E482348-EEE6-FFF4-C208-B23C997AB17F}"/>
              </a:ext>
            </a:extLst>
          </p:cNvPr>
          <p:cNvSpPr txBox="1"/>
          <p:nvPr/>
        </p:nvSpPr>
        <p:spPr>
          <a:xfrm>
            <a:off x="600883" y="1895349"/>
            <a:ext cx="8838903" cy="461665"/>
          </a:xfrm>
          <a:prstGeom prst="rect">
            <a:avLst/>
          </a:prstGeom>
          <a:noFill/>
        </p:spPr>
        <p:txBody>
          <a:bodyPr wrap="square">
            <a:spAutoFit/>
          </a:bodyPr>
          <a:lstStyle/>
          <a:p>
            <a:pPr>
              <a:spcAft>
                <a:spcPts val="1200"/>
              </a:spcAft>
            </a:pPr>
            <a:r>
              <a:rPr lang="en-US" sz="2400" b="1" dirty="0">
                <a:solidFill>
                  <a:srgbClr val="0E2144"/>
                </a:solidFill>
                <a:effectLst/>
                <a:latin typeface="Open Sans" pitchFamily="2" charset="0"/>
                <a:ea typeface="Open Sans" pitchFamily="2" charset="0"/>
                <a:cs typeface="Open Sans" pitchFamily="2" charset="0"/>
              </a:rPr>
              <a:t>What tools are needed?</a:t>
            </a:r>
          </a:p>
        </p:txBody>
      </p:sp>
      <p:pic>
        <p:nvPicPr>
          <p:cNvPr id="6" name="Picture 5" descr="A red and black broken glass&#10;&#10;Description automatically generated">
            <a:extLst>
              <a:ext uri="{FF2B5EF4-FFF2-40B4-BE49-F238E27FC236}">
                <a16:creationId xmlns:a16="http://schemas.microsoft.com/office/drawing/2014/main" id="{DA5FCEC7-BACB-73CF-6FF0-DD8C85489944}"/>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D072F8D5-B7FD-530D-1B03-E3D1B138672B}"/>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BBF1A53-19DC-2976-C51D-29668EA6C3BD}"/>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2FB08F06-DE84-D830-AD7F-182C248FF6EE}"/>
              </a:ext>
            </a:extLst>
          </p:cNvPr>
          <p:cNvGrpSpPr/>
          <p:nvPr/>
        </p:nvGrpSpPr>
        <p:grpSpPr>
          <a:xfrm>
            <a:off x="5655983" y="527462"/>
            <a:ext cx="4241633" cy="796233"/>
            <a:chOff x="5065565" y="5327512"/>
            <a:chExt cx="4241633" cy="796233"/>
          </a:xfrm>
        </p:grpSpPr>
        <p:cxnSp>
          <p:nvCxnSpPr>
            <p:cNvPr id="15" name="Straight Connector 14">
              <a:extLst>
                <a:ext uri="{FF2B5EF4-FFF2-40B4-BE49-F238E27FC236}">
                  <a16:creationId xmlns:a16="http://schemas.microsoft.com/office/drawing/2014/main" id="{65AFCC54-C3D1-DADA-D39D-E3C23518DAA6}"/>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ABBBEB42-1576-4CDC-1455-0B4E78CEDFC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9E18FC7-F185-84C0-C9BF-58C0458811D5}"/>
                </a:ext>
              </a:extLst>
            </p:cNvPr>
            <p:cNvSpPr/>
            <p:nvPr/>
          </p:nvSpPr>
          <p:spPr>
            <a:xfrm>
              <a:off x="6523119" y="5327512"/>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7EDC93C-DD77-D1F4-A6E7-373CE84DE565}"/>
                </a:ext>
              </a:extLst>
            </p:cNvPr>
            <p:cNvSpPr/>
            <p:nvPr/>
          </p:nvSpPr>
          <p:spPr>
            <a:xfrm>
              <a:off x="5795906" y="547459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CD39A97-2FD2-61B1-A15F-F3108942D579}"/>
                </a:ext>
              </a:extLst>
            </p:cNvPr>
            <p:cNvSpPr/>
            <p:nvPr/>
          </p:nvSpPr>
          <p:spPr>
            <a:xfrm>
              <a:off x="745686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9A3BCB-701A-D7BF-8AE4-74D2CF489B4A}"/>
                </a:ext>
              </a:extLst>
            </p:cNvPr>
            <p:cNvSpPr/>
            <p:nvPr/>
          </p:nvSpPr>
          <p:spPr>
            <a:xfrm>
              <a:off x="814594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2FE8C4B-90E6-4E18-D328-D9C08E7EAD4E}"/>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90E5E5A-73C7-E447-2EC6-57B2AF2215D4}"/>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E6C7B28C-61DB-6998-AF3A-359F658B87E0}"/>
                </a:ext>
              </a:extLst>
            </p:cNvPr>
            <p:cNvSpPr txBox="1"/>
            <p:nvPr/>
          </p:nvSpPr>
          <p:spPr>
            <a:xfrm>
              <a:off x="5834841"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FF7DF61D-8ABA-0CDD-BB2B-405C537FCF06}"/>
                </a:ext>
              </a:extLst>
            </p:cNvPr>
            <p:cNvSpPr txBox="1"/>
            <p:nvPr/>
          </p:nvSpPr>
          <p:spPr>
            <a:xfrm>
              <a:off x="6723523" y="5530980"/>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1BBD2751-0A82-E51C-5BB5-C806FEA97A9A}"/>
                </a:ext>
              </a:extLst>
            </p:cNvPr>
            <p:cNvSpPr txBox="1"/>
            <p:nvPr/>
          </p:nvSpPr>
          <p:spPr>
            <a:xfrm>
              <a:off x="749595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B670BFD4-1C6E-DCC1-3375-266A8ECEFDED}"/>
                </a:ext>
              </a:extLst>
            </p:cNvPr>
            <p:cNvSpPr txBox="1"/>
            <p:nvPr/>
          </p:nvSpPr>
          <p:spPr>
            <a:xfrm>
              <a:off x="819490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23E6BCA2-D25F-1B4F-D5EA-E2F24C8D610B}"/>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11" name="TextBox 10">
            <a:extLst>
              <a:ext uri="{FF2B5EF4-FFF2-40B4-BE49-F238E27FC236}">
                <a16:creationId xmlns:a16="http://schemas.microsoft.com/office/drawing/2014/main" id="{7C56D390-8D6A-BAAA-C024-5897DE968958}"/>
              </a:ext>
            </a:extLst>
          </p:cNvPr>
          <p:cNvSpPr txBox="1"/>
          <p:nvPr/>
        </p:nvSpPr>
        <p:spPr>
          <a:xfrm>
            <a:off x="871328" y="2766321"/>
            <a:ext cx="3313810" cy="1485856"/>
          </a:xfrm>
          <a:prstGeom prst="rect">
            <a:avLst/>
          </a:prstGeom>
          <a:noFill/>
        </p:spPr>
        <p:txBody>
          <a:bodyPr wrap="square" rtlCol="0">
            <a:spAutoFit/>
          </a:bodyPr>
          <a:lstStyle/>
          <a:p>
            <a:pPr>
              <a:lnSpc>
                <a:spcPct val="115000"/>
              </a:lnSpc>
            </a:pPr>
            <a:r>
              <a:rPr lang="en-US" sz="2000" b="1" kern="100" dirty="0">
                <a:effectLst/>
                <a:latin typeface="Open Sans" panose="020B0606030504020204" pitchFamily="34" charset="0"/>
                <a:ea typeface="Open Sans" panose="020B0606030504020204" pitchFamily="34" charset="0"/>
                <a:cs typeface="Open Sans" panose="020B0606030504020204" pitchFamily="34" charset="0"/>
              </a:rPr>
              <a:t>Obtain and Modify </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the RCOT Field Program RMOCC Pitch Deck to meet your region’s needs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B619584-13B5-DAB1-CD9C-D865756B850C}"/>
              </a:ext>
            </a:extLst>
          </p:cNvPr>
          <p:cNvSpPr txBox="1"/>
          <p:nvPr/>
        </p:nvSpPr>
        <p:spPr>
          <a:xfrm>
            <a:off x="600883" y="595293"/>
            <a:ext cx="4422711" cy="615553"/>
          </a:xfrm>
          <a:prstGeom prst="rect">
            <a:avLst/>
          </a:prstGeom>
          <a:noFill/>
        </p:spPr>
        <p:txBody>
          <a:bodyPr wrap="square" rtlCol="0">
            <a:spAutoFit/>
          </a:bodyPr>
          <a:lstStyle/>
          <a:p>
            <a:r>
              <a:rPr lang="en-US" sz="3400" b="1" dirty="0">
                <a:solidFill>
                  <a:srgbClr val="0E2144"/>
                </a:solidFill>
                <a:latin typeface="Open Sans" pitchFamily="2" charset="0"/>
                <a:ea typeface="Open Sans" pitchFamily="2" charset="0"/>
                <a:cs typeface="Open Sans" pitchFamily="2" charset="0"/>
              </a:rPr>
              <a:t>Admin</a:t>
            </a:r>
          </a:p>
        </p:txBody>
      </p:sp>
      <p:pic>
        <p:nvPicPr>
          <p:cNvPr id="3" name="Picture 2" descr="A white line drawing of a book&#10;&#10;Description automatically generated">
            <a:extLst>
              <a:ext uri="{FF2B5EF4-FFF2-40B4-BE49-F238E27FC236}">
                <a16:creationId xmlns:a16="http://schemas.microsoft.com/office/drawing/2014/main" id="{A984E95B-DFE4-B6EA-D9AF-A1A38C874E4D}"/>
              </a:ext>
            </a:extLst>
          </p:cNvPr>
          <p:cNvPicPr>
            <a:picLocks noChangeAspect="1"/>
          </p:cNvPicPr>
          <p:nvPr/>
        </p:nvPicPr>
        <p:blipFill>
          <a:blip r:embed="rId4"/>
          <a:stretch>
            <a:fillRect/>
          </a:stretch>
        </p:blipFill>
        <p:spPr>
          <a:xfrm>
            <a:off x="10534299" y="74221"/>
            <a:ext cx="1657696" cy="1657696"/>
          </a:xfrm>
          <a:prstGeom prst="rect">
            <a:avLst/>
          </a:prstGeom>
        </p:spPr>
      </p:pic>
      <p:sp>
        <p:nvSpPr>
          <p:cNvPr id="14" name="TextBox 13">
            <a:extLst>
              <a:ext uri="{FF2B5EF4-FFF2-40B4-BE49-F238E27FC236}">
                <a16:creationId xmlns:a16="http://schemas.microsoft.com/office/drawing/2014/main" id="{1F6F9152-B373-5256-1F74-A70890EB847F}"/>
              </a:ext>
            </a:extLst>
          </p:cNvPr>
          <p:cNvSpPr txBox="1"/>
          <p:nvPr/>
        </p:nvSpPr>
        <p:spPr>
          <a:xfrm>
            <a:off x="4912815" y="3590477"/>
            <a:ext cx="4295721" cy="646331"/>
          </a:xfrm>
          <a:prstGeom prst="rect">
            <a:avLst/>
          </a:prstGeom>
          <a:noFill/>
        </p:spPr>
        <p:txBody>
          <a:bodyPr wrap="square">
            <a:spAutoFit/>
          </a:bodyPr>
          <a:lstStyle/>
          <a:p>
            <a:pPr>
              <a:spcBef>
                <a:spcPts val="1800"/>
              </a:spcBef>
              <a:spcAft>
                <a:spcPts val="1200"/>
              </a:spcAft>
            </a:pPr>
            <a:r>
              <a:rPr lang="en-US" b="1" dirty="0">
                <a:latin typeface="Open Sans" pitchFamily="2" charset="0"/>
                <a:ea typeface="Open Sans" pitchFamily="2" charset="0"/>
                <a:cs typeface="Open Sans" pitchFamily="2" charset="0"/>
              </a:rPr>
              <a:t>Go to </a:t>
            </a:r>
            <a:r>
              <a:rPr lang="en-US" b="1" dirty="0">
                <a:latin typeface="Open Sans" pitchFamily="2" charset="0"/>
                <a:ea typeface="Open Sans" pitchFamily="2" charset="0"/>
                <a:cs typeface="Open Sans" pitchFamily="2" charset="0"/>
                <a:hlinkClick r:id="rId5"/>
              </a:rPr>
              <a:t>www.facs.org/rmoccs</a:t>
            </a:r>
            <a:r>
              <a:rPr lang="en-US" b="1" dirty="0">
                <a:latin typeface="Open Sans" pitchFamily="2" charset="0"/>
                <a:ea typeface="Open Sans" pitchFamily="2" charset="0"/>
                <a:cs typeface="Open Sans" pitchFamily="2" charset="0"/>
              </a:rPr>
              <a:t> to view all the available resources.</a:t>
            </a:r>
          </a:p>
        </p:txBody>
      </p:sp>
    </p:spTree>
    <p:extLst>
      <p:ext uri="{BB962C8B-B14F-4D97-AF65-F5344CB8AC3E}">
        <p14:creationId xmlns:p14="http://schemas.microsoft.com/office/powerpoint/2010/main" val="876296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4DE6EF-2C0A-3CFF-A7F9-0458782F4E18}"/>
              </a:ext>
            </a:extLst>
          </p:cNvPr>
          <p:cNvSpPr/>
          <p:nvPr/>
        </p:nvSpPr>
        <p:spPr>
          <a:xfrm>
            <a:off x="0" y="1429074"/>
            <a:ext cx="12192000" cy="4507492"/>
          </a:xfrm>
          <a:prstGeom prst="rect">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7950F3E-F5EF-7ED9-51E3-4470C3B1B4C5}"/>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15" name="Picture 14" descr="A red and black broken glass&#10;&#10;Description automatically generated">
            <a:extLst>
              <a:ext uri="{FF2B5EF4-FFF2-40B4-BE49-F238E27FC236}">
                <a16:creationId xmlns:a16="http://schemas.microsoft.com/office/drawing/2014/main" id="{B02B8F7F-D6A5-4B4E-9A92-30790CB8ADC8}"/>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6" name="Straight Connector 15">
            <a:extLst>
              <a:ext uri="{FF2B5EF4-FFF2-40B4-BE49-F238E27FC236}">
                <a16:creationId xmlns:a16="http://schemas.microsoft.com/office/drawing/2014/main" id="{C3391B1C-B734-D2AB-6F47-3FAEBB68FA14}"/>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03F78672-7F26-8539-213A-57E19F8ED0F6}"/>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9" name="Freeform 18">
            <a:extLst>
              <a:ext uri="{FF2B5EF4-FFF2-40B4-BE49-F238E27FC236}">
                <a16:creationId xmlns:a16="http://schemas.microsoft.com/office/drawing/2014/main" id="{3A68502A-C455-1B74-C832-498ACC5AF2E1}"/>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70803B5F-582D-7B1E-A16E-825D1D579796}"/>
              </a:ext>
            </a:extLst>
          </p:cNvPr>
          <p:cNvSpPr txBox="1"/>
          <p:nvPr/>
        </p:nvSpPr>
        <p:spPr>
          <a:xfrm>
            <a:off x="4588881" y="264642"/>
            <a:ext cx="6647991" cy="1077218"/>
          </a:xfrm>
          <a:prstGeom prst="rect">
            <a:avLst/>
          </a:prstGeom>
          <a:noFill/>
        </p:spPr>
        <p:txBody>
          <a:bodyPr wrap="square" rtlCol="0">
            <a:spAutoFit/>
          </a:bodyPr>
          <a:lstStyle/>
          <a:p>
            <a:pPr algn="r"/>
            <a:r>
              <a:rPr lang="en-US" sz="6400" b="1" dirty="0">
                <a:solidFill>
                  <a:schemeClr val="bg1"/>
                </a:solidFill>
                <a:latin typeface="Open Sans" pitchFamily="2" charset="0"/>
                <a:ea typeface="Open Sans" pitchFamily="2" charset="0"/>
                <a:cs typeface="Open Sans" pitchFamily="2" charset="0"/>
              </a:rPr>
              <a:t>4</a:t>
            </a:r>
          </a:p>
        </p:txBody>
      </p:sp>
      <p:sp>
        <p:nvSpPr>
          <p:cNvPr id="22" name="TextBox 21">
            <a:extLst>
              <a:ext uri="{FF2B5EF4-FFF2-40B4-BE49-F238E27FC236}">
                <a16:creationId xmlns:a16="http://schemas.microsoft.com/office/drawing/2014/main" id="{1445E6A1-920A-26C6-1B39-1744FE9157A4}"/>
              </a:ext>
            </a:extLst>
          </p:cNvPr>
          <p:cNvSpPr txBox="1"/>
          <p:nvPr/>
        </p:nvSpPr>
        <p:spPr>
          <a:xfrm>
            <a:off x="1394212" y="341243"/>
            <a:ext cx="8990231" cy="923330"/>
          </a:xfrm>
          <a:prstGeom prst="rect">
            <a:avLst/>
          </a:prstGeom>
          <a:noFill/>
        </p:spPr>
        <p:txBody>
          <a:bodyPr wrap="square" rtlCol="0">
            <a:spAutoFit/>
          </a:bodyPr>
          <a:lstStyle/>
          <a:p>
            <a:pPr algn="r"/>
            <a:r>
              <a:rPr lang="en-US" sz="5400" b="1" dirty="0">
                <a:solidFill>
                  <a:srgbClr val="0E2144"/>
                </a:solidFill>
                <a:latin typeface="Open Sans" pitchFamily="2" charset="0"/>
                <a:ea typeface="Open Sans" pitchFamily="2" charset="0"/>
                <a:cs typeface="Open Sans" pitchFamily="2" charset="0"/>
              </a:rPr>
              <a:t>Phase</a:t>
            </a:r>
          </a:p>
        </p:txBody>
      </p:sp>
      <p:sp>
        <p:nvSpPr>
          <p:cNvPr id="7" name="TextBox 6">
            <a:extLst>
              <a:ext uri="{FF2B5EF4-FFF2-40B4-BE49-F238E27FC236}">
                <a16:creationId xmlns:a16="http://schemas.microsoft.com/office/drawing/2014/main" id="{72EAD7D9-4C02-5580-D97C-CA6F1BB242F9}"/>
              </a:ext>
            </a:extLst>
          </p:cNvPr>
          <p:cNvSpPr txBox="1"/>
          <p:nvPr/>
        </p:nvSpPr>
        <p:spPr>
          <a:xfrm>
            <a:off x="2497575" y="2127081"/>
            <a:ext cx="7196850" cy="1754326"/>
          </a:xfrm>
          <a:prstGeom prst="rect">
            <a:avLst/>
          </a:prstGeom>
          <a:noFill/>
        </p:spPr>
        <p:txBody>
          <a:bodyPr wrap="square" rtlCol="0">
            <a:spAutoFit/>
          </a:bodyPr>
          <a:lstStyle/>
          <a:p>
            <a:pPr algn="ctr"/>
            <a:r>
              <a:rPr lang="en-US" sz="5400" b="1" dirty="0">
                <a:solidFill>
                  <a:schemeClr val="bg1"/>
                </a:solidFill>
                <a:latin typeface="Open Sans" pitchFamily="2" charset="0"/>
                <a:ea typeface="Open Sans" pitchFamily="2" charset="0"/>
                <a:cs typeface="Open Sans" pitchFamily="2" charset="0"/>
              </a:rPr>
              <a:t>Fact Finding / Building the Team</a:t>
            </a:r>
          </a:p>
        </p:txBody>
      </p:sp>
      <p:pic>
        <p:nvPicPr>
          <p:cNvPr id="2" name="Picture 1" descr="A white outline of a person on a podium&#10;&#10;Description automatically generated">
            <a:extLst>
              <a:ext uri="{FF2B5EF4-FFF2-40B4-BE49-F238E27FC236}">
                <a16:creationId xmlns:a16="http://schemas.microsoft.com/office/drawing/2014/main" id="{4DCC7D36-DE23-662A-EDEF-5BDB45C6B313}"/>
              </a:ext>
            </a:extLst>
          </p:cNvPr>
          <p:cNvPicPr>
            <a:picLocks noChangeAspect="1"/>
          </p:cNvPicPr>
          <p:nvPr/>
        </p:nvPicPr>
        <p:blipFill>
          <a:blip r:embed="rId4"/>
          <a:stretch>
            <a:fillRect/>
          </a:stretch>
        </p:blipFill>
        <p:spPr>
          <a:xfrm>
            <a:off x="5022758" y="3752061"/>
            <a:ext cx="1733138" cy="1733138"/>
          </a:xfrm>
          <a:prstGeom prst="rect">
            <a:avLst/>
          </a:prstGeom>
        </p:spPr>
      </p:pic>
    </p:spTree>
    <p:extLst>
      <p:ext uri="{BB962C8B-B14F-4D97-AF65-F5344CB8AC3E}">
        <p14:creationId xmlns:p14="http://schemas.microsoft.com/office/powerpoint/2010/main" val="557332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sp>
        <p:nvSpPr>
          <p:cNvPr id="3" name="TextBox 2">
            <a:extLst>
              <a:ext uri="{FF2B5EF4-FFF2-40B4-BE49-F238E27FC236}">
                <a16:creationId xmlns:a16="http://schemas.microsoft.com/office/drawing/2014/main" id="{3B70DB35-F8B8-4AA5-697F-08D045258629}"/>
              </a:ext>
            </a:extLst>
          </p:cNvPr>
          <p:cNvSpPr txBox="1"/>
          <p:nvPr/>
        </p:nvSpPr>
        <p:spPr>
          <a:xfrm>
            <a:off x="461250" y="571379"/>
            <a:ext cx="5138162" cy="954107"/>
          </a:xfrm>
          <a:prstGeom prst="rect">
            <a:avLst/>
          </a:prstGeom>
          <a:noFill/>
        </p:spPr>
        <p:txBody>
          <a:bodyPr wrap="square" rtlCol="0">
            <a:spAutoFit/>
          </a:bodyPr>
          <a:lstStyle/>
          <a:p>
            <a:r>
              <a:rPr lang="en-US" sz="2800" b="1" dirty="0">
                <a:solidFill>
                  <a:srgbClr val="0E2144"/>
                </a:solidFill>
                <a:latin typeface="Open Sans" pitchFamily="2" charset="0"/>
                <a:ea typeface="Open Sans" pitchFamily="2" charset="0"/>
                <a:cs typeface="Open Sans" pitchFamily="2" charset="0"/>
              </a:rPr>
              <a:t>Fact Finding/</a:t>
            </a:r>
          </a:p>
          <a:p>
            <a:r>
              <a:rPr lang="en-US" sz="2800" b="1" dirty="0">
                <a:solidFill>
                  <a:srgbClr val="0E2144"/>
                </a:solidFill>
                <a:latin typeface="Open Sans" pitchFamily="2" charset="0"/>
                <a:ea typeface="Open Sans" pitchFamily="2" charset="0"/>
                <a:cs typeface="Open Sans" pitchFamily="2" charset="0"/>
              </a:rPr>
              <a:t>Building the Team</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527462"/>
            <a:ext cx="4241633" cy="796233"/>
            <a:chOff x="5065565" y="5327512"/>
            <a:chExt cx="4241633"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7182293" y="5327512"/>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5795906" y="547459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6517721"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814594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83040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563321" y="5530980"/>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36399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19490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20" name="TextBox 19">
            <a:extLst>
              <a:ext uri="{FF2B5EF4-FFF2-40B4-BE49-F238E27FC236}">
                <a16:creationId xmlns:a16="http://schemas.microsoft.com/office/drawing/2014/main" id="{2B3A42FA-C23E-AC70-7E21-A2C542C7812F}"/>
              </a:ext>
            </a:extLst>
          </p:cNvPr>
          <p:cNvSpPr txBox="1"/>
          <p:nvPr/>
        </p:nvSpPr>
        <p:spPr>
          <a:xfrm>
            <a:off x="625626" y="3094605"/>
            <a:ext cx="8838903" cy="1200329"/>
          </a:xfrm>
          <a:prstGeom prst="rect">
            <a:avLst/>
          </a:prstGeom>
          <a:noFill/>
        </p:spPr>
        <p:txBody>
          <a:bodyPr wrap="square">
            <a:spAutoFit/>
          </a:bodyPr>
          <a:lstStyle/>
          <a:p>
            <a:pPr>
              <a:spcAft>
                <a:spcPts val="1200"/>
              </a:spcAft>
            </a:pPr>
            <a:r>
              <a:rPr lang="en-US" sz="3600" b="1" dirty="0">
                <a:solidFill>
                  <a:srgbClr val="0E2144"/>
                </a:solidFill>
                <a:effectLst/>
                <a:latin typeface="Open Sans" panose="020B0606030504020204" pitchFamily="34" charset="0"/>
                <a:ea typeface="Open Sans" panose="020B0606030504020204" pitchFamily="34" charset="0"/>
                <a:cs typeface="Open Sans" panose="020B0606030504020204" pitchFamily="34" charset="0"/>
              </a:rPr>
              <a:t>Who are the </a:t>
            </a:r>
            <a:r>
              <a:rPr lang="en-US" sz="3600" b="1" dirty="0">
                <a:solidFill>
                  <a:srgbClr val="0E2144"/>
                </a:solidFill>
                <a:latin typeface="Open Sans" panose="020B0606030504020204" pitchFamily="34" charset="0"/>
                <a:ea typeface="Open Sans" panose="020B0606030504020204" pitchFamily="34" charset="0"/>
                <a:cs typeface="Open Sans" panose="020B0606030504020204" pitchFamily="34" charset="0"/>
              </a:rPr>
              <a:t>stakeholders that </a:t>
            </a:r>
            <a:r>
              <a:rPr lang="en-US" sz="3600" b="1" dirty="0">
                <a:solidFill>
                  <a:srgbClr val="0E2144"/>
                </a:solidFill>
                <a:effectLst/>
                <a:latin typeface="Open Sans" panose="020B0606030504020204" pitchFamily="34" charset="0"/>
                <a:ea typeface="Open Sans" panose="020B0606030504020204" pitchFamily="34" charset="0"/>
                <a:cs typeface="Open Sans" panose="020B0606030504020204" pitchFamily="34" charset="0"/>
              </a:rPr>
              <a:t>need to be involved?</a:t>
            </a:r>
          </a:p>
        </p:txBody>
      </p:sp>
      <p:pic>
        <p:nvPicPr>
          <p:cNvPr id="5" name="Picture 4" descr="A white outline of a person on a podium&#10;&#10;Description automatically generated">
            <a:extLst>
              <a:ext uri="{FF2B5EF4-FFF2-40B4-BE49-F238E27FC236}">
                <a16:creationId xmlns:a16="http://schemas.microsoft.com/office/drawing/2014/main" id="{89B07805-2823-AC08-BD99-73393271B4B8}"/>
              </a:ext>
            </a:extLst>
          </p:cNvPr>
          <p:cNvPicPr>
            <a:picLocks noChangeAspect="1"/>
          </p:cNvPicPr>
          <p:nvPr/>
        </p:nvPicPr>
        <p:blipFill>
          <a:blip r:embed="rId4"/>
          <a:stretch>
            <a:fillRect/>
          </a:stretch>
        </p:blipFill>
        <p:spPr>
          <a:xfrm>
            <a:off x="10605608" y="78151"/>
            <a:ext cx="1536099" cy="1536099"/>
          </a:xfrm>
          <a:prstGeom prst="rect">
            <a:avLst/>
          </a:prstGeom>
        </p:spPr>
      </p:pic>
    </p:spTree>
    <p:extLst>
      <p:ext uri="{BB962C8B-B14F-4D97-AF65-F5344CB8AC3E}">
        <p14:creationId xmlns:p14="http://schemas.microsoft.com/office/powerpoint/2010/main" val="2797217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3"/>
          <a:stretch>
            <a:fillRect/>
          </a:stretch>
        </p:blipFill>
        <p:spPr>
          <a:xfrm>
            <a:off x="338435" y="6267635"/>
            <a:ext cx="2849357" cy="321961"/>
          </a:xfrm>
          <a:prstGeom prst="rect">
            <a:avLst/>
          </a:prstGeom>
        </p:spPr>
      </p:pic>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0" name="Rectangle 9">
            <a:extLst>
              <a:ext uri="{FF2B5EF4-FFF2-40B4-BE49-F238E27FC236}">
                <a16:creationId xmlns:a16="http://schemas.microsoft.com/office/drawing/2014/main" id="{C2696801-269F-4451-27E1-69C89F53D3AA}"/>
              </a:ext>
            </a:extLst>
          </p:cNvPr>
          <p:cNvSpPr/>
          <p:nvPr/>
        </p:nvSpPr>
        <p:spPr>
          <a:xfrm>
            <a:off x="251936" y="383009"/>
            <a:ext cx="3724330" cy="1678873"/>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E63CD8-5CC5-1B2E-57A4-789820EF1FA9}"/>
              </a:ext>
            </a:extLst>
          </p:cNvPr>
          <p:cNvSpPr/>
          <p:nvPr/>
        </p:nvSpPr>
        <p:spPr>
          <a:xfrm>
            <a:off x="4156962" y="383594"/>
            <a:ext cx="3702327" cy="1678288"/>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A1B76-3F03-E615-1DDE-8E8695A1FAEA}"/>
              </a:ext>
            </a:extLst>
          </p:cNvPr>
          <p:cNvSpPr/>
          <p:nvPr/>
        </p:nvSpPr>
        <p:spPr>
          <a:xfrm>
            <a:off x="185091" y="4663694"/>
            <a:ext cx="3791175" cy="879823"/>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4D5EA-D4AC-2CC1-E38F-AECF0D3B33F8}"/>
              </a:ext>
            </a:extLst>
          </p:cNvPr>
          <p:cNvSpPr txBox="1"/>
          <p:nvPr/>
        </p:nvSpPr>
        <p:spPr>
          <a:xfrm>
            <a:off x="373623" y="483433"/>
            <a:ext cx="3702327" cy="709361"/>
          </a:xfrm>
          <a:prstGeom prst="rect">
            <a:avLst/>
          </a:prstGeom>
          <a:noFill/>
        </p:spPr>
        <p:txBody>
          <a:bodyPr wrap="square" rtlCol="0">
            <a:spAutoFit/>
          </a:bodyPr>
          <a:lstStyle/>
          <a:p>
            <a:pPr>
              <a:lnSpc>
                <a:spcPct val="115000"/>
              </a:lnSpc>
            </a:pPr>
            <a:r>
              <a:rPr lang="en-US" b="1" kern="100" dirty="0">
                <a:effectLst/>
                <a:latin typeface="Open Sans" panose="020B0606030504020204" pitchFamily="34" charset="0"/>
                <a:ea typeface="Open Sans" panose="020B0606030504020204" pitchFamily="34" charset="0"/>
                <a:cs typeface="Open Sans" panose="020B0606030504020204" pitchFamily="34" charset="0"/>
              </a:rPr>
              <a:t>Hospital System Leadership</a:t>
            </a:r>
            <a:r>
              <a:rPr lang="en-US" kern="100" dirty="0">
                <a:effectLst/>
                <a:latin typeface="Open Sans" panose="020B0606030504020204" pitchFamily="34" charset="0"/>
                <a:ea typeface="Open Sans" panose="020B0606030504020204" pitchFamily="34" charset="0"/>
                <a:cs typeface="Open Sans" panose="020B0606030504020204" pitchFamily="34" charset="0"/>
              </a:rPr>
              <a:t> </a:t>
            </a:r>
            <a:br>
              <a:rPr lang="en-US" kern="100" dirty="0">
                <a:effectLst/>
                <a:latin typeface="Open Sans" panose="020B0606030504020204" pitchFamily="34" charset="0"/>
                <a:ea typeface="Open Sans" panose="020B0606030504020204" pitchFamily="34" charset="0"/>
                <a:cs typeface="Open Sans" panose="020B0606030504020204" pitchFamily="34" charset="0"/>
              </a:rPr>
            </a:br>
            <a:r>
              <a:rPr lang="en-US" kern="100" dirty="0">
                <a:effectLst/>
                <a:latin typeface="Open Sans" panose="020B0606030504020204" pitchFamily="34" charset="0"/>
                <a:ea typeface="Open Sans" panose="020B0606030504020204" pitchFamily="34" charset="0"/>
                <a:cs typeface="Open Sans" panose="020B0606030504020204" pitchFamily="34" charset="0"/>
              </a:rPr>
              <a:t>Who will your point person be?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B81CD808-A663-9A3B-BF37-CD58C71B5A0F}"/>
              </a:ext>
            </a:extLst>
          </p:cNvPr>
          <p:cNvSpPr txBox="1"/>
          <p:nvPr/>
        </p:nvSpPr>
        <p:spPr>
          <a:xfrm>
            <a:off x="4282269" y="480974"/>
            <a:ext cx="3450532" cy="1346459"/>
          </a:xfrm>
          <a:prstGeom prst="rect">
            <a:avLst/>
          </a:prstGeom>
          <a:noFill/>
        </p:spPr>
        <p:txBody>
          <a:bodyPr wrap="square" rtlCol="0">
            <a:spAutoFit/>
          </a:bodyPr>
          <a:lstStyle/>
          <a:p>
            <a:pPr>
              <a:lnSpc>
                <a:spcPct val="115000"/>
              </a:lnSpc>
            </a:pPr>
            <a:r>
              <a:rPr lang="en-US" b="1" kern="100" dirty="0">
                <a:effectLst/>
                <a:latin typeface="Open Sans" panose="020B0606030504020204" pitchFamily="34" charset="0"/>
                <a:ea typeface="Open Sans" panose="020B0606030504020204" pitchFamily="34" charset="0"/>
                <a:cs typeface="Open Sans" panose="020B0606030504020204" pitchFamily="34" charset="0"/>
              </a:rPr>
              <a:t>State/Regional Trauma Medical Directors</a:t>
            </a:r>
            <a:br>
              <a:rPr lang="en-US" kern="100" dirty="0">
                <a:effectLst/>
                <a:latin typeface="Open Sans" panose="020B0606030504020204" pitchFamily="34" charset="0"/>
                <a:ea typeface="Open Sans" panose="020B0606030504020204" pitchFamily="34" charset="0"/>
                <a:cs typeface="Open Sans" panose="020B0606030504020204" pitchFamily="34" charset="0"/>
              </a:rPr>
            </a:br>
            <a:r>
              <a:rPr lang="en-US" kern="100" dirty="0">
                <a:effectLst/>
                <a:latin typeface="Open Sans" panose="020B0606030504020204" pitchFamily="34" charset="0"/>
                <a:ea typeface="Open Sans" panose="020B0606030504020204" pitchFamily="34" charset="0"/>
                <a:cs typeface="Open Sans" panose="020B0606030504020204" pitchFamily="34" charset="0"/>
              </a:rPr>
              <a:t>Reach out to Medical Directors throughout the state/region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388D5ABC-14E5-717B-EDC9-1A30E812D125}"/>
              </a:ext>
            </a:extLst>
          </p:cNvPr>
          <p:cNvSpPr txBox="1"/>
          <p:nvPr/>
        </p:nvSpPr>
        <p:spPr>
          <a:xfrm>
            <a:off x="373623" y="4761191"/>
            <a:ext cx="3308567" cy="646331"/>
          </a:xfrm>
          <a:prstGeom prst="rect">
            <a:avLst/>
          </a:prstGeom>
          <a:noFill/>
        </p:spPr>
        <p:txBody>
          <a:bodyPr wrap="square" rtlCol="0">
            <a:spAutoFit/>
          </a:bodyPr>
          <a:lstStyle/>
          <a:p>
            <a:pPr>
              <a:spcAft>
                <a:spcPts val="800"/>
              </a:spcAft>
            </a:pPr>
            <a:r>
              <a:rPr lang="en-US" b="1" kern="100" dirty="0">
                <a:effectLst/>
                <a:latin typeface="Open Sans" panose="020B0606030504020204" pitchFamily="34" charset="0"/>
                <a:ea typeface="Open Sans" panose="020B0606030504020204" pitchFamily="34" charset="0"/>
                <a:cs typeface="Open Sans" panose="020B0606030504020204" pitchFamily="34" charset="0"/>
              </a:rPr>
              <a:t>Emergency Operations Center Leadership</a:t>
            </a:r>
            <a:endParaRPr lang="en-US" kern="1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408A3BD7-1DB2-D3C8-F9BE-CDE8B7D1D211}"/>
              </a:ext>
            </a:extLst>
          </p:cNvPr>
          <p:cNvSpPr/>
          <p:nvPr/>
        </p:nvSpPr>
        <p:spPr>
          <a:xfrm>
            <a:off x="8013526" y="383009"/>
            <a:ext cx="3891925" cy="4815529"/>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6472F3DB-6D17-4A81-BD8D-E23AA9E199FE}"/>
              </a:ext>
            </a:extLst>
          </p:cNvPr>
          <p:cNvSpPr/>
          <p:nvPr/>
        </p:nvSpPr>
        <p:spPr>
          <a:xfrm>
            <a:off x="4156962" y="2221345"/>
            <a:ext cx="3681339" cy="2975395"/>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2640000B-5401-85CE-5880-1FFC0D8A2E5B}"/>
              </a:ext>
            </a:extLst>
          </p:cNvPr>
          <p:cNvSpPr/>
          <p:nvPr/>
        </p:nvSpPr>
        <p:spPr>
          <a:xfrm>
            <a:off x="251936" y="2221345"/>
            <a:ext cx="3733446" cy="2315929"/>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F823C93-A914-1112-8B68-9E8930EFF025}"/>
              </a:ext>
            </a:extLst>
          </p:cNvPr>
          <p:cNvSpPr txBox="1"/>
          <p:nvPr/>
        </p:nvSpPr>
        <p:spPr>
          <a:xfrm>
            <a:off x="402483" y="2328225"/>
            <a:ext cx="3464169" cy="2185214"/>
          </a:xfrm>
          <a:prstGeom prst="rect">
            <a:avLst/>
          </a:prstGeom>
          <a:noFill/>
        </p:spPr>
        <p:txBody>
          <a:bodyPr wrap="square" rtlCol="0">
            <a:spAutoFit/>
          </a:bodyPr>
          <a:lstStyle/>
          <a:p>
            <a:pPr>
              <a:spcAft>
                <a:spcPts val="600"/>
              </a:spcAft>
            </a:pPr>
            <a:r>
              <a:rPr lang="en-US" b="1" kern="100" dirty="0">
                <a:effectLst/>
                <a:latin typeface="Open Sans" panose="020B0606030504020204" pitchFamily="34" charset="0"/>
                <a:ea typeface="Open Sans" panose="020B0606030504020204" pitchFamily="34" charset="0"/>
                <a:cs typeface="Open Sans" panose="020B0606030504020204" pitchFamily="34" charset="0"/>
              </a:rPr>
              <a:t>State/Province Health Department’s Agency </a:t>
            </a:r>
            <a:r>
              <a:rPr lang="en-US" b="1" kern="100" dirty="0">
                <a:latin typeface="Open Sans" panose="020B0606030504020204" pitchFamily="34" charset="0"/>
                <a:ea typeface="Open Sans" panose="020B0606030504020204" pitchFamily="34" charset="0"/>
                <a:cs typeface="Open Sans" panose="020B0606030504020204" pitchFamily="34" charset="0"/>
              </a:rPr>
              <a:t>r</a:t>
            </a:r>
            <a:r>
              <a:rPr lang="en-US" b="1" kern="100" dirty="0">
                <a:effectLst/>
                <a:latin typeface="Open Sans" panose="020B0606030504020204" pitchFamily="34" charset="0"/>
                <a:ea typeface="Open Sans" panose="020B0606030504020204" pitchFamily="34" charset="0"/>
                <a:cs typeface="Open Sans" panose="020B0606030504020204" pitchFamily="34" charset="0"/>
              </a:rPr>
              <a:t>esponsible for Disaster </a:t>
            </a:r>
            <a:r>
              <a:rPr lang="en-US" b="1" kern="100" dirty="0">
                <a:latin typeface="Open Sans" panose="020B0606030504020204" pitchFamily="34" charset="0"/>
                <a:ea typeface="Open Sans" panose="020B0606030504020204" pitchFamily="34" charset="0"/>
                <a:cs typeface="Open Sans" panose="020B0606030504020204" pitchFamily="34" charset="0"/>
              </a:rPr>
              <a:t>R</a:t>
            </a:r>
            <a:r>
              <a:rPr lang="en-US" b="1" kern="100" dirty="0">
                <a:effectLst/>
                <a:latin typeface="Open Sans" panose="020B0606030504020204" pitchFamily="34" charset="0"/>
                <a:ea typeface="Open Sans" panose="020B0606030504020204" pitchFamily="34" charset="0"/>
                <a:cs typeface="Open Sans" panose="020B0606030504020204" pitchFamily="34" charset="0"/>
              </a:rPr>
              <a:t>esponse and Trauma Care</a:t>
            </a:r>
          </a:p>
          <a:p>
            <a:pPr>
              <a:spcAft>
                <a:spcPts val="600"/>
              </a:spcAft>
            </a:pPr>
            <a:r>
              <a:rPr lang="en-US" kern="100" dirty="0">
                <a:latin typeface="Open Sans" panose="020B0606030504020204" pitchFamily="34" charset="0"/>
                <a:ea typeface="Open Sans" panose="020B0606030504020204" pitchFamily="34" charset="0"/>
                <a:cs typeface="Open Sans" panose="020B0606030504020204" pitchFamily="34" charset="0"/>
              </a:rPr>
              <a:t>This is typically the Public Health Emergency Preparedness Director</a:t>
            </a:r>
          </a:p>
        </p:txBody>
      </p:sp>
      <p:sp>
        <p:nvSpPr>
          <p:cNvPr id="45" name="TextBox 44">
            <a:extLst>
              <a:ext uri="{FF2B5EF4-FFF2-40B4-BE49-F238E27FC236}">
                <a16:creationId xmlns:a16="http://schemas.microsoft.com/office/drawing/2014/main" id="{744C2095-0AA1-46A8-CF23-DAF45DD94DB0}"/>
              </a:ext>
            </a:extLst>
          </p:cNvPr>
          <p:cNvSpPr txBox="1"/>
          <p:nvPr/>
        </p:nvSpPr>
        <p:spPr>
          <a:xfrm>
            <a:off x="8133172" y="447694"/>
            <a:ext cx="3754261" cy="4909036"/>
          </a:xfrm>
          <a:prstGeom prst="rect">
            <a:avLst/>
          </a:prstGeom>
          <a:noFill/>
        </p:spPr>
        <p:txBody>
          <a:bodyPr wrap="square" rtlCol="0">
            <a:spAutoFit/>
          </a:bodyPr>
          <a:lstStyle/>
          <a:p>
            <a:pPr>
              <a:spcAft>
                <a:spcPts val="600"/>
              </a:spcAft>
            </a:pPr>
            <a:r>
              <a:rPr lang="en-US" b="1" kern="100" dirty="0">
                <a:effectLst/>
                <a:latin typeface="Open Sans" panose="020B0606030504020204" pitchFamily="34" charset="0"/>
                <a:ea typeface="Open Sans" panose="020B0606030504020204" pitchFamily="34" charset="0"/>
                <a:cs typeface="Open Sans" panose="020B0606030504020204" pitchFamily="34" charset="0"/>
              </a:rPr>
              <a:t>State Hospital Preparedness Program</a:t>
            </a:r>
          </a:p>
          <a:p>
            <a:pPr marL="137160" indent="-137160">
              <a:spcAft>
                <a:spcPts val="6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Learn about the Hospital Preparedness Program and </a:t>
            </a:r>
            <a:br>
              <a:rPr lang="en-US" kern="100" dirty="0">
                <a:latin typeface="Open Sans" panose="020B0606030504020204" pitchFamily="34" charset="0"/>
                <a:ea typeface="Open Sans" panose="020B0606030504020204" pitchFamily="34" charset="0"/>
                <a:cs typeface="Open Sans" panose="020B0606030504020204" pitchFamily="34" charset="0"/>
              </a:rPr>
            </a:br>
            <a:r>
              <a:rPr lang="en-US" kern="100" dirty="0">
                <a:latin typeface="Open Sans" panose="020B0606030504020204" pitchFamily="34" charset="0"/>
                <a:ea typeface="Open Sans" panose="020B0606030504020204" pitchFamily="34" charset="0"/>
                <a:cs typeface="Open Sans" panose="020B0606030504020204" pitchFamily="34" charset="0"/>
              </a:rPr>
              <a:t>who is involved.</a:t>
            </a:r>
          </a:p>
          <a:p>
            <a:pPr marL="137160" indent="-137160">
              <a:spcAft>
                <a:spcPts val="6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Learn how your system is structured to meet the different ESFs (e.g., transport, search and rescue, public health and medical support, etc.). </a:t>
            </a:r>
          </a:p>
          <a:p>
            <a:pPr marL="365760" lvl="2" indent="-137160">
              <a:spcAft>
                <a:spcPts val="6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Find out who is the leader of ESF-8.</a:t>
            </a:r>
          </a:p>
          <a:p>
            <a:pPr marL="365760" lvl="2" indent="-137160">
              <a:spcAft>
                <a:spcPts val="6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Determine if there is there funding to support your coalition.</a:t>
            </a:r>
          </a:p>
          <a:p>
            <a:pPr indent="-914400">
              <a:spcAft>
                <a:spcPts val="600"/>
              </a:spcAft>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a:extLst>
              <a:ext uri="{FF2B5EF4-FFF2-40B4-BE49-F238E27FC236}">
                <a16:creationId xmlns:a16="http://schemas.microsoft.com/office/drawing/2014/main" id="{470F7599-4E86-EA73-22AF-B92CE8B10F30}"/>
              </a:ext>
            </a:extLst>
          </p:cNvPr>
          <p:cNvSpPr txBox="1"/>
          <p:nvPr/>
        </p:nvSpPr>
        <p:spPr>
          <a:xfrm>
            <a:off x="4263988" y="2382012"/>
            <a:ext cx="3447825" cy="2654060"/>
          </a:xfrm>
          <a:prstGeom prst="rect">
            <a:avLst/>
          </a:prstGeom>
          <a:noFill/>
        </p:spPr>
        <p:txBody>
          <a:bodyPr wrap="square" rtlCol="0">
            <a:spAutoFit/>
          </a:bodyPr>
          <a:lstStyle/>
          <a:p>
            <a:pPr>
              <a:spcAft>
                <a:spcPts val="800"/>
              </a:spcAft>
            </a:pPr>
            <a:r>
              <a:rPr lang="en-US" b="1" kern="100" dirty="0">
                <a:latin typeface="Open Sans" panose="020B0606030504020204" pitchFamily="34" charset="0"/>
                <a:ea typeface="Open Sans" panose="020B0606030504020204" pitchFamily="34" charset="0"/>
                <a:cs typeface="Open Sans" panose="020B0606030504020204" pitchFamily="34" charset="0"/>
              </a:rPr>
              <a:t>State/Province Health Care Coalition Stakeholders </a:t>
            </a:r>
          </a:p>
          <a:p>
            <a:pPr marL="137160" marR="0" lvl="1" indent="-137160">
              <a:lnSpc>
                <a:spcPct val="115000"/>
              </a:lnSpc>
              <a:spcBef>
                <a:spcPts val="0"/>
              </a:spcBef>
              <a:spcAft>
                <a:spcPts val="6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Typically, the Hospital Association and State/Province Medical Associations</a:t>
            </a:r>
          </a:p>
          <a:p>
            <a:pPr marL="137160" indent="-137160">
              <a:spcAft>
                <a:spcPts val="6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Determine who is the Preparedness representative </a:t>
            </a:r>
          </a:p>
        </p:txBody>
      </p:sp>
    </p:spTree>
    <p:extLst>
      <p:ext uri="{BB962C8B-B14F-4D97-AF65-F5344CB8AC3E}">
        <p14:creationId xmlns:p14="http://schemas.microsoft.com/office/powerpoint/2010/main" val="3288186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0" name="Rectangle 9">
            <a:extLst>
              <a:ext uri="{FF2B5EF4-FFF2-40B4-BE49-F238E27FC236}">
                <a16:creationId xmlns:a16="http://schemas.microsoft.com/office/drawing/2014/main" id="{C2696801-269F-4451-27E1-69C89F53D3AA}"/>
              </a:ext>
            </a:extLst>
          </p:cNvPr>
          <p:cNvSpPr/>
          <p:nvPr/>
        </p:nvSpPr>
        <p:spPr>
          <a:xfrm>
            <a:off x="251936" y="383010"/>
            <a:ext cx="3724330" cy="954108"/>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E63CD8-5CC5-1B2E-57A4-789820EF1FA9}"/>
              </a:ext>
            </a:extLst>
          </p:cNvPr>
          <p:cNvSpPr/>
          <p:nvPr/>
        </p:nvSpPr>
        <p:spPr>
          <a:xfrm>
            <a:off x="4156962" y="383594"/>
            <a:ext cx="3702327" cy="953519"/>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A1B76-3F03-E615-1DDE-8E8695A1FAEA}"/>
              </a:ext>
            </a:extLst>
          </p:cNvPr>
          <p:cNvSpPr/>
          <p:nvPr/>
        </p:nvSpPr>
        <p:spPr>
          <a:xfrm>
            <a:off x="8029622" y="381826"/>
            <a:ext cx="3910441" cy="1895208"/>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E4D5EA-D4AC-2CC1-E38F-AECF0D3B33F8}"/>
              </a:ext>
            </a:extLst>
          </p:cNvPr>
          <p:cNvSpPr txBox="1"/>
          <p:nvPr/>
        </p:nvSpPr>
        <p:spPr>
          <a:xfrm>
            <a:off x="373623" y="483433"/>
            <a:ext cx="3702327" cy="709425"/>
          </a:xfrm>
          <a:prstGeom prst="rect">
            <a:avLst/>
          </a:prstGeom>
          <a:noFill/>
        </p:spPr>
        <p:txBody>
          <a:bodyPr wrap="square" rtlCol="0">
            <a:spAutoFit/>
          </a:bodyPr>
          <a:lstStyle/>
          <a:p>
            <a:pPr>
              <a:lnSpc>
                <a:spcPct val="115000"/>
              </a:lnSpc>
              <a:spcAft>
                <a:spcPts val="800"/>
              </a:spcAft>
            </a:pPr>
            <a:r>
              <a:rPr lang="en-US" b="1" kern="100" dirty="0">
                <a:latin typeface="Open Sans" panose="020B0606030504020204" pitchFamily="34" charset="0"/>
                <a:ea typeface="Open Sans" panose="020B0606030504020204" pitchFamily="34" charset="0"/>
                <a:cs typeface="Open Sans" panose="020B0606030504020204" pitchFamily="34" charset="0"/>
              </a:rPr>
              <a:t>EMS agencies’ Senior Leadership</a:t>
            </a:r>
          </a:p>
        </p:txBody>
      </p:sp>
      <p:sp>
        <p:nvSpPr>
          <p:cNvPr id="26" name="TextBox 25">
            <a:extLst>
              <a:ext uri="{FF2B5EF4-FFF2-40B4-BE49-F238E27FC236}">
                <a16:creationId xmlns:a16="http://schemas.microsoft.com/office/drawing/2014/main" id="{B81CD808-A663-9A3B-BF37-CD58C71B5A0F}"/>
              </a:ext>
            </a:extLst>
          </p:cNvPr>
          <p:cNvSpPr txBox="1"/>
          <p:nvPr/>
        </p:nvSpPr>
        <p:spPr>
          <a:xfrm>
            <a:off x="4282269" y="480974"/>
            <a:ext cx="3450532" cy="713722"/>
          </a:xfrm>
          <a:prstGeom prst="rect">
            <a:avLst/>
          </a:prstGeom>
          <a:noFill/>
        </p:spPr>
        <p:txBody>
          <a:bodyPr wrap="square" rtlCol="0">
            <a:spAutoFit/>
          </a:bodyPr>
          <a:lstStyle/>
          <a:p>
            <a:pPr marL="0" marR="0" lvl="1">
              <a:lnSpc>
                <a:spcPct val="115000"/>
              </a:lnSpc>
              <a:spcBef>
                <a:spcPts val="0"/>
              </a:spcBef>
              <a:spcAft>
                <a:spcPts val="800"/>
              </a:spcAft>
            </a:pPr>
            <a:r>
              <a:rPr lang="en-US" b="1" kern="100" dirty="0">
                <a:latin typeface="Open Sans" panose="020B0606030504020204" pitchFamily="34" charset="0"/>
                <a:ea typeface="Open Sans" panose="020B0606030504020204" pitchFamily="34" charset="0"/>
                <a:cs typeface="Open Sans" panose="020B0606030504020204" pitchFamily="34" charset="0"/>
              </a:rPr>
              <a:t>Colleagues from ACEP and NAEMSP</a:t>
            </a:r>
          </a:p>
        </p:txBody>
      </p:sp>
      <p:sp>
        <p:nvSpPr>
          <p:cNvPr id="33" name="TextBox 32">
            <a:extLst>
              <a:ext uri="{FF2B5EF4-FFF2-40B4-BE49-F238E27FC236}">
                <a16:creationId xmlns:a16="http://schemas.microsoft.com/office/drawing/2014/main" id="{388D5ABC-14E5-717B-EDC9-1A30E812D125}"/>
              </a:ext>
            </a:extLst>
          </p:cNvPr>
          <p:cNvSpPr txBox="1"/>
          <p:nvPr/>
        </p:nvSpPr>
        <p:spPr>
          <a:xfrm>
            <a:off x="8218154" y="479323"/>
            <a:ext cx="3308567" cy="1646348"/>
          </a:xfrm>
          <a:prstGeom prst="rect">
            <a:avLst/>
          </a:prstGeom>
          <a:noFill/>
        </p:spPr>
        <p:txBody>
          <a:bodyPr wrap="square" rtlCol="0">
            <a:spAutoFit/>
          </a:bodyPr>
          <a:lstStyle/>
          <a:p>
            <a:pPr marL="0" lvl="1">
              <a:spcAft>
                <a:spcPts val="800"/>
              </a:spcAft>
            </a:pPr>
            <a:r>
              <a:rPr lang="en-US" b="1" kern="100" dirty="0">
                <a:latin typeface="Open Sans" panose="020B0606030504020204" pitchFamily="34" charset="0"/>
                <a:ea typeface="Open Sans" panose="020B0606030504020204" pitchFamily="34" charset="0"/>
                <a:cs typeface="Open Sans" panose="020B0606030504020204" pitchFamily="34" charset="0"/>
              </a:rPr>
              <a:t>RDHRS (ASPR) – Is your state already part of it, if so, how are they involved?</a:t>
            </a:r>
          </a:p>
          <a:p>
            <a:pPr marL="0" lvl="1">
              <a:lnSpc>
                <a:spcPct val="115000"/>
              </a:lnSpc>
              <a:spcAft>
                <a:spcPts val="600"/>
              </a:spcAft>
            </a:pPr>
            <a:r>
              <a:rPr lang="en-US" kern="100" dirty="0">
                <a:latin typeface="Open Sans" panose="020B0606030504020204" pitchFamily="34" charset="0"/>
                <a:ea typeface="Open Sans" panose="020B0606030504020204" pitchFamily="34" charset="0"/>
                <a:cs typeface="Open Sans" panose="020B0606030504020204" pitchFamily="34" charset="0"/>
              </a:rPr>
              <a:t>Determine if your region has allocated funding.  </a:t>
            </a:r>
          </a:p>
        </p:txBody>
      </p:sp>
      <p:sp>
        <p:nvSpPr>
          <p:cNvPr id="42" name="Rectangle 41">
            <a:extLst>
              <a:ext uri="{FF2B5EF4-FFF2-40B4-BE49-F238E27FC236}">
                <a16:creationId xmlns:a16="http://schemas.microsoft.com/office/drawing/2014/main" id="{6472F3DB-6D17-4A81-BD8D-E23AA9E199FE}"/>
              </a:ext>
            </a:extLst>
          </p:cNvPr>
          <p:cNvSpPr/>
          <p:nvPr/>
        </p:nvSpPr>
        <p:spPr>
          <a:xfrm>
            <a:off x="4177950" y="1516791"/>
            <a:ext cx="3681339" cy="4479561"/>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2640000B-5401-85CE-5880-1FFC0D8A2E5B}"/>
              </a:ext>
            </a:extLst>
          </p:cNvPr>
          <p:cNvSpPr/>
          <p:nvPr/>
        </p:nvSpPr>
        <p:spPr>
          <a:xfrm>
            <a:off x="251936" y="1516791"/>
            <a:ext cx="3733446" cy="3283803"/>
          </a:xfrm>
          <a:prstGeom prst="rect">
            <a:avLst/>
          </a:prstGeom>
          <a:solidFill>
            <a:srgbClr val="8299A7">
              <a:alpha val="1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F823C93-A914-1112-8B68-9E8930EFF025}"/>
              </a:ext>
            </a:extLst>
          </p:cNvPr>
          <p:cNvSpPr txBox="1"/>
          <p:nvPr/>
        </p:nvSpPr>
        <p:spPr>
          <a:xfrm>
            <a:off x="402483" y="1623671"/>
            <a:ext cx="3464169" cy="2920543"/>
          </a:xfrm>
          <a:prstGeom prst="rect">
            <a:avLst/>
          </a:prstGeom>
          <a:noFill/>
        </p:spPr>
        <p:txBody>
          <a:bodyPr wrap="square" rtlCol="0">
            <a:spAutoFit/>
          </a:bodyPr>
          <a:lstStyle/>
          <a:p>
            <a:pPr>
              <a:spcAft>
                <a:spcPts val="800"/>
              </a:spcAft>
            </a:pPr>
            <a:r>
              <a:rPr lang="en-US" b="1" kern="100" dirty="0">
                <a:latin typeface="Open Sans" panose="020B0606030504020204" pitchFamily="34" charset="0"/>
                <a:ea typeface="Open Sans" panose="020B0606030504020204" pitchFamily="34" charset="0"/>
                <a:cs typeface="Open Sans" panose="020B0606030504020204" pitchFamily="34" charset="0"/>
              </a:rPr>
              <a:t>State/Province Health Systems’ Leadership </a:t>
            </a:r>
            <a:br>
              <a:rPr lang="en-US" b="1" kern="100" dirty="0">
                <a:latin typeface="Open Sans" panose="020B0606030504020204" pitchFamily="34" charset="0"/>
                <a:ea typeface="Open Sans" panose="020B0606030504020204" pitchFamily="34" charset="0"/>
                <a:cs typeface="Open Sans" panose="020B0606030504020204" pitchFamily="34" charset="0"/>
              </a:rPr>
            </a:br>
            <a:r>
              <a:rPr lang="en-US" b="1" kern="100" dirty="0">
                <a:latin typeface="Open Sans" panose="020B0606030504020204" pitchFamily="34" charset="0"/>
                <a:ea typeface="Open Sans" panose="020B0606030504020204" pitchFamily="34" charset="0"/>
                <a:cs typeface="Open Sans" panose="020B0606030504020204" pitchFamily="34" charset="0"/>
              </a:rPr>
              <a:t>(C-Suite) </a:t>
            </a:r>
          </a:p>
          <a:p>
            <a:pPr marL="0" lvl="1">
              <a:lnSpc>
                <a:spcPct val="115000"/>
              </a:lnSpc>
              <a:spcAft>
                <a:spcPts val="600"/>
              </a:spcAft>
            </a:pPr>
            <a:r>
              <a:rPr lang="en-US" kern="100" dirty="0">
                <a:latin typeface="Open Sans" panose="020B0606030504020204" pitchFamily="34" charset="0"/>
                <a:ea typeface="Open Sans" panose="020B0606030504020204" pitchFamily="34" charset="0"/>
                <a:cs typeface="Open Sans" panose="020B0606030504020204" pitchFamily="34" charset="0"/>
              </a:rPr>
              <a:t>Determine who are the senior leaders that should be involved and if there are house supervisors at the trauma centers who may be key players and/or advocates </a:t>
            </a:r>
          </a:p>
        </p:txBody>
      </p:sp>
      <p:sp>
        <p:nvSpPr>
          <p:cNvPr id="46" name="TextBox 45">
            <a:extLst>
              <a:ext uri="{FF2B5EF4-FFF2-40B4-BE49-F238E27FC236}">
                <a16:creationId xmlns:a16="http://schemas.microsoft.com/office/drawing/2014/main" id="{470F7599-4E86-EA73-22AF-B92CE8B10F30}"/>
              </a:ext>
            </a:extLst>
          </p:cNvPr>
          <p:cNvSpPr txBox="1"/>
          <p:nvPr/>
        </p:nvSpPr>
        <p:spPr>
          <a:xfrm>
            <a:off x="4294706" y="1634244"/>
            <a:ext cx="3447825" cy="4392997"/>
          </a:xfrm>
          <a:prstGeom prst="rect">
            <a:avLst/>
          </a:prstGeom>
          <a:noFill/>
        </p:spPr>
        <p:txBody>
          <a:bodyPr wrap="square" rtlCol="0">
            <a:spAutoFit/>
          </a:bodyPr>
          <a:lstStyle/>
          <a:p>
            <a:pPr marL="0" lvl="1">
              <a:lnSpc>
                <a:spcPct val="115000"/>
              </a:lnSpc>
              <a:spcAft>
                <a:spcPts val="800"/>
              </a:spcAft>
            </a:pPr>
            <a:r>
              <a:rPr lang="en-US" b="1" kern="100" dirty="0">
                <a:latin typeface="Open Sans" panose="020B0606030504020204" pitchFamily="34" charset="0"/>
                <a:ea typeface="Open Sans" panose="020B0606030504020204" pitchFamily="34" charset="0"/>
                <a:cs typeface="Open Sans" panose="020B0606030504020204" pitchFamily="34" charset="0"/>
              </a:rPr>
              <a:t>Military Programs</a:t>
            </a:r>
          </a:p>
          <a:p>
            <a:pPr marL="285750" indent="-285750">
              <a:lnSpc>
                <a:spcPct val="115000"/>
              </a:lnSpc>
              <a:spcAft>
                <a:spcPts val="6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Discover who is responsible for military integration in your state/province and establish contacts with ICMOP, FEMA, Mil-Civ partnerships, NDMS. </a:t>
            </a:r>
          </a:p>
          <a:p>
            <a:pPr marL="285750" lvl="1" indent="-285750">
              <a:lnSpc>
                <a:spcPct val="115000"/>
              </a:lnSpc>
              <a:spcAft>
                <a:spcPts val="6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NDMS pilot programs already include Capital Region, Omaha, San Antonio, Sacramento, Puget Sound, Oahu (HI), Denver, and Shreveport. </a:t>
            </a:r>
          </a:p>
        </p:txBody>
      </p:sp>
    </p:spTree>
    <p:extLst>
      <p:ext uri="{BB962C8B-B14F-4D97-AF65-F5344CB8AC3E}">
        <p14:creationId xmlns:p14="http://schemas.microsoft.com/office/powerpoint/2010/main" val="3738990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sp>
        <p:nvSpPr>
          <p:cNvPr id="3" name="TextBox 2">
            <a:extLst>
              <a:ext uri="{FF2B5EF4-FFF2-40B4-BE49-F238E27FC236}">
                <a16:creationId xmlns:a16="http://schemas.microsoft.com/office/drawing/2014/main" id="{3B70DB35-F8B8-4AA5-697F-08D045258629}"/>
              </a:ext>
            </a:extLst>
          </p:cNvPr>
          <p:cNvSpPr txBox="1"/>
          <p:nvPr/>
        </p:nvSpPr>
        <p:spPr>
          <a:xfrm>
            <a:off x="461250" y="571379"/>
            <a:ext cx="5138162" cy="954107"/>
          </a:xfrm>
          <a:prstGeom prst="rect">
            <a:avLst/>
          </a:prstGeom>
          <a:noFill/>
        </p:spPr>
        <p:txBody>
          <a:bodyPr wrap="square" rtlCol="0">
            <a:spAutoFit/>
          </a:bodyPr>
          <a:lstStyle/>
          <a:p>
            <a:r>
              <a:rPr lang="en-US" sz="2800" b="1" dirty="0">
                <a:solidFill>
                  <a:srgbClr val="0E2144"/>
                </a:solidFill>
                <a:latin typeface="Open Sans" pitchFamily="2" charset="0"/>
                <a:ea typeface="Open Sans" pitchFamily="2" charset="0"/>
                <a:cs typeface="Open Sans" pitchFamily="2" charset="0"/>
              </a:rPr>
              <a:t>Fact Finding/</a:t>
            </a:r>
          </a:p>
          <a:p>
            <a:r>
              <a:rPr lang="en-US" sz="2800" b="1" dirty="0">
                <a:solidFill>
                  <a:srgbClr val="0E2144"/>
                </a:solidFill>
                <a:latin typeface="Open Sans" pitchFamily="2" charset="0"/>
                <a:ea typeface="Open Sans" pitchFamily="2" charset="0"/>
                <a:cs typeface="Open Sans" pitchFamily="2" charset="0"/>
              </a:rPr>
              <a:t>Building the Team</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527462"/>
            <a:ext cx="4241633" cy="796233"/>
            <a:chOff x="5065565" y="5327512"/>
            <a:chExt cx="4241633"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7182293" y="5327512"/>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5795906" y="547459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6517721"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814594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83040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563321" y="5530980"/>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36399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19490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5" name="TextBox 4">
            <a:extLst>
              <a:ext uri="{FF2B5EF4-FFF2-40B4-BE49-F238E27FC236}">
                <a16:creationId xmlns:a16="http://schemas.microsoft.com/office/drawing/2014/main" id="{330CEF18-75C3-32F1-F096-13024B22A050}"/>
              </a:ext>
            </a:extLst>
          </p:cNvPr>
          <p:cNvSpPr txBox="1"/>
          <p:nvPr/>
        </p:nvSpPr>
        <p:spPr>
          <a:xfrm>
            <a:off x="890199" y="2091233"/>
            <a:ext cx="8838903" cy="3816429"/>
          </a:xfrm>
          <a:prstGeom prst="rect">
            <a:avLst/>
          </a:prstGeom>
          <a:noFill/>
        </p:spPr>
        <p:txBody>
          <a:bodyPr wrap="square">
            <a:spAutoFit/>
          </a:bodyPr>
          <a:lstStyle/>
          <a:p>
            <a:pPr marR="0" lvl="0">
              <a:spcBef>
                <a:spcPts val="0"/>
              </a:spcBef>
              <a:spcAft>
                <a:spcPts val="1200"/>
              </a:spcAft>
            </a:pPr>
            <a:r>
              <a:rPr lang="en-US" sz="2400" b="1" kern="100" dirty="0">
                <a:effectLst/>
                <a:latin typeface="Open Sans" panose="020B0606030504020204" pitchFamily="34" charset="0"/>
                <a:ea typeface="Open Sans" panose="020B0606030504020204" pitchFamily="34" charset="0"/>
                <a:cs typeface="Open Sans" panose="020B0606030504020204" pitchFamily="34" charset="0"/>
              </a:rPr>
              <a:t>How do I collaborate with the ACS COT Advocacy Team?</a:t>
            </a:r>
            <a:endParaRPr lang="en-US" sz="2400" kern="100" dirty="0">
              <a:effectLst/>
              <a:latin typeface="Open Sans" panose="020B0606030504020204" pitchFamily="34" charset="0"/>
              <a:ea typeface="Open Sans" panose="020B0606030504020204" pitchFamily="34" charset="0"/>
              <a:cs typeface="Open Sans" panose="020B0606030504020204" pitchFamily="34" charset="0"/>
            </a:endParaRPr>
          </a:p>
          <a:p>
            <a:pPr marL="0" marR="0" lvl="1">
              <a:spcBef>
                <a:spcPts val="0"/>
              </a:spcBef>
              <a:spcAft>
                <a:spcPts val="1200"/>
              </a:spcAft>
            </a:pPr>
            <a:r>
              <a:rPr lang="en-US" sz="2200" kern="100" dirty="0">
                <a:latin typeface="Open Sans" panose="020B0606030504020204" pitchFamily="34" charset="0"/>
                <a:ea typeface="Open Sans" panose="020B0606030504020204" pitchFamily="34" charset="0"/>
                <a:cs typeface="Open Sans" panose="020B0606030504020204" pitchFamily="34" charset="0"/>
              </a:rPr>
              <a:t>In concert with the ACS COT Advocacy team, meet with the</a:t>
            </a:r>
            <a:br>
              <a:rPr lang="en-US" sz="2200" kern="100" dirty="0">
                <a:latin typeface="Open Sans" panose="020B0606030504020204" pitchFamily="34" charset="0"/>
                <a:ea typeface="Open Sans" panose="020B0606030504020204" pitchFamily="34" charset="0"/>
                <a:cs typeface="Open Sans" panose="020B0606030504020204" pitchFamily="34" charset="0"/>
              </a:rPr>
            </a:br>
            <a:r>
              <a:rPr lang="en-US" sz="2200" kern="100" dirty="0">
                <a:latin typeface="Open Sans" panose="020B0606030504020204" pitchFamily="34" charset="0"/>
                <a:ea typeface="Open Sans" panose="020B0606030504020204" pitchFamily="34" charset="0"/>
                <a:cs typeface="Open Sans" panose="020B0606030504020204" pitchFamily="34" charset="0"/>
              </a:rPr>
              <a:t>following groups:</a:t>
            </a:r>
          </a:p>
          <a:p>
            <a:pPr marL="285750" marR="0" lvl="2" indent="-285750">
              <a:spcBef>
                <a:spcPts val="0"/>
              </a:spcBef>
              <a:spcAft>
                <a:spcPts val="1200"/>
              </a:spcAft>
              <a:buFont typeface="Arial" panose="020B0604020202020204" pitchFamily="34" charset="0"/>
              <a:buChar char="•"/>
            </a:pPr>
            <a:r>
              <a:rPr lang="en-US" sz="2000" kern="100" dirty="0">
                <a:latin typeface="Open Sans" panose="020B0606030504020204" pitchFamily="34" charset="0"/>
                <a:ea typeface="Open Sans" panose="020B0606030504020204" pitchFamily="34" charset="0"/>
                <a:cs typeface="Open Sans" panose="020B0606030504020204" pitchFamily="34" charset="0"/>
              </a:rPr>
              <a:t>State legislators who sit on Health Affairs Committee</a:t>
            </a:r>
          </a:p>
          <a:p>
            <a:pPr marL="285750" marR="0" lvl="2" indent="-285750">
              <a:spcBef>
                <a:spcPts val="0"/>
              </a:spcBef>
              <a:spcAft>
                <a:spcPts val="1200"/>
              </a:spcAft>
              <a:buFont typeface="Arial" panose="020B0604020202020204" pitchFamily="34" charset="0"/>
              <a:buChar char="•"/>
            </a:pPr>
            <a:r>
              <a:rPr lang="en-US" sz="2000" kern="100" dirty="0">
                <a:latin typeface="Open Sans" panose="020B0606030504020204" pitchFamily="34" charset="0"/>
                <a:ea typeface="Open Sans" panose="020B0606030504020204" pitchFamily="34" charset="0"/>
                <a:cs typeface="Open Sans" panose="020B0606030504020204" pitchFamily="34" charset="0"/>
              </a:rPr>
              <a:t>State legislators with a military or medical background </a:t>
            </a:r>
          </a:p>
          <a:p>
            <a:pPr marL="285750" marR="0" lvl="2" indent="-285750">
              <a:spcBef>
                <a:spcPts val="0"/>
              </a:spcBef>
              <a:spcAft>
                <a:spcPts val="1200"/>
              </a:spcAft>
              <a:buFont typeface="Arial" panose="020B0604020202020204" pitchFamily="34" charset="0"/>
              <a:buChar char="•"/>
            </a:pPr>
            <a:r>
              <a:rPr lang="en-US" sz="2000" kern="100" dirty="0">
                <a:latin typeface="Open Sans" panose="020B0606030504020204" pitchFamily="34" charset="0"/>
                <a:ea typeface="Open Sans" panose="020B0606030504020204" pitchFamily="34" charset="0"/>
                <a:cs typeface="Open Sans" panose="020B0606030504020204" pitchFamily="34" charset="0"/>
              </a:rPr>
              <a:t>Federal congressional members</a:t>
            </a:r>
          </a:p>
          <a:p>
            <a:pPr marL="742950" lvl="4" indent="-285750">
              <a:spcAft>
                <a:spcPts val="12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Discuss the importance of federal funding for the trauma system RMOCC.</a:t>
            </a:r>
          </a:p>
          <a:p>
            <a:pPr marL="742950" lvl="4" indent="-285750">
              <a:spcAft>
                <a:spcPts val="12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Discuss the importance of funding being tied to specific requirements </a:t>
            </a:r>
            <a:br>
              <a:rPr lang="en-US" kern="100" dirty="0">
                <a:latin typeface="Open Sans" panose="020B0606030504020204" pitchFamily="34" charset="0"/>
                <a:ea typeface="Open Sans" panose="020B0606030504020204" pitchFamily="34" charset="0"/>
                <a:cs typeface="Open Sans" panose="020B0606030504020204" pitchFamily="34" charset="0"/>
              </a:rPr>
            </a:br>
            <a:r>
              <a:rPr lang="en-US" kern="100" dirty="0">
                <a:latin typeface="Open Sans" panose="020B0606030504020204" pitchFamily="34" charset="0"/>
                <a:ea typeface="Open Sans" panose="020B0606030504020204" pitchFamily="34" charset="0"/>
                <a:cs typeface="Open Sans" panose="020B0606030504020204" pitchFamily="34" charset="0"/>
              </a:rPr>
              <a:t>(PAHPA reauthorization, Mission Zero funding).</a:t>
            </a:r>
          </a:p>
        </p:txBody>
      </p:sp>
      <p:pic>
        <p:nvPicPr>
          <p:cNvPr id="11" name="Picture 10" descr="A white outline of a person on a podium&#10;&#10;Description automatically generated">
            <a:extLst>
              <a:ext uri="{FF2B5EF4-FFF2-40B4-BE49-F238E27FC236}">
                <a16:creationId xmlns:a16="http://schemas.microsoft.com/office/drawing/2014/main" id="{E607E9F4-5256-E536-04DB-EFF7CBF6BF74}"/>
              </a:ext>
            </a:extLst>
          </p:cNvPr>
          <p:cNvPicPr>
            <a:picLocks noChangeAspect="1"/>
          </p:cNvPicPr>
          <p:nvPr/>
        </p:nvPicPr>
        <p:blipFill>
          <a:blip r:embed="rId4"/>
          <a:stretch>
            <a:fillRect/>
          </a:stretch>
        </p:blipFill>
        <p:spPr>
          <a:xfrm>
            <a:off x="10605608" y="78151"/>
            <a:ext cx="1536099" cy="1536099"/>
          </a:xfrm>
          <a:prstGeom prst="rect">
            <a:avLst/>
          </a:prstGeom>
        </p:spPr>
      </p:pic>
      <p:sp>
        <p:nvSpPr>
          <p:cNvPr id="9" name="Rectangle: Rounded Corners 8">
            <a:extLst>
              <a:ext uri="{FF2B5EF4-FFF2-40B4-BE49-F238E27FC236}">
                <a16:creationId xmlns:a16="http://schemas.microsoft.com/office/drawing/2014/main" id="{CC5FD9B4-EE52-9D2D-5483-5AE77523E9E9}"/>
              </a:ext>
            </a:extLst>
          </p:cNvPr>
          <p:cNvSpPr/>
          <p:nvPr/>
        </p:nvSpPr>
        <p:spPr>
          <a:xfrm>
            <a:off x="9605320" y="1992047"/>
            <a:ext cx="2334744" cy="4083877"/>
          </a:xfrm>
          <a:prstGeom prst="roundRect">
            <a:avLst/>
          </a:prstGeom>
          <a:solidFill>
            <a:srgbClr val="AEBFC6"/>
          </a:solidFill>
          <a:ln>
            <a:solidFill>
              <a:srgbClr val="0A3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Your ACS COT </a:t>
            </a:r>
            <a:b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Advocacy Contacts:</a:t>
            </a:r>
          </a:p>
          <a:p>
            <a:pPr algn="ct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Federal – Emma Zimmerman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5"/>
              </a:rPr>
              <a:t>ezimmerman@facs.org</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 Catherine Hendricks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6"/>
              </a:rPr>
              <a:t>chendricks@facs.org</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General – Joseph Sakran, MD, MPH, MPA, FACS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7"/>
              </a:rPr>
              <a:t>jsakran1@jhmi.edu</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29068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5226E6-5B56-00A2-5AE1-62388DF6865A}"/>
              </a:ext>
            </a:extLst>
          </p:cNvPr>
          <p:cNvSpPr/>
          <p:nvPr/>
        </p:nvSpPr>
        <p:spPr>
          <a:xfrm>
            <a:off x="-4" y="1685830"/>
            <a:ext cx="12192000" cy="4321001"/>
          </a:xfrm>
          <a:prstGeom prst="rect">
            <a:avLst/>
          </a:prstGeom>
          <a:solidFill>
            <a:srgbClr val="F2F2F2">
              <a:alpha val="7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8DA6255-4F95-999D-CE2D-1BD73CA74A1E}"/>
              </a:ext>
            </a:extLst>
          </p:cNvPr>
          <p:cNvSpPr txBox="1"/>
          <p:nvPr/>
        </p:nvSpPr>
        <p:spPr>
          <a:xfrm>
            <a:off x="569099" y="485501"/>
            <a:ext cx="9794106" cy="1200329"/>
          </a:xfrm>
          <a:prstGeom prst="rect">
            <a:avLst/>
          </a:prstGeom>
          <a:noFill/>
        </p:spPr>
        <p:txBody>
          <a:bodyPr wrap="square" rtlCol="0">
            <a:spAutoFit/>
          </a:bodyPr>
          <a:lstStyle/>
          <a:p>
            <a:r>
              <a:rPr lang="en-US" sz="3400" b="1" dirty="0">
                <a:latin typeface="Open Sans" panose="020B0606030504020204" pitchFamily="34" charset="0"/>
                <a:ea typeface="Open Sans" panose="020B0606030504020204" pitchFamily="34" charset="0"/>
                <a:cs typeface="Open Sans" panose="020B0606030504020204" pitchFamily="34" charset="0"/>
              </a:rPr>
              <a:t>What are </a:t>
            </a:r>
            <a:r>
              <a:rPr lang="en-US" sz="3600" b="1" dirty="0">
                <a:ea typeface="Sans Serif Collection" panose="020B0502040504020204" pitchFamily="34" charset="0"/>
                <a:cs typeface="Sans Serif Collection" panose="020B0502040504020204" pitchFamily="34" charset="0"/>
              </a:rPr>
              <a:t>Regional Medical </a:t>
            </a:r>
            <a:br>
              <a:rPr lang="en-US" sz="3600" b="1" dirty="0">
                <a:ea typeface="Sans Serif Collection" panose="020B0502040504020204" pitchFamily="34" charset="0"/>
                <a:cs typeface="Sans Serif Collection" panose="020B0502040504020204" pitchFamily="34" charset="0"/>
              </a:rPr>
            </a:br>
            <a:r>
              <a:rPr lang="en-US" sz="3600" b="1" dirty="0">
                <a:ea typeface="Sans Serif Collection" panose="020B0502040504020204" pitchFamily="34" charset="0"/>
                <a:cs typeface="Sans Serif Collection" panose="020B0502040504020204" pitchFamily="34" charset="0"/>
              </a:rPr>
              <a:t>Operations Coordinating Centers (RMOCCs)</a:t>
            </a:r>
            <a:r>
              <a:rPr lang="en-US" sz="3600" dirty="0">
                <a:ea typeface="Sans Serif Collection" panose="020B0502040504020204" pitchFamily="34" charset="0"/>
                <a:cs typeface="Sans Serif Collection" panose="020B0502040504020204" pitchFamily="34" charset="0"/>
              </a:rPr>
              <a:t> </a:t>
            </a:r>
            <a:r>
              <a:rPr lang="en-US" sz="3400" b="1" dirty="0">
                <a:latin typeface="Open Sans" panose="020B0606030504020204" pitchFamily="34" charset="0"/>
                <a:ea typeface="Open Sans" panose="020B0606030504020204" pitchFamily="34" charset="0"/>
                <a:cs typeface="Open Sans" panose="020B0606030504020204" pitchFamily="34" charset="0"/>
              </a:rPr>
              <a:t>?</a:t>
            </a:r>
            <a:endParaRPr lang="en-US" sz="3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4D8F3248-D0AE-6889-6770-159FF7BDA1BA}"/>
              </a:ext>
            </a:extLst>
          </p:cNvPr>
          <p:cNvPicPr>
            <a:picLocks noChangeAspect="1"/>
          </p:cNvPicPr>
          <p:nvPr/>
        </p:nvPicPr>
        <p:blipFill>
          <a:blip r:embed="rId2"/>
          <a:stretch>
            <a:fillRect/>
          </a:stretch>
        </p:blipFill>
        <p:spPr>
          <a:xfrm>
            <a:off x="338435" y="6267635"/>
            <a:ext cx="2849357" cy="321961"/>
          </a:xfrm>
          <a:prstGeom prst="rect">
            <a:avLst/>
          </a:prstGeom>
        </p:spPr>
      </p:pic>
      <p:sp>
        <p:nvSpPr>
          <p:cNvPr id="9" name="Right Triangle 8">
            <a:extLst>
              <a:ext uri="{FF2B5EF4-FFF2-40B4-BE49-F238E27FC236}">
                <a16:creationId xmlns:a16="http://schemas.microsoft.com/office/drawing/2014/main" id="{3442A40D-B96C-B720-B40C-9C7AE7484198}"/>
              </a:ext>
            </a:extLst>
          </p:cNvPr>
          <p:cNvSpPr/>
          <p:nvPr/>
        </p:nvSpPr>
        <p:spPr>
          <a:xfrm rot="10800000">
            <a:off x="3299789" y="-3"/>
            <a:ext cx="8892207" cy="106017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red and black broken glass&#10;&#10;Description automatically generated">
            <a:extLst>
              <a:ext uri="{FF2B5EF4-FFF2-40B4-BE49-F238E27FC236}">
                <a16:creationId xmlns:a16="http://schemas.microsoft.com/office/drawing/2014/main" id="{B04D3F37-407F-F9C7-A7A3-D574C14D919F}"/>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1" name="Straight Connector 10">
            <a:extLst>
              <a:ext uri="{FF2B5EF4-FFF2-40B4-BE49-F238E27FC236}">
                <a16:creationId xmlns:a16="http://schemas.microsoft.com/office/drawing/2014/main" id="{224AB5F6-64F8-81F2-AD3B-A5C4A991251D}"/>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E3EF3DF6-8D49-EE04-B20E-AB494A0A243F}"/>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4" name="TextBox 3">
            <a:extLst>
              <a:ext uri="{FF2B5EF4-FFF2-40B4-BE49-F238E27FC236}">
                <a16:creationId xmlns:a16="http://schemas.microsoft.com/office/drawing/2014/main" id="{66C6E6D0-C806-108A-2D25-25AB66BBEF07}"/>
              </a:ext>
            </a:extLst>
          </p:cNvPr>
          <p:cNvSpPr txBox="1"/>
          <p:nvPr/>
        </p:nvSpPr>
        <p:spPr>
          <a:xfrm>
            <a:off x="569099" y="2222443"/>
            <a:ext cx="10738884" cy="2308324"/>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mj-lt"/>
                <a:ea typeface="Sans Serif Collection" panose="020B0502040504020204" pitchFamily="34" charset="0"/>
                <a:cs typeface="Sans Serif Collection" panose="020B0502040504020204" pitchFamily="34" charset="0"/>
              </a:rPr>
              <a:t>Regional hubs that manage patient movement and resources by integrating emergency management, public health, EMS, and acute care systems. </a:t>
            </a:r>
          </a:p>
          <a:p>
            <a:pPr marL="342900" indent="-342900">
              <a:buFont typeface="Arial" panose="020B0604020202020204" pitchFamily="34" charset="0"/>
              <a:buChar char="•"/>
            </a:pPr>
            <a:r>
              <a:rPr lang="en-US" sz="2400" dirty="0">
                <a:latin typeface="+mj-lt"/>
                <a:ea typeface="Sans Serif Collection" panose="020B0502040504020204" pitchFamily="34" charset="0"/>
                <a:cs typeface="Sans Serif Collection" panose="020B0502040504020204" pitchFamily="34" charset="0"/>
              </a:rPr>
              <a:t>They operate daily (e.g., trauma transfers, time-sensitive conditions) and can immediately surge for disasters or large-scale combat operations to balance casualties and capacity across hospitals—saving more lives and accelerating community recovery.</a:t>
            </a:r>
          </a:p>
        </p:txBody>
      </p:sp>
    </p:spTree>
    <p:extLst>
      <p:ext uri="{BB962C8B-B14F-4D97-AF65-F5344CB8AC3E}">
        <p14:creationId xmlns:p14="http://schemas.microsoft.com/office/powerpoint/2010/main" val="1204946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sp>
        <p:nvSpPr>
          <p:cNvPr id="3" name="TextBox 2">
            <a:extLst>
              <a:ext uri="{FF2B5EF4-FFF2-40B4-BE49-F238E27FC236}">
                <a16:creationId xmlns:a16="http://schemas.microsoft.com/office/drawing/2014/main" id="{3B70DB35-F8B8-4AA5-697F-08D045258629}"/>
              </a:ext>
            </a:extLst>
          </p:cNvPr>
          <p:cNvSpPr txBox="1"/>
          <p:nvPr/>
        </p:nvSpPr>
        <p:spPr>
          <a:xfrm>
            <a:off x="461250" y="571379"/>
            <a:ext cx="5138162" cy="954107"/>
          </a:xfrm>
          <a:prstGeom prst="rect">
            <a:avLst/>
          </a:prstGeom>
          <a:noFill/>
        </p:spPr>
        <p:txBody>
          <a:bodyPr wrap="square" rtlCol="0">
            <a:spAutoFit/>
          </a:bodyPr>
          <a:lstStyle/>
          <a:p>
            <a:r>
              <a:rPr lang="en-US" sz="2800" b="1" dirty="0">
                <a:solidFill>
                  <a:srgbClr val="0E2144"/>
                </a:solidFill>
                <a:latin typeface="Open Sans" pitchFamily="2" charset="0"/>
                <a:ea typeface="Open Sans" pitchFamily="2" charset="0"/>
                <a:cs typeface="Open Sans" pitchFamily="2" charset="0"/>
              </a:rPr>
              <a:t>Fact Finding/</a:t>
            </a:r>
          </a:p>
          <a:p>
            <a:r>
              <a:rPr lang="en-US" sz="2800" b="1" dirty="0">
                <a:solidFill>
                  <a:srgbClr val="0E2144"/>
                </a:solidFill>
                <a:latin typeface="Open Sans" pitchFamily="2" charset="0"/>
                <a:ea typeface="Open Sans" pitchFamily="2" charset="0"/>
                <a:cs typeface="Open Sans" pitchFamily="2" charset="0"/>
              </a:rPr>
              <a:t>Building the Team</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527462"/>
            <a:ext cx="4241633" cy="796233"/>
            <a:chOff x="5065565" y="5327512"/>
            <a:chExt cx="4241633"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7182293" y="5327512"/>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5795906" y="547459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6517721"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814594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83040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563321" y="5530980"/>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36399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19490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5" name="TextBox 4">
            <a:extLst>
              <a:ext uri="{FF2B5EF4-FFF2-40B4-BE49-F238E27FC236}">
                <a16:creationId xmlns:a16="http://schemas.microsoft.com/office/drawing/2014/main" id="{330CEF18-75C3-32F1-F096-13024B22A050}"/>
              </a:ext>
            </a:extLst>
          </p:cNvPr>
          <p:cNvSpPr txBox="1"/>
          <p:nvPr/>
        </p:nvSpPr>
        <p:spPr>
          <a:xfrm>
            <a:off x="890199" y="2326908"/>
            <a:ext cx="8838903" cy="892552"/>
          </a:xfrm>
          <a:prstGeom prst="rect">
            <a:avLst/>
          </a:prstGeom>
          <a:noFill/>
        </p:spPr>
        <p:txBody>
          <a:bodyPr wrap="square">
            <a:spAutoFit/>
          </a:bodyPr>
          <a:lstStyle/>
          <a:p>
            <a:pPr marR="0" lvl="0">
              <a:spcBef>
                <a:spcPts val="0"/>
              </a:spcBef>
              <a:spcAft>
                <a:spcPts val="1200"/>
              </a:spcAft>
            </a:pPr>
            <a:r>
              <a:rPr lang="en-US" sz="2400" b="1" kern="100" dirty="0">
                <a:effectLst/>
                <a:latin typeface="Open Sans" panose="020B0606030504020204" pitchFamily="34" charset="0"/>
                <a:ea typeface="Open Sans" panose="020B0606030504020204" pitchFamily="34" charset="0"/>
                <a:cs typeface="Open Sans" panose="020B0606030504020204" pitchFamily="34" charset="0"/>
              </a:rPr>
              <a:t>What data will be needed?</a:t>
            </a:r>
            <a:endParaRPr lang="en-US" sz="2400" kern="100" dirty="0">
              <a:effectLst/>
              <a:latin typeface="Open Sans" panose="020B0606030504020204" pitchFamily="34" charset="0"/>
              <a:ea typeface="Open Sans" panose="020B0606030504020204" pitchFamily="34" charset="0"/>
              <a:cs typeface="Open Sans" panose="020B0606030504020204" pitchFamily="34" charset="0"/>
            </a:endParaRPr>
          </a:p>
          <a:p>
            <a:pPr marL="0" marR="0" lvl="1">
              <a:spcBef>
                <a:spcPts val="0"/>
              </a:spcBef>
              <a:spcAft>
                <a:spcPts val="1200"/>
              </a:spcAft>
            </a:pPr>
            <a:r>
              <a:rPr lang="en-US" sz="1800" dirty="0">
                <a:effectLst/>
                <a:latin typeface="Open Sans" panose="020B0606030504020204" pitchFamily="34" charset="0"/>
                <a:ea typeface="Open Sans" panose="020B0606030504020204" pitchFamily="34" charset="0"/>
                <a:cs typeface="Open Sans" panose="020B0606030504020204" pitchFamily="34" charset="0"/>
              </a:rPr>
              <a:t>Determine how many RMOCCs will be needed in your state/region.</a:t>
            </a:r>
            <a:endParaRPr lang="en-US"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white outline of a person on a podium&#10;&#10;Description automatically generated">
            <a:extLst>
              <a:ext uri="{FF2B5EF4-FFF2-40B4-BE49-F238E27FC236}">
                <a16:creationId xmlns:a16="http://schemas.microsoft.com/office/drawing/2014/main" id="{F78B8E85-BBC0-4F70-8889-73AF41300B0E}"/>
              </a:ext>
            </a:extLst>
          </p:cNvPr>
          <p:cNvPicPr>
            <a:picLocks noChangeAspect="1"/>
          </p:cNvPicPr>
          <p:nvPr/>
        </p:nvPicPr>
        <p:blipFill>
          <a:blip r:embed="rId4"/>
          <a:stretch>
            <a:fillRect/>
          </a:stretch>
        </p:blipFill>
        <p:spPr>
          <a:xfrm>
            <a:off x="10605608" y="78151"/>
            <a:ext cx="1536099" cy="1536099"/>
          </a:xfrm>
          <a:prstGeom prst="rect">
            <a:avLst/>
          </a:prstGeom>
        </p:spPr>
      </p:pic>
    </p:spTree>
    <p:extLst>
      <p:ext uri="{BB962C8B-B14F-4D97-AF65-F5344CB8AC3E}">
        <p14:creationId xmlns:p14="http://schemas.microsoft.com/office/powerpoint/2010/main" val="2564755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sp>
        <p:nvSpPr>
          <p:cNvPr id="3" name="TextBox 2">
            <a:extLst>
              <a:ext uri="{FF2B5EF4-FFF2-40B4-BE49-F238E27FC236}">
                <a16:creationId xmlns:a16="http://schemas.microsoft.com/office/drawing/2014/main" id="{3B70DB35-F8B8-4AA5-697F-08D045258629}"/>
              </a:ext>
            </a:extLst>
          </p:cNvPr>
          <p:cNvSpPr txBox="1"/>
          <p:nvPr/>
        </p:nvSpPr>
        <p:spPr>
          <a:xfrm>
            <a:off x="461250" y="571379"/>
            <a:ext cx="5138162" cy="954107"/>
          </a:xfrm>
          <a:prstGeom prst="rect">
            <a:avLst/>
          </a:prstGeom>
          <a:noFill/>
        </p:spPr>
        <p:txBody>
          <a:bodyPr wrap="square" rtlCol="0">
            <a:spAutoFit/>
          </a:bodyPr>
          <a:lstStyle/>
          <a:p>
            <a:r>
              <a:rPr lang="en-US" sz="2800" b="1" dirty="0">
                <a:solidFill>
                  <a:srgbClr val="0E2144"/>
                </a:solidFill>
                <a:latin typeface="Open Sans" pitchFamily="2" charset="0"/>
                <a:ea typeface="Open Sans" pitchFamily="2" charset="0"/>
                <a:cs typeface="Open Sans" pitchFamily="2" charset="0"/>
              </a:rPr>
              <a:t>Fact Finding/</a:t>
            </a:r>
          </a:p>
          <a:p>
            <a:r>
              <a:rPr lang="en-US" sz="2800" b="1" dirty="0">
                <a:solidFill>
                  <a:srgbClr val="0E2144"/>
                </a:solidFill>
                <a:latin typeface="Open Sans" pitchFamily="2" charset="0"/>
                <a:ea typeface="Open Sans" pitchFamily="2" charset="0"/>
                <a:cs typeface="Open Sans" pitchFamily="2" charset="0"/>
              </a:rPr>
              <a:t>Building the Team</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527462"/>
            <a:ext cx="4241633" cy="796233"/>
            <a:chOff x="5065565" y="5327512"/>
            <a:chExt cx="4241633"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7182293" y="5327512"/>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5795906" y="547459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6517721"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814594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83040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563321" y="5530980"/>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36399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194900"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5" name="TextBox 4">
            <a:extLst>
              <a:ext uri="{FF2B5EF4-FFF2-40B4-BE49-F238E27FC236}">
                <a16:creationId xmlns:a16="http://schemas.microsoft.com/office/drawing/2014/main" id="{330CEF18-75C3-32F1-F096-13024B22A050}"/>
              </a:ext>
            </a:extLst>
          </p:cNvPr>
          <p:cNvSpPr txBox="1"/>
          <p:nvPr/>
        </p:nvSpPr>
        <p:spPr>
          <a:xfrm>
            <a:off x="890199" y="2326908"/>
            <a:ext cx="8838903" cy="2308324"/>
          </a:xfrm>
          <a:prstGeom prst="rect">
            <a:avLst/>
          </a:prstGeom>
          <a:noFill/>
        </p:spPr>
        <p:txBody>
          <a:bodyPr wrap="square">
            <a:spAutoFit/>
          </a:bodyPr>
          <a:lstStyle/>
          <a:p>
            <a:pPr marR="0" lvl="0">
              <a:spcBef>
                <a:spcPts val="0"/>
              </a:spcBef>
              <a:spcAft>
                <a:spcPts val="1200"/>
              </a:spcAft>
            </a:pPr>
            <a:r>
              <a:rPr lang="en-US" sz="2400" b="1" kern="100" dirty="0">
                <a:effectLst/>
                <a:latin typeface="Open Sans" panose="020B0606030504020204" pitchFamily="34" charset="0"/>
                <a:ea typeface="Open Sans" panose="020B0606030504020204" pitchFamily="34" charset="0"/>
                <a:cs typeface="Open Sans" panose="020B0606030504020204" pitchFamily="34" charset="0"/>
              </a:rPr>
              <a:t>What are the deliverable for this phase?</a:t>
            </a:r>
            <a:endParaRPr lang="en-US" sz="2400" kern="1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12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Build a coalition working group (if not already meeting regularly) or ask for your team to participate (if these meetings are already occurring).  </a:t>
            </a:r>
          </a:p>
          <a:p>
            <a:pPr marL="285750" indent="-285750">
              <a:spcAft>
                <a:spcPts val="12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Build an RMOCC Steering Committee. </a:t>
            </a:r>
          </a:p>
          <a:p>
            <a:pPr marL="285750" indent="-285750">
              <a:spcAft>
                <a:spcPts val="1200"/>
              </a:spcAft>
              <a:buFont typeface="Arial" panose="020B0604020202020204" pitchFamily="34" charset="0"/>
              <a:buChar char="•"/>
            </a:pPr>
            <a:r>
              <a:rPr lang="en-US" dirty="0">
                <a:effectLst/>
                <a:latin typeface="Open Sans" panose="020B0606030504020204" pitchFamily="34" charset="0"/>
                <a:ea typeface="Open Sans" panose="020B0606030504020204" pitchFamily="34" charset="0"/>
                <a:cs typeface="Open Sans" panose="020B0606030504020204" pitchFamily="34" charset="0"/>
              </a:rPr>
              <a:t>Encourage the State/Province Dept of Health to seek out a COT Trauma Systems consultation (if not done in the past 2-3 years). </a:t>
            </a:r>
            <a:endParaRPr lang="en-US" kern="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white outline of a person on a podium&#10;&#10;Description automatically generated">
            <a:extLst>
              <a:ext uri="{FF2B5EF4-FFF2-40B4-BE49-F238E27FC236}">
                <a16:creationId xmlns:a16="http://schemas.microsoft.com/office/drawing/2014/main" id="{36B2F9D7-987B-202B-1E4F-B8D3C27E43D5}"/>
              </a:ext>
            </a:extLst>
          </p:cNvPr>
          <p:cNvPicPr>
            <a:picLocks noChangeAspect="1"/>
          </p:cNvPicPr>
          <p:nvPr/>
        </p:nvPicPr>
        <p:blipFill>
          <a:blip r:embed="rId4"/>
          <a:stretch>
            <a:fillRect/>
          </a:stretch>
        </p:blipFill>
        <p:spPr>
          <a:xfrm>
            <a:off x="10605608" y="78151"/>
            <a:ext cx="1536099" cy="1536099"/>
          </a:xfrm>
          <a:prstGeom prst="rect">
            <a:avLst/>
          </a:prstGeom>
        </p:spPr>
      </p:pic>
    </p:spTree>
    <p:extLst>
      <p:ext uri="{BB962C8B-B14F-4D97-AF65-F5344CB8AC3E}">
        <p14:creationId xmlns:p14="http://schemas.microsoft.com/office/powerpoint/2010/main" val="393417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1F8653C-7FF6-3DEF-BEB6-7DA091704303}"/>
              </a:ext>
            </a:extLst>
          </p:cNvPr>
          <p:cNvSpPr/>
          <p:nvPr/>
        </p:nvSpPr>
        <p:spPr>
          <a:xfrm>
            <a:off x="0" y="1429074"/>
            <a:ext cx="12192000" cy="4507492"/>
          </a:xfrm>
          <a:prstGeom prst="rect">
            <a:avLst/>
          </a:prstGeom>
          <a:solidFill>
            <a:srgbClr val="5F7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7316EBF-1FED-E483-ADAD-78E31E6BE277}"/>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14" name="Picture 13" descr="A red and black broken glass&#10;&#10;Description automatically generated">
            <a:extLst>
              <a:ext uri="{FF2B5EF4-FFF2-40B4-BE49-F238E27FC236}">
                <a16:creationId xmlns:a16="http://schemas.microsoft.com/office/drawing/2014/main" id="{76393507-AC01-FC18-4D5C-CBA861A92CF2}"/>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5" name="Straight Connector 14">
            <a:extLst>
              <a:ext uri="{FF2B5EF4-FFF2-40B4-BE49-F238E27FC236}">
                <a16:creationId xmlns:a16="http://schemas.microsoft.com/office/drawing/2014/main" id="{5C1B194C-4BC4-0C1F-0C8E-351D06B4E050}"/>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533F5828-F53D-2799-1528-2633099EA21E}"/>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8" name="Freeform 17">
            <a:extLst>
              <a:ext uri="{FF2B5EF4-FFF2-40B4-BE49-F238E27FC236}">
                <a16:creationId xmlns:a16="http://schemas.microsoft.com/office/drawing/2014/main" id="{7C10ED3E-82F0-5193-1D9E-2763589FDB56}"/>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C729485F-9730-C946-2FDD-576BCCF44112}"/>
              </a:ext>
            </a:extLst>
          </p:cNvPr>
          <p:cNvSpPr txBox="1"/>
          <p:nvPr/>
        </p:nvSpPr>
        <p:spPr>
          <a:xfrm>
            <a:off x="4588881" y="264642"/>
            <a:ext cx="6647991" cy="1077218"/>
          </a:xfrm>
          <a:prstGeom prst="rect">
            <a:avLst/>
          </a:prstGeom>
          <a:noFill/>
        </p:spPr>
        <p:txBody>
          <a:bodyPr wrap="square" rtlCol="0">
            <a:spAutoFit/>
          </a:bodyPr>
          <a:lstStyle/>
          <a:p>
            <a:pPr algn="r"/>
            <a:r>
              <a:rPr lang="en-US" sz="6400" b="1" dirty="0">
                <a:solidFill>
                  <a:schemeClr val="bg1"/>
                </a:solidFill>
                <a:latin typeface="Open Sans" pitchFamily="2" charset="0"/>
                <a:ea typeface="Open Sans" pitchFamily="2" charset="0"/>
                <a:cs typeface="Open Sans" pitchFamily="2" charset="0"/>
              </a:rPr>
              <a:t>5</a:t>
            </a:r>
          </a:p>
        </p:txBody>
      </p:sp>
      <p:sp>
        <p:nvSpPr>
          <p:cNvPr id="21" name="TextBox 20">
            <a:extLst>
              <a:ext uri="{FF2B5EF4-FFF2-40B4-BE49-F238E27FC236}">
                <a16:creationId xmlns:a16="http://schemas.microsoft.com/office/drawing/2014/main" id="{E51D2CB5-C66D-532C-7187-44EF8E91E26E}"/>
              </a:ext>
            </a:extLst>
          </p:cNvPr>
          <p:cNvSpPr txBox="1"/>
          <p:nvPr/>
        </p:nvSpPr>
        <p:spPr>
          <a:xfrm>
            <a:off x="1394212" y="341243"/>
            <a:ext cx="8990231" cy="923330"/>
          </a:xfrm>
          <a:prstGeom prst="rect">
            <a:avLst/>
          </a:prstGeom>
          <a:noFill/>
        </p:spPr>
        <p:txBody>
          <a:bodyPr wrap="square" rtlCol="0">
            <a:spAutoFit/>
          </a:bodyPr>
          <a:lstStyle/>
          <a:p>
            <a:pPr algn="r"/>
            <a:r>
              <a:rPr lang="en-US" sz="5400" b="1" dirty="0">
                <a:solidFill>
                  <a:srgbClr val="0E2144"/>
                </a:solidFill>
                <a:latin typeface="Open Sans" pitchFamily="2" charset="0"/>
                <a:ea typeface="Open Sans" pitchFamily="2" charset="0"/>
                <a:cs typeface="Open Sans" pitchFamily="2" charset="0"/>
              </a:rPr>
              <a:t>Phase</a:t>
            </a:r>
          </a:p>
        </p:txBody>
      </p:sp>
      <p:sp>
        <p:nvSpPr>
          <p:cNvPr id="7" name="TextBox 6">
            <a:extLst>
              <a:ext uri="{FF2B5EF4-FFF2-40B4-BE49-F238E27FC236}">
                <a16:creationId xmlns:a16="http://schemas.microsoft.com/office/drawing/2014/main" id="{72EAD7D9-4C02-5580-D97C-CA6F1BB242F9}"/>
              </a:ext>
            </a:extLst>
          </p:cNvPr>
          <p:cNvSpPr txBox="1"/>
          <p:nvPr/>
        </p:nvSpPr>
        <p:spPr>
          <a:xfrm>
            <a:off x="2290902" y="2171870"/>
            <a:ext cx="7196850" cy="923330"/>
          </a:xfrm>
          <a:prstGeom prst="rect">
            <a:avLst/>
          </a:prstGeom>
          <a:noFill/>
        </p:spPr>
        <p:txBody>
          <a:bodyPr wrap="square" rtlCol="0">
            <a:spAutoFit/>
          </a:bodyPr>
          <a:lstStyle/>
          <a:p>
            <a:pPr algn="ctr"/>
            <a:r>
              <a:rPr lang="en-US" sz="5400" b="1" dirty="0">
                <a:solidFill>
                  <a:schemeClr val="bg1"/>
                </a:solidFill>
                <a:latin typeface="Open Sans" pitchFamily="2" charset="0"/>
                <a:ea typeface="Open Sans" pitchFamily="2" charset="0"/>
                <a:cs typeface="Open Sans" pitchFamily="2" charset="0"/>
              </a:rPr>
              <a:t>Sustainability</a:t>
            </a:r>
          </a:p>
        </p:txBody>
      </p:sp>
      <p:pic>
        <p:nvPicPr>
          <p:cNvPr id="2" name="Picture 1" descr="A magnifying glass with a dollar sign&#10;&#10;Description automatically generated">
            <a:extLst>
              <a:ext uri="{FF2B5EF4-FFF2-40B4-BE49-F238E27FC236}">
                <a16:creationId xmlns:a16="http://schemas.microsoft.com/office/drawing/2014/main" id="{BFF9116D-94F2-270B-F79F-EAAB7421428D}"/>
              </a:ext>
            </a:extLst>
          </p:cNvPr>
          <p:cNvPicPr>
            <a:picLocks noChangeAspect="1"/>
          </p:cNvPicPr>
          <p:nvPr/>
        </p:nvPicPr>
        <p:blipFill>
          <a:blip r:embed="rId4"/>
          <a:stretch>
            <a:fillRect/>
          </a:stretch>
        </p:blipFill>
        <p:spPr>
          <a:xfrm>
            <a:off x="4929137" y="2940619"/>
            <a:ext cx="2333726" cy="2333726"/>
          </a:xfrm>
          <a:prstGeom prst="rect">
            <a:avLst/>
          </a:prstGeom>
        </p:spPr>
      </p:pic>
    </p:spTree>
    <p:extLst>
      <p:ext uri="{BB962C8B-B14F-4D97-AF65-F5344CB8AC3E}">
        <p14:creationId xmlns:p14="http://schemas.microsoft.com/office/powerpoint/2010/main" val="2617065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3"/>
          <a:stretch>
            <a:fillRect/>
          </a:stretch>
        </p:blipFill>
        <p:spPr>
          <a:xfrm>
            <a:off x="338435" y="6267635"/>
            <a:ext cx="2849357" cy="321961"/>
          </a:xfrm>
          <a:prstGeom prst="rect">
            <a:avLst/>
          </a:prstGeom>
        </p:spPr>
      </p:pic>
      <p:sp>
        <p:nvSpPr>
          <p:cNvPr id="3" name="TextBox 2">
            <a:extLst>
              <a:ext uri="{FF2B5EF4-FFF2-40B4-BE49-F238E27FC236}">
                <a16:creationId xmlns:a16="http://schemas.microsoft.com/office/drawing/2014/main" id="{3B70DB35-F8B8-4AA5-697F-08D045258629}"/>
              </a:ext>
            </a:extLst>
          </p:cNvPr>
          <p:cNvSpPr txBox="1"/>
          <p:nvPr/>
        </p:nvSpPr>
        <p:spPr>
          <a:xfrm>
            <a:off x="461250" y="571379"/>
            <a:ext cx="5138162" cy="523220"/>
          </a:xfrm>
          <a:prstGeom prst="rect">
            <a:avLst/>
          </a:prstGeom>
          <a:noFill/>
        </p:spPr>
        <p:txBody>
          <a:bodyPr wrap="square" rtlCol="0">
            <a:spAutoFit/>
          </a:bodyPr>
          <a:lstStyle/>
          <a:p>
            <a:r>
              <a:rPr lang="en-US" sz="2800" b="1" dirty="0">
                <a:solidFill>
                  <a:srgbClr val="0E2144"/>
                </a:solidFill>
                <a:latin typeface="Open Sans" pitchFamily="2" charset="0"/>
                <a:ea typeface="Open Sans" pitchFamily="2" charset="0"/>
                <a:cs typeface="Open Sans" pitchFamily="2" charset="0"/>
              </a:rPr>
              <a:t>Sustainability</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4">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521994"/>
            <a:ext cx="4241633" cy="796233"/>
            <a:chOff x="5065565" y="5322044"/>
            <a:chExt cx="4241633"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7885494" y="5322044"/>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5795906" y="547459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6517721"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7235901" y="5474592"/>
              <a:ext cx="472172" cy="4332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8835026"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83040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563321" y="5530980"/>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256633" y="5506565"/>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087306" y="5530980"/>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74111" y="5523534"/>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5" name="TextBox 4">
            <a:extLst>
              <a:ext uri="{FF2B5EF4-FFF2-40B4-BE49-F238E27FC236}">
                <a16:creationId xmlns:a16="http://schemas.microsoft.com/office/drawing/2014/main" id="{330CEF18-75C3-32F1-F096-13024B22A050}"/>
              </a:ext>
            </a:extLst>
          </p:cNvPr>
          <p:cNvSpPr txBox="1"/>
          <p:nvPr/>
        </p:nvSpPr>
        <p:spPr>
          <a:xfrm>
            <a:off x="890199" y="2326908"/>
            <a:ext cx="8838903" cy="3143874"/>
          </a:xfrm>
          <a:prstGeom prst="rect">
            <a:avLst/>
          </a:prstGeom>
          <a:noFill/>
        </p:spPr>
        <p:txBody>
          <a:bodyPr wrap="square">
            <a:spAutoFit/>
          </a:bodyPr>
          <a:lstStyle/>
          <a:p>
            <a:pPr marR="0" lvl="0">
              <a:spcBef>
                <a:spcPts val="0"/>
              </a:spcBef>
              <a:spcAft>
                <a:spcPts val="1200"/>
              </a:spcAft>
            </a:pPr>
            <a:r>
              <a:rPr lang="en-US" sz="2400" b="1" kern="100" dirty="0">
                <a:effectLst/>
                <a:latin typeface="Open Sans" panose="020B0606030504020204" pitchFamily="34" charset="0"/>
                <a:ea typeface="Open Sans" panose="020B0606030504020204" pitchFamily="34" charset="0"/>
                <a:cs typeface="Open Sans" panose="020B0606030504020204" pitchFamily="34" charset="0"/>
              </a:rPr>
              <a:t>What are the deliverables for this phase?</a:t>
            </a:r>
            <a:endParaRPr lang="en-US" sz="2400" kern="1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15000"/>
              </a:lnSpc>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Identify where your state/province federal disaster money is going. </a:t>
            </a:r>
          </a:p>
          <a:p>
            <a:pPr marL="285750" indent="-285750">
              <a:lnSpc>
                <a:spcPct val="115000"/>
              </a:lnSpc>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Work on a creative funding solution for your RMOCC.</a:t>
            </a:r>
          </a:p>
          <a:p>
            <a:pPr marL="742950" lvl="1" indent="-285750">
              <a:lnSpc>
                <a:spcPct val="115000"/>
              </a:lnSpc>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Potential avenues include: ASPR, NDMS, State (under hospital preparedness program HPP), Hospital Association, Health Care Coalitions (funding under ASPR), individual hospital systems, </a:t>
            </a:r>
            <a:r>
              <a:rPr lang="en-US" kern="100" dirty="0" err="1">
                <a:latin typeface="Open Sans" panose="020B0606030504020204" pitchFamily="34" charset="0"/>
                <a:ea typeface="Open Sans" panose="020B0606030504020204" pitchFamily="34" charset="0"/>
                <a:cs typeface="Open Sans" panose="020B0606030504020204" pitchFamily="34" charset="0"/>
              </a:rPr>
              <a:t>DoW</a:t>
            </a:r>
            <a:r>
              <a:rPr lang="en-US" kern="100" dirty="0">
                <a:latin typeface="Open Sans" panose="020B0606030504020204" pitchFamily="34" charset="0"/>
                <a:ea typeface="Open Sans" panose="020B0606030504020204" pitchFamily="34" charset="0"/>
                <a:cs typeface="Open Sans" panose="020B0606030504020204" pitchFamily="34" charset="0"/>
              </a:rPr>
              <a:t>, State initiatives: increase in vehicle tag fees by the State, etc. </a:t>
            </a:r>
          </a:p>
          <a:p>
            <a:pPr marL="285750" indent="-285750">
              <a:lnSpc>
                <a:spcPct val="115000"/>
              </a:lnSpc>
              <a:spcAft>
                <a:spcPts val="800"/>
              </a:spcAft>
              <a:buFont typeface="Arial" panose="020B0604020202020204" pitchFamily="34" charset="0"/>
              <a:buChar char="•"/>
            </a:pPr>
            <a:r>
              <a:rPr lang="en-US" kern="100" dirty="0">
                <a:latin typeface="Open Sans" panose="020B0606030504020204" pitchFamily="34" charset="0"/>
                <a:ea typeface="Open Sans" panose="020B0606030504020204" pitchFamily="34" charset="0"/>
                <a:cs typeface="Open Sans" panose="020B0606030504020204" pitchFamily="34" charset="0"/>
              </a:rPr>
              <a:t>Consider creating a nonprofit organization to run your coalition (i.e., STRAC 501-6c status).</a:t>
            </a:r>
          </a:p>
        </p:txBody>
      </p:sp>
      <p:pic>
        <p:nvPicPr>
          <p:cNvPr id="9" name="Picture 8" descr="A magnifying glass with a dollar sign&#10;&#10;Description automatically generated">
            <a:extLst>
              <a:ext uri="{FF2B5EF4-FFF2-40B4-BE49-F238E27FC236}">
                <a16:creationId xmlns:a16="http://schemas.microsoft.com/office/drawing/2014/main" id="{DE75CC65-FD5D-2417-A89A-C6293965C12C}"/>
              </a:ext>
            </a:extLst>
          </p:cNvPr>
          <p:cNvPicPr>
            <a:picLocks noChangeAspect="1"/>
          </p:cNvPicPr>
          <p:nvPr/>
        </p:nvPicPr>
        <p:blipFill>
          <a:blip r:embed="rId5"/>
          <a:stretch>
            <a:fillRect/>
          </a:stretch>
        </p:blipFill>
        <p:spPr>
          <a:xfrm>
            <a:off x="10430406" y="0"/>
            <a:ext cx="1718239" cy="1718239"/>
          </a:xfrm>
          <a:prstGeom prst="rect">
            <a:avLst/>
          </a:prstGeom>
        </p:spPr>
      </p:pic>
    </p:spTree>
    <p:extLst>
      <p:ext uri="{BB962C8B-B14F-4D97-AF65-F5344CB8AC3E}">
        <p14:creationId xmlns:p14="http://schemas.microsoft.com/office/powerpoint/2010/main" val="3311066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1701CB-AC79-4E50-4764-2AA349E7386B}"/>
              </a:ext>
            </a:extLst>
          </p:cNvPr>
          <p:cNvSpPr/>
          <p:nvPr/>
        </p:nvSpPr>
        <p:spPr>
          <a:xfrm>
            <a:off x="0" y="1429074"/>
            <a:ext cx="12192000" cy="4507492"/>
          </a:xfrm>
          <a:prstGeom prst="rect">
            <a:avLst/>
          </a:prstGeom>
          <a:solidFill>
            <a:srgbClr val="B5B5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EAD7D9-4C02-5580-D97C-CA6F1BB242F9}"/>
              </a:ext>
            </a:extLst>
          </p:cNvPr>
          <p:cNvSpPr txBox="1"/>
          <p:nvPr/>
        </p:nvSpPr>
        <p:spPr>
          <a:xfrm>
            <a:off x="2497574" y="2231982"/>
            <a:ext cx="7196850" cy="923330"/>
          </a:xfrm>
          <a:prstGeom prst="rect">
            <a:avLst/>
          </a:prstGeom>
          <a:noFill/>
        </p:spPr>
        <p:txBody>
          <a:bodyPr wrap="square" rtlCol="0">
            <a:spAutoFit/>
          </a:bodyPr>
          <a:lstStyle/>
          <a:p>
            <a:pPr algn="ctr"/>
            <a:r>
              <a:rPr lang="en-US" sz="5400" b="1" dirty="0">
                <a:solidFill>
                  <a:schemeClr val="bg1"/>
                </a:solidFill>
                <a:latin typeface="Open Sans" pitchFamily="2" charset="0"/>
                <a:ea typeface="Open Sans" pitchFamily="2" charset="0"/>
                <a:cs typeface="Open Sans" pitchFamily="2" charset="0"/>
              </a:rPr>
              <a:t>Build an RMOCC</a:t>
            </a:r>
          </a:p>
        </p:txBody>
      </p:sp>
      <p:pic>
        <p:nvPicPr>
          <p:cNvPr id="13" name="Picture 12">
            <a:extLst>
              <a:ext uri="{FF2B5EF4-FFF2-40B4-BE49-F238E27FC236}">
                <a16:creationId xmlns:a16="http://schemas.microsoft.com/office/drawing/2014/main" id="{FD51D387-3F3D-7418-6B4C-556E3918FE3D}"/>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14" name="Picture 13" descr="A red and black broken glass&#10;&#10;Description automatically generated">
            <a:extLst>
              <a:ext uri="{FF2B5EF4-FFF2-40B4-BE49-F238E27FC236}">
                <a16:creationId xmlns:a16="http://schemas.microsoft.com/office/drawing/2014/main" id="{B6059699-691C-AB74-C581-33CB26652CC1}"/>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15" name="Straight Connector 14">
            <a:extLst>
              <a:ext uri="{FF2B5EF4-FFF2-40B4-BE49-F238E27FC236}">
                <a16:creationId xmlns:a16="http://schemas.microsoft.com/office/drawing/2014/main" id="{AB9A1C10-B9B2-7FFB-3600-49FD76E3493F}"/>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67CA2F01-A202-9CAC-08A7-58F1A6DEB9E7}"/>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8" name="Freeform 17">
            <a:extLst>
              <a:ext uri="{FF2B5EF4-FFF2-40B4-BE49-F238E27FC236}">
                <a16:creationId xmlns:a16="http://schemas.microsoft.com/office/drawing/2014/main" id="{3364B6C4-7CDC-5AD5-2199-FCF2EF13C926}"/>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6093F39D-A14B-BD90-B637-EBB40DBF836F}"/>
              </a:ext>
            </a:extLst>
          </p:cNvPr>
          <p:cNvSpPr txBox="1"/>
          <p:nvPr/>
        </p:nvSpPr>
        <p:spPr>
          <a:xfrm>
            <a:off x="4588881" y="264642"/>
            <a:ext cx="6647991" cy="1077218"/>
          </a:xfrm>
          <a:prstGeom prst="rect">
            <a:avLst/>
          </a:prstGeom>
          <a:noFill/>
        </p:spPr>
        <p:txBody>
          <a:bodyPr wrap="square" rtlCol="0">
            <a:spAutoFit/>
          </a:bodyPr>
          <a:lstStyle/>
          <a:p>
            <a:pPr algn="r"/>
            <a:r>
              <a:rPr lang="en-US" sz="6400" b="1" dirty="0">
                <a:solidFill>
                  <a:schemeClr val="bg1"/>
                </a:solidFill>
                <a:latin typeface="Open Sans" pitchFamily="2" charset="0"/>
                <a:ea typeface="Open Sans" pitchFamily="2" charset="0"/>
                <a:cs typeface="Open Sans" pitchFamily="2" charset="0"/>
              </a:rPr>
              <a:t>6</a:t>
            </a:r>
          </a:p>
        </p:txBody>
      </p:sp>
      <p:sp>
        <p:nvSpPr>
          <p:cNvPr id="21" name="TextBox 20">
            <a:extLst>
              <a:ext uri="{FF2B5EF4-FFF2-40B4-BE49-F238E27FC236}">
                <a16:creationId xmlns:a16="http://schemas.microsoft.com/office/drawing/2014/main" id="{7E432ED7-7785-3680-BC00-A492750B1FED}"/>
              </a:ext>
            </a:extLst>
          </p:cNvPr>
          <p:cNvSpPr txBox="1"/>
          <p:nvPr/>
        </p:nvSpPr>
        <p:spPr>
          <a:xfrm>
            <a:off x="1394212" y="341243"/>
            <a:ext cx="8990231" cy="923330"/>
          </a:xfrm>
          <a:prstGeom prst="rect">
            <a:avLst/>
          </a:prstGeom>
          <a:noFill/>
        </p:spPr>
        <p:txBody>
          <a:bodyPr wrap="square" rtlCol="0">
            <a:spAutoFit/>
          </a:bodyPr>
          <a:lstStyle/>
          <a:p>
            <a:pPr algn="r"/>
            <a:r>
              <a:rPr lang="en-US" sz="5400" b="1" dirty="0">
                <a:solidFill>
                  <a:srgbClr val="0E2144"/>
                </a:solidFill>
                <a:latin typeface="Open Sans" pitchFamily="2" charset="0"/>
                <a:ea typeface="Open Sans" pitchFamily="2" charset="0"/>
                <a:cs typeface="Open Sans" pitchFamily="2" charset="0"/>
              </a:rPr>
              <a:t>Phase</a:t>
            </a:r>
          </a:p>
        </p:txBody>
      </p:sp>
      <p:pic>
        <p:nvPicPr>
          <p:cNvPr id="2" name="Picture 1" descr="A white puzzle piece in a square&#10;&#10;Description automatically generated">
            <a:extLst>
              <a:ext uri="{FF2B5EF4-FFF2-40B4-BE49-F238E27FC236}">
                <a16:creationId xmlns:a16="http://schemas.microsoft.com/office/drawing/2014/main" id="{1009A2F1-B53B-F1B0-37EC-76A03CE95242}"/>
              </a:ext>
            </a:extLst>
          </p:cNvPr>
          <p:cNvPicPr>
            <a:picLocks noChangeAspect="1"/>
          </p:cNvPicPr>
          <p:nvPr/>
        </p:nvPicPr>
        <p:blipFill>
          <a:blip r:embed="rId4"/>
          <a:stretch>
            <a:fillRect/>
          </a:stretch>
        </p:blipFill>
        <p:spPr>
          <a:xfrm>
            <a:off x="4767003" y="2629224"/>
            <a:ext cx="2657991" cy="2657991"/>
          </a:xfrm>
          <a:prstGeom prst="rect">
            <a:avLst/>
          </a:prstGeom>
        </p:spPr>
      </p:pic>
    </p:spTree>
    <p:extLst>
      <p:ext uri="{BB962C8B-B14F-4D97-AF65-F5344CB8AC3E}">
        <p14:creationId xmlns:p14="http://schemas.microsoft.com/office/powerpoint/2010/main" val="1453019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sp>
        <p:nvSpPr>
          <p:cNvPr id="3" name="TextBox 2">
            <a:extLst>
              <a:ext uri="{FF2B5EF4-FFF2-40B4-BE49-F238E27FC236}">
                <a16:creationId xmlns:a16="http://schemas.microsoft.com/office/drawing/2014/main" id="{3B70DB35-F8B8-4AA5-697F-08D045258629}"/>
              </a:ext>
            </a:extLst>
          </p:cNvPr>
          <p:cNvSpPr txBox="1"/>
          <p:nvPr/>
        </p:nvSpPr>
        <p:spPr>
          <a:xfrm>
            <a:off x="461250" y="571379"/>
            <a:ext cx="5138162" cy="523220"/>
          </a:xfrm>
          <a:prstGeom prst="rect">
            <a:avLst/>
          </a:prstGeom>
          <a:noFill/>
        </p:spPr>
        <p:txBody>
          <a:bodyPr wrap="square" rtlCol="0">
            <a:spAutoFit/>
          </a:bodyPr>
          <a:lstStyle/>
          <a:p>
            <a:r>
              <a:rPr lang="en-US" sz="2800" b="1" dirty="0">
                <a:solidFill>
                  <a:srgbClr val="0E2144"/>
                </a:solidFill>
                <a:latin typeface="Open Sans" pitchFamily="2" charset="0"/>
                <a:ea typeface="Open Sans" pitchFamily="2" charset="0"/>
                <a:cs typeface="Open Sans" pitchFamily="2" charset="0"/>
              </a:rPr>
              <a:t>Build an RMOCC</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473224"/>
            <a:ext cx="4427935" cy="796233"/>
            <a:chOff x="5065565" y="5273274"/>
            <a:chExt cx="4427935"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8697267" y="5273274"/>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5795906" y="547459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6517721"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7235901" y="545870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7966584"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83040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55563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26431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005074"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89203" y="550569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5" name="TextBox 4">
            <a:extLst>
              <a:ext uri="{FF2B5EF4-FFF2-40B4-BE49-F238E27FC236}">
                <a16:creationId xmlns:a16="http://schemas.microsoft.com/office/drawing/2014/main" id="{330CEF18-75C3-32F1-F096-13024B22A050}"/>
              </a:ext>
            </a:extLst>
          </p:cNvPr>
          <p:cNvSpPr txBox="1"/>
          <p:nvPr/>
        </p:nvSpPr>
        <p:spPr>
          <a:xfrm>
            <a:off x="890198" y="2326908"/>
            <a:ext cx="9777801" cy="1628138"/>
          </a:xfrm>
          <a:prstGeom prst="rect">
            <a:avLst/>
          </a:prstGeom>
          <a:noFill/>
        </p:spPr>
        <p:txBody>
          <a:bodyPr wrap="square">
            <a:spAutoFit/>
          </a:bodyPr>
          <a:lstStyle/>
          <a:p>
            <a:pPr marR="0" lvl="0">
              <a:spcBef>
                <a:spcPts val="0"/>
              </a:spcBef>
              <a:spcAft>
                <a:spcPts val="600"/>
              </a:spcAft>
            </a:pPr>
            <a:r>
              <a:rPr lang="en-US" sz="2400" b="1" kern="100" dirty="0">
                <a:effectLst/>
                <a:latin typeface="Open Sans" panose="020B0606030504020204" pitchFamily="34" charset="0"/>
                <a:ea typeface="Open Sans" panose="020B0606030504020204" pitchFamily="34" charset="0"/>
                <a:cs typeface="Open Sans" panose="020B0606030504020204" pitchFamily="34" charset="0"/>
              </a:rPr>
              <a:t>What is the core issue the day-to-day RMOCC is trying to solve?</a:t>
            </a:r>
            <a:endParaRPr lang="en-US" sz="2400" kern="1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15000"/>
              </a:lnSpc>
              <a:spcAft>
                <a:spcPts val="6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Define the goals and objectives for the RMOCC.</a:t>
            </a:r>
          </a:p>
          <a:p>
            <a:pPr marL="285750" indent="-285750">
              <a:lnSpc>
                <a:spcPct val="115000"/>
              </a:lnSpc>
              <a:spcAft>
                <a:spcPts val="6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Identify which patients are served.</a:t>
            </a:r>
          </a:p>
          <a:p>
            <a:pPr marL="285750" indent="-285750">
              <a:lnSpc>
                <a:spcPct val="115000"/>
              </a:lnSpc>
              <a:spcAft>
                <a:spcPts val="6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Identify which systems/centers/units participate.</a:t>
            </a:r>
          </a:p>
        </p:txBody>
      </p:sp>
      <p:pic>
        <p:nvPicPr>
          <p:cNvPr id="10" name="Picture 9" descr="A white puzzle piece in a square&#10;&#10;Description automatically generated">
            <a:extLst>
              <a:ext uri="{FF2B5EF4-FFF2-40B4-BE49-F238E27FC236}">
                <a16:creationId xmlns:a16="http://schemas.microsoft.com/office/drawing/2014/main" id="{DA5726B5-B721-C2A7-B2A0-16F4FA700878}"/>
              </a:ext>
            </a:extLst>
          </p:cNvPr>
          <p:cNvPicPr>
            <a:picLocks noChangeAspect="1"/>
          </p:cNvPicPr>
          <p:nvPr/>
        </p:nvPicPr>
        <p:blipFill>
          <a:blip r:embed="rId4"/>
          <a:stretch>
            <a:fillRect/>
          </a:stretch>
        </p:blipFill>
        <p:spPr>
          <a:xfrm>
            <a:off x="10493596" y="-10618"/>
            <a:ext cx="1718239" cy="1718239"/>
          </a:xfrm>
          <a:prstGeom prst="rect">
            <a:avLst/>
          </a:prstGeom>
        </p:spPr>
      </p:pic>
    </p:spTree>
    <p:extLst>
      <p:ext uri="{BB962C8B-B14F-4D97-AF65-F5344CB8AC3E}">
        <p14:creationId xmlns:p14="http://schemas.microsoft.com/office/powerpoint/2010/main" val="944510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sp>
        <p:nvSpPr>
          <p:cNvPr id="3" name="TextBox 2">
            <a:extLst>
              <a:ext uri="{FF2B5EF4-FFF2-40B4-BE49-F238E27FC236}">
                <a16:creationId xmlns:a16="http://schemas.microsoft.com/office/drawing/2014/main" id="{3B70DB35-F8B8-4AA5-697F-08D045258629}"/>
              </a:ext>
            </a:extLst>
          </p:cNvPr>
          <p:cNvSpPr txBox="1"/>
          <p:nvPr/>
        </p:nvSpPr>
        <p:spPr>
          <a:xfrm>
            <a:off x="461250" y="571379"/>
            <a:ext cx="5138162" cy="523220"/>
          </a:xfrm>
          <a:prstGeom prst="rect">
            <a:avLst/>
          </a:prstGeom>
          <a:noFill/>
        </p:spPr>
        <p:txBody>
          <a:bodyPr wrap="square" rtlCol="0">
            <a:spAutoFit/>
          </a:bodyPr>
          <a:lstStyle/>
          <a:p>
            <a:r>
              <a:rPr lang="en-US" sz="2800" b="1" dirty="0">
                <a:solidFill>
                  <a:srgbClr val="0E2144"/>
                </a:solidFill>
                <a:latin typeface="Open Sans" pitchFamily="2" charset="0"/>
                <a:ea typeface="Open Sans" pitchFamily="2" charset="0"/>
                <a:cs typeface="Open Sans" pitchFamily="2" charset="0"/>
              </a:rPr>
              <a:t>Build an RMOCC</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473224"/>
            <a:ext cx="4427935" cy="796233"/>
            <a:chOff x="5065565" y="5273274"/>
            <a:chExt cx="4427935"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8697267" y="5273274"/>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5795906" y="547459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6517721"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7235901" y="545870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7966584"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83040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55563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26431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005074"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89203" y="550569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5" name="TextBox 4">
            <a:extLst>
              <a:ext uri="{FF2B5EF4-FFF2-40B4-BE49-F238E27FC236}">
                <a16:creationId xmlns:a16="http://schemas.microsoft.com/office/drawing/2014/main" id="{330CEF18-75C3-32F1-F096-13024B22A050}"/>
              </a:ext>
            </a:extLst>
          </p:cNvPr>
          <p:cNvSpPr txBox="1"/>
          <p:nvPr/>
        </p:nvSpPr>
        <p:spPr>
          <a:xfrm>
            <a:off x="890199" y="2326908"/>
            <a:ext cx="8838903" cy="3214150"/>
          </a:xfrm>
          <a:prstGeom prst="rect">
            <a:avLst/>
          </a:prstGeom>
          <a:noFill/>
        </p:spPr>
        <p:txBody>
          <a:bodyPr wrap="square">
            <a:spAutoFit/>
          </a:bodyPr>
          <a:lstStyle/>
          <a:p>
            <a:pPr marR="0" lvl="0">
              <a:lnSpc>
                <a:spcPct val="115000"/>
              </a:lnSpc>
              <a:spcBef>
                <a:spcPts val="0"/>
              </a:spcBef>
              <a:spcAft>
                <a:spcPts val="800"/>
              </a:spcAft>
            </a:pPr>
            <a:r>
              <a:rPr lang="en-US" sz="2400" b="1" kern="100" dirty="0">
                <a:effectLst/>
                <a:latin typeface="Open Sans" panose="020B0606030504020204" pitchFamily="34" charset="0"/>
                <a:ea typeface="Open Sans" panose="020B0606030504020204" pitchFamily="34" charset="0"/>
                <a:cs typeface="Open Sans" panose="020B0606030504020204" pitchFamily="34" charset="0"/>
              </a:rPr>
              <a:t>What is the operational sustainability plan?</a:t>
            </a:r>
            <a:endParaRPr lang="en-US" sz="2400" kern="1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15000"/>
              </a:lnSpc>
              <a:spcAft>
                <a:spcPts val="6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Identify a centralized communication center.</a:t>
            </a:r>
          </a:p>
          <a:p>
            <a:pPr marL="285750" indent="-285750">
              <a:lnSpc>
                <a:spcPct val="115000"/>
              </a:lnSpc>
              <a:spcAft>
                <a:spcPts val="6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Identify the method of communication/software package for tracking.</a:t>
            </a:r>
          </a:p>
          <a:p>
            <a:pPr marL="285750" indent="-285750">
              <a:lnSpc>
                <a:spcPct val="115000"/>
              </a:lnSpc>
              <a:spcAft>
                <a:spcPts val="6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Create a long-term oversight/leadership team.</a:t>
            </a:r>
          </a:p>
          <a:p>
            <a:pPr marL="285750" indent="-285750">
              <a:lnSpc>
                <a:spcPct val="115000"/>
              </a:lnSpc>
              <a:spcAft>
                <a:spcPts val="6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Define the return on investment.</a:t>
            </a:r>
          </a:p>
          <a:p>
            <a:pPr marL="285750" indent="-285750">
              <a:lnSpc>
                <a:spcPct val="115000"/>
              </a:lnSpc>
              <a:spcAft>
                <a:spcPts val="6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Integrate the RMOCC into the existing infrastructure (e.g., disaster, transfer, telehealth, etc.).</a:t>
            </a:r>
          </a:p>
          <a:p>
            <a:pPr marL="285750" indent="-285750">
              <a:lnSpc>
                <a:spcPct val="115000"/>
              </a:lnSpc>
              <a:spcAft>
                <a:spcPts val="600"/>
              </a:spcAft>
              <a:buFont typeface="Arial" panose="020B0604020202020204" pitchFamily="34" charset="0"/>
              <a:buChar char="•"/>
            </a:pPr>
            <a:r>
              <a:rPr lang="en-US" kern="100" dirty="0">
                <a:effectLst/>
                <a:latin typeface="Open Sans" panose="020B0606030504020204" pitchFamily="34" charset="0"/>
                <a:ea typeface="Open Sans" panose="020B0606030504020204" pitchFamily="34" charset="0"/>
                <a:cs typeface="Open Sans" panose="020B0606030504020204" pitchFamily="34" charset="0"/>
              </a:rPr>
              <a:t>Identify sustainable funding.</a:t>
            </a:r>
          </a:p>
        </p:txBody>
      </p:sp>
      <p:pic>
        <p:nvPicPr>
          <p:cNvPr id="10" name="Picture 9" descr="A white puzzle piece in a square&#10;&#10;Description automatically generated">
            <a:extLst>
              <a:ext uri="{FF2B5EF4-FFF2-40B4-BE49-F238E27FC236}">
                <a16:creationId xmlns:a16="http://schemas.microsoft.com/office/drawing/2014/main" id="{3DA35AEE-40EB-5A4C-7A51-79E73793B06F}"/>
              </a:ext>
            </a:extLst>
          </p:cNvPr>
          <p:cNvPicPr>
            <a:picLocks noChangeAspect="1"/>
          </p:cNvPicPr>
          <p:nvPr/>
        </p:nvPicPr>
        <p:blipFill>
          <a:blip r:embed="rId4"/>
          <a:stretch>
            <a:fillRect/>
          </a:stretch>
        </p:blipFill>
        <p:spPr>
          <a:xfrm>
            <a:off x="10493596" y="-10618"/>
            <a:ext cx="1718239" cy="1718239"/>
          </a:xfrm>
          <a:prstGeom prst="rect">
            <a:avLst/>
          </a:prstGeom>
        </p:spPr>
      </p:pic>
    </p:spTree>
    <p:extLst>
      <p:ext uri="{BB962C8B-B14F-4D97-AF65-F5344CB8AC3E}">
        <p14:creationId xmlns:p14="http://schemas.microsoft.com/office/powerpoint/2010/main" val="3266218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4E8B34A-43CF-15A9-0476-BC2935E4F72C}"/>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4230449A-BDB5-4593-10A7-3081620A5D9A}"/>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AE20BC6-44FF-0376-AD66-2BB4BD29AF58}"/>
              </a:ext>
            </a:extLst>
          </p:cNvPr>
          <p:cNvPicPr>
            <a:picLocks noChangeAspect="1"/>
          </p:cNvPicPr>
          <p:nvPr/>
        </p:nvPicPr>
        <p:blipFill>
          <a:blip r:embed="rId2"/>
          <a:stretch>
            <a:fillRect/>
          </a:stretch>
        </p:blipFill>
        <p:spPr>
          <a:xfrm>
            <a:off x="338435" y="6267635"/>
            <a:ext cx="2849357" cy="321961"/>
          </a:xfrm>
          <a:prstGeom prst="rect">
            <a:avLst/>
          </a:prstGeom>
        </p:spPr>
      </p:pic>
      <p:sp>
        <p:nvSpPr>
          <p:cNvPr id="3" name="TextBox 2">
            <a:extLst>
              <a:ext uri="{FF2B5EF4-FFF2-40B4-BE49-F238E27FC236}">
                <a16:creationId xmlns:a16="http://schemas.microsoft.com/office/drawing/2014/main" id="{3B70DB35-F8B8-4AA5-697F-08D045258629}"/>
              </a:ext>
            </a:extLst>
          </p:cNvPr>
          <p:cNvSpPr txBox="1"/>
          <p:nvPr/>
        </p:nvSpPr>
        <p:spPr>
          <a:xfrm>
            <a:off x="461250" y="571379"/>
            <a:ext cx="5138162" cy="523220"/>
          </a:xfrm>
          <a:prstGeom prst="rect">
            <a:avLst/>
          </a:prstGeom>
          <a:noFill/>
        </p:spPr>
        <p:txBody>
          <a:bodyPr wrap="square" rtlCol="0">
            <a:spAutoFit/>
          </a:bodyPr>
          <a:lstStyle/>
          <a:p>
            <a:r>
              <a:rPr lang="en-US" sz="2800" b="1" dirty="0">
                <a:solidFill>
                  <a:srgbClr val="0E2144"/>
                </a:solidFill>
                <a:latin typeface="Open Sans" pitchFamily="2" charset="0"/>
                <a:ea typeface="Open Sans" pitchFamily="2" charset="0"/>
                <a:cs typeface="Open Sans" pitchFamily="2" charset="0"/>
              </a:rPr>
              <a:t>Build an RMOCC</a:t>
            </a:r>
          </a:p>
        </p:txBody>
      </p:sp>
      <p:pic>
        <p:nvPicPr>
          <p:cNvPr id="6" name="Picture 5" descr="A red and black broken glass&#10;&#10;Description automatically generated">
            <a:extLst>
              <a:ext uri="{FF2B5EF4-FFF2-40B4-BE49-F238E27FC236}">
                <a16:creationId xmlns:a16="http://schemas.microsoft.com/office/drawing/2014/main" id="{518D7EF9-22CF-1D96-315C-A7C90B360BAB}"/>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01E11DE9-9BFD-D564-649B-B7BEBCF9DC79}"/>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C51D898-252F-0161-3A1D-5708099C5ACC}"/>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39" name="Group 38">
            <a:extLst>
              <a:ext uri="{FF2B5EF4-FFF2-40B4-BE49-F238E27FC236}">
                <a16:creationId xmlns:a16="http://schemas.microsoft.com/office/drawing/2014/main" id="{F8FADEC9-4F77-A1B2-B513-16C46BDE88F9}"/>
              </a:ext>
            </a:extLst>
          </p:cNvPr>
          <p:cNvGrpSpPr/>
          <p:nvPr/>
        </p:nvGrpSpPr>
        <p:grpSpPr>
          <a:xfrm>
            <a:off x="5655983" y="473224"/>
            <a:ext cx="4427935" cy="796233"/>
            <a:chOff x="5065565" y="5273274"/>
            <a:chExt cx="4427935" cy="796233"/>
          </a:xfrm>
        </p:grpSpPr>
        <p:cxnSp>
          <p:nvCxnSpPr>
            <p:cNvPr id="15" name="Straight Connector 14">
              <a:extLst>
                <a:ext uri="{FF2B5EF4-FFF2-40B4-BE49-F238E27FC236}">
                  <a16:creationId xmlns:a16="http://schemas.microsoft.com/office/drawing/2014/main" id="{A2F1963B-FC6C-1030-729B-414E02F2DFD8}"/>
                </a:ext>
              </a:extLst>
            </p:cNvPr>
            <p:cNvCxnSpPr>
              <a:cxnSpLocks/>
            </p:cNvCxnSpPr>
            <p:nvPr/>
          </p:nvCxnSpPr>
          <p:spPr>
            <a:xfrm>
              <a:off x="5225902" y="570530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3DC6CCC-8890-D47C-5122-7ED41B00318D}"/>
                </a:ext>
              </a:extLst>
            </p:cNvPr>
            <p:cNvSpPr/>
            <p:nvPr/>
          </p:nvSpPr>
          <p:spPr>
            <a:xfrm>
              <a:off x="5065565"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68E89A-E606-321E-8AEF-527DBF5F9712}"/>
                </a:ext>
              </a:extLst>
            </p:cNvPr>
            <p:cNvSpPr/>
            <p:nvPr/>
          </p:nvSpPr>
          <p:spPr>
            <a:xfrm>
              <a:off x="8697267" y="5273274"/>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ED23FB1-F80F-8E74-2C7A-E0656716CA44}"/>
                </a:ext>
              </a:extLst>
            </p:cNvPr>
            <p:cNvSpPr/>
            <p:nvPr/>
          </p:nvSpPr>
          <p:spPr>
            <a:xfrm>
              <a:off x="5795906" y="547459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4EF9D52-076E-9391-0701-1F5E4C286EC9}"/>
                </a:ext>
              </a:extLst>
            </p:cNvPr>
            <p:cNvSpPr/>
            <p:nvPr/>
          </p:nvSpPr>
          <p:spPr>
            <a:xfrm>
              <a:off x="6517721"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BA74A43-EE32-DC6B-2EDB-CC17E279CF09}"/>
                </a:ext>
              </a:extLst>
            </p:cNvPr>
            <p:cNvSpPr/>
            <p:nvPr/>
          </p:nvSpPr>
          <p:spPr>
            <a:xfrm>
              <a:off x="7235901" y="5458702"/>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FA58A75-1446-C83A-065F-658E8B740C97}"/>
                </a:ext>
              </a:extLst>
            </p:cNvPr>
            <p:cNvSpPr/>
            <p:nvPr/>
          </p:nvSpPr>
          <p:spPr>
            <a:xfrm>
              <a:off x="7966584" y="5467034"/>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CE708D-4C42-9608-1A01-F3C4E27DF5E9}"/>
                </a:ext>
              </a:extLst>
            </p:cNvPr>
            <p:cNvSpPr txBox="1"/>
            <p:nvPr/>
          </p:nvSpPr>
          <p:spPr>
            <a:xfrm>
              <a:off x="5097622"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8" name="TextBox 27">
              <a:extLst>
                <a:ext uri="{FF2B5EF4-FFF2-40B4-BE49-F238E27FC236}">
                  <a16:creationId xmlns:a16="http://schemas.microsoft.com/office/drawing/2014/main" id="{FF55C3FD-ED95-272A-9CDE-4F9B5C7C8E3F}"/>
                </a:ext>
              </a:extLst>
            </p:cNvPr>
            <p:cNvSpPr txBox="1"/>
            <p:nvPr/>
          </p:nvSpPr>
          <p:spPr>
            <a:xfrm>
              <a:off x="583040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9" name="TextBox 28">
              <a:extLst>
                <a:ext uri="{FF2B5EF4-FFF2-40B4-BE49-F238E27FC236}">
                  <a16:creationId xmlns:a16="http://schemas.microsoft.com/office/drawing/2014/main" id="{8FF94AF1-E2FA-7B49-FB95-F5264A14F0FF}"/>
                </a:ext>
              </a:extLst>
            </p:cNvPr>
            <p:cNvSpPr txBox="1"/>
            <p:nvPr/>
          </p:nvSpPr>
          <p:spPr>
            <a:xfrm>
              <a:off x="655563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0" name="TextBox 29">
              <a:extLst>
                <a:ext uri="{FF2B5EF4-FFF2-40B4-BE49-F238E27FC236}">
                  <a16:creationId xmlns:a16="http://schemas.microsoft.com/office/drawing/2014/main" id="{FA7A6652-5A79-9E08-C357-E9438F91094E}"/>
                </a:ext>
              </a:extLst>
            </p:cNvPr>
            <p:cNvSpPr txBox="1"/>
            <p:nvPr/>
          </p:nvSpPr>
          <p:spPr>
            <a:xfrm>
              <a:off x="7264317"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1" name="TextBox 30">
              <a:extLst>
                <a:ext uri="{FF2B5EF4-FFF2-40B4-BE49-F238E27FC236}">
                  <a16:creationId xmlns:a16="http://schemas.microsoft.com/office/drawing/2014/main" id="{7003F4CD-338D-A415-296B-C6527083BBCB}"/>
                </a:ext>
              </a:extLst>
            </p:cNvPr>
            <p:cNvSpPr txBox="1"/>
            <p:nvPr/>
          </p:nvSpPr>
          <p:spPr>
            <a:xfrm>
              <a:off x="8005074" y="552601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2" name="TextBox 31">
              <a:extLst>
                <a:ext uri="{FF2B5EF4-FFF2-40B4-BE49-F238E27FC236}">
                  <a16:creationId xmlns:a16="http://schemas.microsoft.com/office/drawing/2014/main" id="{AD292B1F-967A-3481-3B2D-EC9ED7D5D528}"/>
                </a:ext>
              </a:extLst>
            </p:cNvPr>
            <p:cNvSpPr txBox="1"/>
            <p:nvPr/>
          </p:nvSpPr>
          <p:spPr>
            <a:xfrm>
              <a:off x="8889203" y="5505692"/>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sp>
        <p:nvSpPr>
          <p:cNvPr id="5" name="TextBox 4">
            <a:extLst>
              <a:ext uri="{FF2B5EF4-FFF2-40B4-BE49-F238E27FC236}">
                <a16:creationId xmlns:a16="http://schemas.microsoft.com/office/drawing/2014/main" id="{330CEF18-75C3-32F1-F096-13024B22A050}"/>
              </a:ext>
            </a:extLst>
          </p:cNvPr>
          <p:cNvSpPr txBox="1"/>
          <p:nvPr/>
        </p:nvSpPr>
        <p:spPr>
          <a:xfrm>
            <a:off x="890199" y="2326908"/>
            <a:ext cx="7666803" cy="1729961"/>
          </a:xfrm>
          <a:prstGeom prst="rect">
            <a:avLst/>
          </a:prstGeom>
          <a:noFill/>
        </p:spPr>
        <p:txBody>
          <a:bodyPr wrap="square">
            <a:spAutoFit/>
          </a:bodyPr>
          <a:lstStyle/>
          <a:p>
            <a:pPr marR="0" lvl="0">
              <a:lnSpc>
                <a:spcPct val="115000"/>
              </a:lnSpc>
              <a:spcBef>
                <a:spcPts val="0"/>
              </a:spcBef>
              <a:spcAft>
                <a:spcPts val="800"/>
              </a:spcAft>
            </a:pPr>
            <a:r>
              <a:rPr lang="en-US" sz="2400" b="1" kern="100" dirty="0">
                <a:effectLst/>
                <a:latin typeface="Open Sans" panose="020B0606030504020204" pitchFamily="34" charset="0"/>
                <a:ea typeface="Open Sans" panose="020B0606030504020204" pitchFamily="34" charset="0"/>
                <a:cs typeface="Open Sans" panose="020B0606030504020204" pitchFamily="34" charset="0"/>
              </a:rPr>
              <a:t>How is the plan scalable for regional and national disasters?</a:t>
            </a:r>
            <a:endParaRPr lang="en-US" sz="2400" kern="1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en-US" sz="2000" kern="100" dirty="0">
                <a:effectLst/>
                <a:latin typeface="Open Sans" panose="020B0606030504020204" pitchFamily="34" charset="0"/>
                <a:ea typeface="Open Sans" panose="020B0606030504020204" pitchFamily="34" charset="0"/>
                <a:cs typeface="Open Sans" panose="020B0606030504020204" pitchFamily="34" charset="0"/>
              </a:rPr>
              <a:t>Work with your regional and state COT chair to integrate into the national RMOCC network.</a:t>
            </a:r>
          </a:p>
        </p:txBody>
      </p:sp>
      <p:pic>
        <p:nvPicPr>
          <p:cNvPr id="10" name="Picture 9" descr="A white puzzle piece in a square&#10;&#10;Description automatically generated">
            <a:extLst>
              <a:ext uri="{FF2B5EF4-FFF2-40B4-BE49-F238E27FC236}">
                <a16:creationId xmlns:a16="http://schemas.microsoft.com/office/drawing/2014/main" id="{BCCEA05C-DC05-160E-952E-B9D3E67B5583}"/>
              </a:ext>
            </a:extLst>
          </p:cNvPr>
          <p:cNvPicPr>
            <a:picLocks noChangeAspect="1"/>
          </p:cNvPicPr>
          <p:nvPr/>
        </p:nvPicPr>
        <p:blipFill>
          <a:blip r:embed="rId4"/>
          <a:stretch>
            <a:fillRect/>
          </a:stretch>
        </p:blipFill>
        <p:spPr>
          <a:xfrm>
            <a:off x="10493596" y="-10618"/>
            <a:ext cx="1718239" cy="1718239"/>
          </a:xfrm>
          <a:prstGeom prst="rect">
            <a:avLst/>
          </a:prstGeom>
        </p:spPr>
      </p:pic>
    </p:spTree>
    <p:extLst>
      <p:ext uri="{BB962C8B-B14F-4D97-AF65-F5344CB8AC3E}">
        <p14:creationId xmlns:p14="http://schemas.microsoft.com/office/powerpoint/2010/main" val="3407778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5D9A6278-1B82-FEFF-8457-CF7288B492A2}"/>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a:extLst>
              <a:ext uri="{FF2B5EF4-FFF2-40B4-BE49-F238E27FC236}">
                <a16:creationId xmlns:a16="http://schemas.microsoft.com/office/drawing/2014/main" id="{8469D844-2AF2-1B7C-01A6-0424971EB8FB}"/>
              </a:ext>
            </a:extLst>
          </p:cNvPr>
          <p:cNvSpPr/>
          <p:nvPr/>
        </p:nvSpPr>
        <p:spPr>
          <a:xfrm>
            <a:off x="7600950" y="0"/>
            <a:ext cx="4591050" cy="6857995"/>
          </a:xfrm>
          <a:custGeom>
            <a:avLst/>
            <a:gdLst>
              <a:gd name="connsiteX0" fmla="*/ 5071937 w 5991229"/>
              <a:gd name="connsiteY0" fmla="*/ 0 h 6857996"/>
              <a:gd name="connsiteX1" fmla="*/ 5991229 w 5991229"/>
              <a:gd name="connsiteY1" fmla="*/ 0 h 6857996"/>
              <a:gd name="connsiteX2" fmla="*/ 5991229 w 5991229"/>
              <a:gd name="connsiteY2" fmla="*/ 6857996 h 6857996"/>
              <a:gd name="connsiteX3" fmla="*/ 0 w 5991229"/>
              <a:gd name="connsiteY3" fmla="*/ 6857996 h 6857996"/>
              <a:gd name="connsiteX4" fmla="*/ 5071937 w 5991229"/>
              <a:gd name="connsiteY4" fmla="*/ 0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229" h="6857996">
                <a:moveTo>
                  <a:pt x="5071937" y="0"/>
                </a:moveTo>
                <a:lnTo>
                  <a:pt x="5991229" y="0"/>
                </a:lnTo>
                <a:lnTo>
                  <a:pt x="5991229" y="6857996"/>
                </a:lnTo>
                <a:lnTo>
                  <a:pt x="0" y="6857996"/>
                </a:lnTo>
                <a:lnTo>
                  <a:pt x="5071937"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0EC8E06A-A9A9-6BF8-2BE3-EF479F71675A}"/>
              </a:ext>
            </a:extLst>
          </p:cNvPr>
          <p:cNvSpPr txBox="1"/>
          <p:nvPr/>
        </p:nvSpPr>
        <p:spPr>
          <a:xfrm>
            <a:off x="677655" y="2155882"/>
            <a:ext cx="5672071" cy="2708434"/>
          </a:xfrm>
          <a:prstGeom prst="rect">
            <a:avLst/>
          </a:prstGeom>
          <a:noFill/>
        </p:spPr>
        <p:txBody>
          <a:bodyPr wrap="square">
            <a:spAutoFit/>
          </a:bodyPr>
          <a:lstStyle/>
          <a:p>
            <a:pPr>
              <a:spcAft>
                <a:spcPts val="600"/>
              </a:spcAft>
            </a:pPr>
            <a:r>
              <a:rPr lang="en-US" sz="2000" b="1" dirty="0">
                <a:effectLst/>
                <a:latin typeface="Open Sans" pitchFamily="2" charset="0"/>
                <a:ea typeface="Open Sans" pitchFamily="2" charset="0"/>
                <a:cs typeface="Open Sans" pitchFamily="2" charset="0"/>
              </a:rPr>
              <a:t>There are 6 Phases:</a:t>
            </a:r>
          </a:p>
          <a:p>
            <a:pPr marL="457200" indent="-457200">
              <a:spcAft>
                <a:spcPts val="600"/>
              </a:spcAft>
              <a:buAutoNum type="arabicPeriod"/>
            </a:pPr>
            <a:r>
              <a:rPr lang="en-US" sz="2000" dirty="0">
                <a:effectLst/>
                <a:latin typeface="Open Sans" pitchFamily="2" charset="0"/>
                <a:ea typeface="Open Sans" pitchFamily="2" charset="0"/>
                <a:cs typeface="Open Sans" pitchFamily="2" charset="0"/>
              </a:rPr>
              <a:t>Preparation &amp; Education</a:t>
            </a:r>
          </a:p>
          <a:p>
            <a:pPr marL="457200" indent="-457200">
              <a:spcAft>
                <a:spcPts val="600"/>
              </a:spcAft>
              <a:buAutoNum type="arabicPeriod"/>
            </a:pPr>
            <a:r>
              <a:rPr lang="en-US" sz="2000" dirty="0">
                <a:latin typeface="Open Sans" pitchFamily="2" charset="0"/>
                <a:ea typeface="Open Sans" pitchFamily="2" charset="0"/>
                <a:cs typeface="Open Sans" pitchFamily="2" charset="0"/>
              </a:rPr>
              <a:t>System Assessment (“Lay of the Land”)</a:t>
            </a:r>
          </a:p>
          <a:p>
            <a:pPr marL="457200" indent="-457200">
              <a:spcAft>
                <a:spcPts val="600"/>
              </a:spcAft>
              <a:buAutoNum type="arabicPeriod"/>
            </a:pPr>
            <a:r>
              <a:rPr lang="en-US" sz="2000" dirty="0">
                <a:effectLst/>
                <a:latin typeface="Open Sans" pitchFamily="2" charset="0"/>
                <a:ea typeface="Open Sans" pitchFamily="2" charset="0"/>
                <a:cs typeface="Open Sans" pitchFamily="2" charset="0"/>
              </a:rPr>
              <a:t>Administrative Setup</a:t>
            </a:r>
          </a:p>
          <a:p>
            <a:pPr marL="457200" indent="-457200">
              <a:spcAft>
                <a:spcPts val="600"/>
              </a:spcAft>
              <a:buAutoNum type="arabicPeriod"/>
            </a:pPr>
            <a:r>
              <a:rPr lang="en-US" sz="2000" dirty="0">
                <a:latin typeface="Open Sans" pitchFamily="2" charset="0"/>
                <a:ea typeface="Open Sans" pitchFamily="2" charset="0"/>
                <a:cs typeface="Open Sans" pitchFamily="2" charset="0"/>
              </a:rPr>
              <a:t>Fact finding/Building the Team</a:t>
            </a:r>
          </a:p>
          <a:p>
            <a:pPr marL="457200" indent="-457200">
              <a:spcAft>
                <a:spcPts val="600"/>
              </a:spcAft>
              <a:buAutoNum type="arabicPeriod"/>
            </a:pPr>
            <a:r>
              <a:rPr lang="en-US" sz="2000" dirty="0">
                <a:latin typeface="Open Sans" pitchFamily="2" charset="0"/>
                <a:ea typeface="Open Sans" pitchFamily="2" charset="0"/>
                <a:cs typeface="Open Sans" pitchFamily="2" charset="0"/>
              </a:rPr>
              <a:t>Sustainability Planning</a:t>
            </a:r>
          </a:p>
          <a:p>
            <a:pPr marL="457200" indent="-457200">
              <a:spcAft>
                <a:spcPts val="600"/>
              </a:spcAft>
              <a:buAutoNum type="arabicPeriod"/>
            </a:pPr>
            <a:r>
              <a:rPr lang="en-US" sz="2000" dirty="0">
                <a:latin typeface="Open Sans" pitchFamily="2" charset="0"/>
                <a:ea typeface="Open Sans" pitchFamily="2" charset="0"/>
                <a:cs typeface="Open Sans" pitchFamily="2" charset="0"/>
              </a:rPr>
              <a:t>Building an RMOCC</a:t>
            </a:r>
          </a:p>
        </p:txBody>
      </p:sp>
      <p:pic>
        <p:nvPicPr>
          <p:cNvPr id="6" name="Picture 5">
            <a:extLst>
              <a:ext uri="{FF2B5EF4-FFF2-40B4-BE49-F238E27FC236}">
                <a16:creationId xmlns:a16="http://schemas.microsoft.com/office/drawing/2014/main" id="{A795E171-C069-6A14-C6E4-AE869D468292}"/>
              </a:ext>
            </a:extLst>
          </p:cNvPr>
          <p:cNvPicPr>
            <a:picLocks noChangeAspect="1"/>
          </p:cNvPicPr>
          <p:nvPr/>
        </p:nvPicPr>
        <p:blipFill>
          <a:blip r:embed="rId2"/>
          <a:stretch>
            <a:fillRect/>
          </a:stretch>
        </p:blipFill>
        <p:spPr>
          <a:xfrm>
            <a:off x="338435" y="6267635"/>
            <a:ext cx="2849357" cy="321961"/>
          </a:xfrm>
          <a:prstGeom prst="rect">
            <a:avLst/>
          </a:prstGeom>
        </p:spPr>
      </p:pic>
      <p:sp>
        <p:nvSpPr>
          <p:cNvPr id="7" name="TextBox 6">
            <a:extLst>
              <a:ext uri="{FF2B5EF4-FFF2-40B4-BE49-F238E27FC236}">
                <a16:creationId xmlns:a16="http://schemas.microsoft.com/office/drawing/2014/main" id="{AEAA5505-AFFA-D251-24B1-ED212B6A1DBF}"/>
              </a:ext>
            </a:extLst>
          </p:cNvPr>
          <p:cNvSpPr txBox="1"/>
          <p:nvPr/>
        </p:nvSpPr>
        <p:spPr>
          <a:xfrm>
            <a:off x="437474" y="1325169"/>
            <a:ext cx="6058576" cy="615553"/>
          </a:xfrm>
          <a:prstGeom prst="rect">
            <a:avLst/>
          </a:prstGeom>
          <a:noFill/>
        </p:spPr>
        <p:txBody>
          <a:bodyPr wrap="square" rtlCol="0">
            <a:spAutoFit/>
          </a:bodyPr>
          <a:lstStyle/>
          <a:p>
            <a:r>
              <a:rPr lang="en-US" sz="3400" b="1" dirty="0">
                <a:latin typeface="Open Sans" pitchFamily="2" charset="0"/>
                <a:ea typeface="Open Sans" pitchFamily="2" charset="0"/>
                <a:cs typeface="Open Sans" pitchFamily="2" charset="0"/>
              </a:rPr>
              <a:t>To recap:</a:t>
            </a:r>
          </a:p>
        </p:txBody>
      </p:sp>
      <p:cxnSp>
        <p:nvCxnSpPr>
          <p:cNvPr id="8" name="Straight Connector 7">
            <a:extLst>
              <a:ext uri="{FF2B5EF4-FFF2-40B4-BE49-F238E27FC236}">
                <a16:creationId xmlns:a16="http://schemas.microsoft.com/office/drawing/2014/main" id="{7F0B3ED9-1B6A-E79C-0060-5ECAC7DDFF16}"/>
              </a:ext>
            </a:extLst>
          </p:cNvPr>
          <p:cNvCxnSpPr>
            <a:cxnSpLocks/>
          </p:cNvCxnSpPr>
          <p:nvPr/>
        </p:nvCxnSpPr>
        <p:spPr>
          <a:xfrm>
            <a:off x="2780271" y="6435900"/>
            <a:ext cx="8595360" cy="0"/>
          </a:xfrm>
          <a:prstGeom prst="line">
            <a:avLst/>
          </a:prstGeom>
          <a:ln w="9525">
            <a:solidFill>
              <a:srgbClr val="E83315"/>
            </a:solidFill>
          </a:ln>
        </p:spPr>
        <p:style>
          <a:lnRef idx="1">
            <a:schemeClr val="dk1"/>
          </a:lnRef>
          <a:fillRef idx="0">
            <a:schemeClr val="dk1"/>
          </a:fillRef>
          <a:effectRef idx="0">
            <a:schemeClr val="dk1"/>
          </a:effectRef>
          <a:fontRef idx="minor">
            <a:schemeClr val="tx1"/>
          </a:fontRef>
        </p:style>
      </p:cxnSp>
      <p:pic>
        <p:nvPicPr>
          <p:cNvPr id="9" name="Picture 8" descr="A white and black hand with broken glass&#10;&#10;Description automatically generated with medium confidence">
            <a:extLst>
              <a:ext uri="{FF2B5EF4-FFF2-40B4-BE49-F238E27FC236}">
                <a16:creationId xmlns:a16="http://schemas.microsoft.com/office/drawing/2014/main" id="{23871F22-8C76-9B69-EA62-840CE5891783}"/>
              </a:ext>
            </a:extLst>
          </p:cNvPr>
          <p:cNvPicPr>
            <a:picLocks noChangeAspect="1"/>
          </p:cNvPicPr>
          <p:nvPr/>
        </p:nvPicPr>
        <p:blipFill rotWithShape="1">
          <a:blip r:embed="rId3">
            <a:alphaModFix amt="35000"/>
          </a:blip>
          <a:srcRect t="1" b="-262"/>
          <a:stretch/>
        </p:blipFill>
        <p:spPr>
          <a:xfrm>
            <a:off x="11647640" y="6173630"/>
            <a:ext cx="292424" cy="509969"/>
          </a:xfrm>
          <a:prstGeom prst="rect">
            <a:avLst/>
          </a:prstGeom>
        </p:spPr>
      </p:pic>
      <p:sp>
        <p:nvSpPr>
          <p:cNvPr id="10" name="TextBox 9">
            <a:extLst>
              <a:ext uri="{FF2B5EF4-FFF2-40B4-BE49-F238E27FC236}">
                <a16:creationId xmlns:a16="http://schemas.microsoft.com/office/drawing/2014/main" id="{ED958B54-4CB4-DAE6-3166-C61F250A79FC}"/>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bg1"/>
                </a:solidFill>
                <a:effectLst/>
                <a:latin typeface="Open Sans Medium" pitchFamily="2" charset="0"/>
                <a:ea typeface="Open Sans Medium" pitchFamily="2" charset="0"/>
                <a:cs typeface="Open Sans Medium" pitchFamily="2" charset="0"/>
              </a:rPr>
              <a:t>©</a:t>
            </a:r>
            <a:r>
              <a:rPr lang="en-US" sz="800" dirty="0">
                <a:solidFill>
                  <a:schemeClr val="bg1"/>
                </a:solidFill>
                <a:latin typeface="Open Sans Medium" pitchFamily="2" charset="0"/>
                <a:ea typeface="Open Sans Medium" pitchFamily="2" charset="0"/>
                <a:cs typeface="Open Sans Medium" pitchFamily="2" charset="0"/>
              </a:rPr>
              <a:t>ACS</a:t>
            </a:r>
            <a:endParaRPr lang="en-US" sz="800" dirty="0">
              <a:solidFill>
                <a:schemeClr val="bg1"/>
              </a:solidFill>
            </a:endParaRPr>
          </a:p>
        </p:txBody>
      </p:sp>
      <p:pic>
        <p:nvPicPr>
          <p:cNvPr id="11" name="Picture 10">
            <a:extLst>
              <a:ext uri="{FF2B5EF4-FFF2-40B4-BE49-F238E27FC236}">
                <a16:creationId xmlns:a16="http://schemas.microsoft.com/office/drawing/2014/main" id="{4A88B5CF-FD84-DBDF-A66A-3957E41E1B53}"/>
              </a:ext>
            </a:extLst>
          </p:cNvPr>
          <p:cNvPicPr>
            <a:picLocks noChangeAspect="1"/>
          </p:cNvPicPr>
          <p:nvPr/>
        </p:nvPicPr>
        <p:blipFill>
          <a:blip r:embed="rId4"/>
          <a:stretch>
            <a:fillRect/>
          </a:stretch>
        </p:blipFill>
        <p:spPr>
          <a:xfrm>
            <a:off x="4441571" y="7417997"/>
            <a:ext cx="800100" cy="558800"/>
          </a:xfrm>
          <a:prstGeom prst="rect">
            <a:avLst/>
          </a:prstGeom>
        </p:spPr>
      </p:pic>
      <p:pic>
        <p:nvPicPr>
          <p:cNvPr id="12" name="Picture 11">
            <a:extLst>
              <a:ext uri="{FF2B5EF4-FFF2-40B4-BE49-F238E27FC236}">
                <a16:creationId xmlns:a16="http://schemas.microsoft.com/office/drawing/2014/main" id="{5B21A21E-9C12-B0A9-2456-3B12419AFECC}"/>
              </a:ext>
            </a:extLst>
          </p:cNvPr>
          <p:cNvPicPr>
            <a:picLocks noChangeAspect="1"/>
          </p:cNvPicPr>
          <p:nvPr/>
        </p:nvPicPr>
        <p:blipFill>
          <a:blip r:embed="rId5"/>
          <a:stretch>
            <a:fillRect/>
          </a:stretch>
        </p:blipFill>
        <p:spPr>
          <a:xfrm>
            <a:off x="4544639" y="8226350"/>
            <a:ext cx="660400" cy="685800"/>
          </a:xfrm>
          <a:prstGeom prst="rect">
            <a:avLst/>
          </a:prstGeom>
        </p:spPr>
      </p:pic>
      <p:pic>
        <p:nvPicPr>
          <p:cNvPr id="13" name="Picture 12">
            <a:extLst>
              <a:ext uri="{FF2B5EF4-FFF2-40B4-BE49-F238E27FC236}">
                <a16:creationId xmlns:a16="http://schemas.microsoft.com/office/drawing/2014/main" id="{E8984723-4393-AC10-BEAD-7600141FA935}"/>
              </a:ext>
            </a:extLst>
          </p:cNvPr>
          <p:cNvPicPr>
            <a:picLocks noChangeAspect="1"/>
          </p:cNvPicPr>
          <p:nvPr/>
        </p:nvPicPr>
        <p:blipFill>
          <a:blip r:embed="rId6"/>
          <a:stretch>
            <a:fillRect/>
          </a:stretch>
        </p:blipFill>
        <p:spPr>
          <a:xfrm>
            <a:off x="5573456" y="7075094"/>
            <a:ext cx="546100" cy="622300"/>
          </a:xfrm>
          <a:prstGeom prst="rect">
            <a:avLst/>
          </a:prstGeom>
        </p:spPr>
      </p:pic>
      <p:pic>
        <p:nvPicPr>
          <p:cNvPr id="14" name="Picture 13">
            <a:extLst>
              <a:ext uri="{FF2B5EF4-FFF2-40B4-BE49-F238E27FC236}">
                <a16:creationId xmlns:a16="http://schemas.microsoft.com/office/drawing/2014/main" id="{A6286184-B8E4-3D5C-23FF-2BFDCDD32A48}"/>
              </a:ext>
            </a:extLst>
          </p:cNvPr>
          <p:cNvPicPr>
            <a:picLocks noChangeAspect="1"/>
          </p:cNvPicPr>
          <p:nvPr/>
        </p:nvPicPr>
        <p:blipFill>
          <a:blip r:embed="rId7"/>
          <a:stretch>
            <a:fillRect/>
          </a:stretch>
        </p:blipFill>
        <p:spPr>
          <a:xfrm>
            <a:off x="5626828" y="7912554"/>
            <a:ext cx="609600" cy="596900"/>
          </a:xfrm>
          <a:prstGeom prst="rect">
            <a:avLst/>
          </a:prstGeom>
        </p:spPr>
      </p:pic>
      <p:pic>
        <p:nvPicPr>
          <p:cNvPr id="15" name="Picture 14">
            <a:extLst>
              <a:ext uri="{FF2B5EF4-FFF2-40B4-BE49-F238E27FC236}">
                <a16:creationId xmlns:a16="http://schemas.microsoft.com/office/drawing/2014/main" id="{6B3151BD-83C4-0798-73CE-DBEF95F8F6AD}"/>
              </a:ext>
            </a:extLst>
          </p:cNvPr>
          <p:cNvPicPr>
            <a:picLocks noChangeAspect="1"/>
          </p:cNvPicPr>
          <p:nvPr/>
        </p:nvPicPr>
        <p:blipFill>
          <a:blip r:embed="rId8"/>
          <a:stretch>
            <a:fillRect/>
          </a:stretch>
        </p:blipFill>
        <p:spPr>
          <a:xfrm>
            <a:off x="6766801" y="8033952"/>
            <a:ext cx="622300" cy="622300"/>
          </a:xfrm>
          <a:prstGeom prst="rect">
            <a:avLst/>
          </a:prstGeom>
        </p:spPr>
      </p:pic>
      <p:pic>
        <p:nvPicPr>
          <p:cNvPr id="16" name="Picture 15">
            <a:extLst>
              <a:ext uri="{FF2B5EF4-FFF2-40B4-BE49-F238E27FC236}">
                <a16:creationId xmlns:a16="http://schemas.microsoft.com/office/drawing/2014/main" id="{51A95360-D1F3-C9DC-4F55-11A82C57C614}"/>
              </a:ext>
            </a:extLst>
          </p:cNvPr>
          <p:cNvPicPr>
            <a:picLocks noChangeAspect="1"/>
          </p:cNvPicPr>
          <p:nvPr/>
        </p:nvPicPr>
        <p:blipFill>
          <a:blip r:embed="rId9"/>
          <a:stretch>
            <a:fillRect/>
          </a:stretch>
        </p:blipFill>
        <p:spPr>
          <a:xfrm>
            <a:off x="6816957" y="7212841"/>
            <a:ext cx="647700" cy="647700"/>
          </a:xfrm>
          <a:prstGeom prst="rect">
            <a:avLst/>
          </a:prstGeom>
        </p:spPr>
      </p:pic>
      <p:sp>
        <p:nvSpPr>
          <p:cNvPr id="17" name="Oval 16">
            <a:extLst>
              <a:ext uri="{FF2B5EF4-FFF2-40B4-BE49-F238E27FC236}">
                <a16:creationId xmlns:a16="http://schemas.microsoft.com/office/drawing/2014/main" id="{20DAA561-A65D-9FC2-11BC-F07FE721225E}"/>
              </a:ext>
            </a:extLst>
          </p:cNvPr>
          <p:cNvSpPr/>
          <p:nvPr/>
        </p:nvSpPr>
        <p:spPr>
          <a:xfrm>
            <a:off x="6766801" y="944399"/>
            <a:ext cx="4591050" cy="4591050"/>
          </a:xfrm>
          <a:prstGeom prst="ellipse">
            <a:avLst/>
          </a:prstGeom>
          <a:solidFill>
            <a:srgbClr val="AEBF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line drawing of a computer&#10;&#10;Description automatically generated">
            <a:extLst>
              <a:ext uri="{FF2B5EF4-FFF2-40B4-BE49-F238E27FC236}">
                <a16:creationId xmlns:a16="http://schemas.microsoft.com/office/drawing/2014/main" id="{783ECE61-5B2B-39BC-EB62-CD7CA88818DD}"/>
              </a:ext>
            </a:extLst>
          </p:cNvPr>
          <p:cNvPicPr>
            <a:picLocks noChangeAspect="1"/>
          </p:cNvPicPr>
          <p:nvPr/>
        </p:nvPicPr>
        <p:blipFill>
          <a:blip r:embed="rId10"/>
          <a:stretch>
            <a:fillRect/>
          </a:stretch>
        </p:blipFill>
        <p:spPr>
          <a:xfrm>
            <a:off x="8208975" y="1061396"/>
            <a:ext cx="1622440" cy="1622440"/>
          </a:xfrm>
          <a:prstGeom prst="rect">
            <a:avLst/>
          </a:prstGeom>
        </p:spPr>
      </p:pic>
      <p:pic>
        <p:nvPicPr>
          <p:cNvPr id="24" name="Picture 23" descr="A white line drawing of a clipboard with a pen&#10;&#10;Description automatically generated">
            <a:extLst>
              <a:ext uri="{FF2B5EF4-FFF2-40B4-BE49-F238E27FC236}">
                <a16:creationId xmlns:a16="http://schemas.microsoft.com/office/drawing/2014/main" id="{CE888956-8E03-5C1E-45F5-E591D3DEE504}"/>
              </a:ext>
            </a:extLst>
          </p:cNvPr>
          <p:cNvPicPr>
            <a:picLocks noChangeAspect="1"/>
          </p:cNvPicPr>
          <p:nvPr/>
        </p:nvPicPr>
        <p:blipFill>
          <a:blip r:embed="rId11"/>
          <a:stretch>
            <a:fillRect/>
          </a:stretch>
        </p:blipFill>
        <p:spPr>
          <a:xfrm>
            <a:off x="9640787" y="1746340"/>
            <a:ext cx="1471907" cy="1471907"/>
          </a:xfrm>
          <a:prstGeom prst="rect">
            <a:avLst/>
          </a:prstGeom>
        </p:spPr>
      </p:pic>
      <p:pic>
        <p:nvPicPr>
          <p:cNvPr id="25" name="Picture 24" descr="A white line drawing of a book&#10;&#10;Description automatically generated">
            <a:extLst>
              <a:ext uri="{FF2B5EF4-FFF2-40B4-BE49-F238E27FC236}">
                <a16:creationId xmlns:a16="http://schemas.microsoft.com/office/drawing/2014/main" id="{6F31F638-9CA8-E234-64DF-C8E7DB8C7B14}"/>
              </a:ext>
            </a:extLst>
          </p:cNvPr>
          <p:cNvPicPr>
            <a:picLocks noChangeAspect="1"/>
          </p:cNvPicPr>
          <p:nvPr/>
        </p:nvPicPr>
        <p:blipFill>
          <a:blip r:embed="rId12"/>
          <a:stretch>
            <a:fillRect/>
          </a:stretch>
        </p:blipFill>
        <p:spPr>
          <a:xfrm>
            <a:off x="9599972" y="3110568"/>
            <a:ext cx="1471907" cy="1471907"/>
          </a:xfrm>
          <a:prstGeom prst="rect">
            <a:avLst/>
          </a:prstGeom>
        </p:spPr>
      </p:pic>
      <p:pic>
        <p:nvPicPr>
          <p:cNvPr id="26" name="Picture 25" descr="A white outline of a person on a podium&#10;&#10;Description automatically generated">
            <a:extLst>
              <a:ext uri="{FF2B5EF4-FFF2-40B4-BE49-F238E27FC236}">
                <a16:creationId xmlns:a16="http://schemas.microsoft.com/office/drawing/2014/main" id="{9CB6FA01-3516-0788-AB31-C292BC6E1F56}"/>
              </a:ext>
            </a:extLst>
          </p:cNvPr>
          <p:cNvPicPr>
            <a:picLocks noChangeAspect="1"/>
          </p:cNvPicPr>
          <p:nvPr/>
        </p:nvPicPr>
        <p:blipFill>
          <a:blip r:embed="rId13"/>
          <a:stretch>
            <a:fillRect/>
          </a:stretch>
        </p:blipFill>
        <p:spPr>
          <a:xfrm>
            <a:off x="8234277" y="3610303"/>
            <a:ext cx="1733138" cy="1733138"/>
          </a:xfrm>
          <a:prstGeom prst="rect">
            <a:avLst/>
          </a:prstGeom>
        </p:spPr>
      </p:pic>
      <p:pic>
        <p:nvPicPr>
          <p:cNvPr id="27" name="Picture 26" descr="A magnifying glass with a dollar sign&#10;&#10;Description automatically generated">
            <a:extLst>
              <a:ext uri="{FF2B5EF4-FFF2-40B4-BE49-F238E27FC236}">
                <a16:creationId xmlns:a16="http://schemas.microsoft.com/office/drawing/2014/main" id="{A41CFB11-3EDE-2377-9465-261D49BEDC60}"/>
              </a:ext>
            </a:extLst>
          </p:cNvPr>
          <p:cNvPicPr>
            <a:picLocks noChangeAspect="1"/>
          </p:cNvPicPr>
          <p:nvPr/>
        </p:nvPicPr>
        <p:blipFill>
          <a:blip r:embed="rId14"/>
          <a:stretch>
            <a:fillRect/>
          </a:stretch>
        </p:blipFill>
        <p:spPr>
          <a:xfrm>
            <a:off x="6816292" y="3110568"/>
            <a:ext cx="1733138" cy="1733138"/>
          </a:xfrm>
          <a:prstGeom prst="rect">
            <a:avLst/>
          </a:prstGeom>
        </p:spPr>
      </p:pic>
      <p:pic>
        <p:nvPicPr>
          <p:cNvPr id="28" name="Picture 27" descr="A white puzzle piece in a square&#10;&#10;Description automatically generated">
            <a:extLst>
              <a:ext uri="{FF2B5EF4-FFF2-40B4-BE49-F238E27FC236}">
                <a16:creationId xmlns:a16="http://schemas.microsoft.com/office/drawing/2014/main" id="{CAE3B75B-76D4-3FA9-2DA4-EF77C8D0CD1D}"/>
              </a:ext>
            </a:extLst>
          </p:cNvPr>
          <p:cNvPicPr>
            <a:picLocks noChangeAspect="1"/>
          </p:cNvPicPr>
          <p:nvPr/>
        </p:nvPicPr>
        <p:blipFill>
          <a:blip r:embed="rId15"/>
          <a:stretch>
            <a:fillRect/>
          </a:stretch>
        </p:blipFill>
        <p:spPr>
          <a:xfrm>
            <a:off x="6895702" y="1661254"/>
            <a:ext cx="1726518" cy="1726518"/>
          </a:xfrm>
          <a:prstGeom prst="rect">
            <a:avLst/>
          </a:prstGeom>
        </p:spPr>
      </p:pic>
    </p:spTree>
    <p:extLst>
      <p:ext uri="{BB962C8B-B14F-4D97-AF65-F5344CB8AC3E}">
        <p14:creationId xmlns:p14="http://schemas.microsoft.com/office/powerpoint/2010/main" val="3762527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3F7544-B6DD-1DF7-272F-F7124AD07294}"/>
              </a:ext>
            </a:extLst>
          </p:cNvPr>
          <p:cNvSpPr txBox="1"/>
          <p:nvPr/>
        </p:nvSpPr>
        <p:spPr>
          <a:xfrm>
            <a:off x="461250" y="571379"/>
            <a:ext cx="7196850" cy="523220"/>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Quick Reference Graphic</a:t>
            </a:r>
          </a:p>
        </p:txBody>
      </p:sp>
      <p:pic>
        <p:nvPicPr>
          <p:cNvPr id="5" name="Picture 4">
            <a:extLst>
              <a:ext uri="{FF2B5EF4-FFF2-40B4-BE49-F238E27FC236}">
                <a16:creationId xmlns:a16="http://schemas.microsoft.com/office/drawing/2014/main" id="{092337C6-CB4A-E476-7F35-0B2642A89F8D}"/>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8" name="Picture 7" descr="A red and black broken glass&#10;&#10;Description automatically generated">
            <a:extLst>
              <a:ext uri="{FF2B5EF4-FFF2-40B4-BE49-F238E27FC236}">
                <a16:creationId xmlns:a16="http://schemas.microsoft.com/office/drawing/2014/main" id="{DB38601D-FA01-FAA5-2C5C-1E4CAC829B29}"/>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9" name="Straight Connector 8">
            <a:extLst>
              <a:ext uri="{FF2B5EF4-FFF2-40B4-BE49-F238E27FC236}">
                <a16:creationId xmlns:a16="http://schemas.microsoft.com/office/drawing/2014/main" id="{B4D3EB35-06B8-295C-2758-3E44189473BA}"/>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AF92C8F0-B37B-34F5-A85C-D7D55F14FA8E}"/>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pic>
        <p:nvPicPr>
          <p:cNvPr id="6" name="Picture 5" descr="A close-up of a diagram&#10;&#10;AI-generated content may be incorrect.">
            <a:extLst>
              <a:ext uri="{FF2B5EF4-FFF2-40B4-BE49-F238E27FC236}">
                <a16:creationId xmlns:a16="http://schemas.microsoft.com/office/drawing/2014/main" id="{44891065-A9A6-9F69-5BEE-965DDBA5727A}"/>
              </a:ext>
            </a:extLst>
          </p:cNvPr>
          <p:cNvPicPr>
            <a:picLocks noChangeAspect="1"/>
          </p:cNvPicPr>
          <p:nvPr/>
        </p:nvPicPr>
        <p:blipFill>
          <a:blip r:embed="rId4"/>
          <a:srcRect r="7986" b="8871"/>
          <a:stretch>
            <a:fillRect/>
          </a:stretch>
        </p:blipFill>
        <p:spPr>
          <a:xfrm>
            <a:off x="609598" y="1262863"/>
            <a:ext cx="8863419" cy="4937760"/>
          </a:xfrm>
          <a:prstGeom prst="rect">
            <a:avLst/>
          </a:prstGeom>
        </p:spPr>
      </p:pic>
      <p:sp>
        <p:nvSpPr>
          <p:cNvPr id="3" name="Right Triangle 2">
            <a:extLst>
              <a:ext uri="{FF2B5EF4-FFF2-40B4-BE49-F238E27FC236}">
                <a16:creationId xmlns:a16="http://schemas.microsoft.com/office/drawing/2014/main" id="{F4EB6939-11DB-767E-7330-95ACE294BCF1}"/>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5027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lose-up of a diagram&#10;&#10;AI-generated content may be incorrect.">
            <a:extLst>
              <a:ext uri="{FF2B5EF4-FFF2-40B4-BE49-F238E27FC236}">
                <a16:creationId xmlns:a16="http://schemas.microsoft.com/office/drawing/2014/main" id="{A313D5D6-A220-9323-E79A-2F44AF2D5CB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55891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C4AF0-47A7-F2A9-3838-5EEC60A21F54}"/>
              </a:ext>
            </a:extLst>
          </p:cNvPr>
          <p:cNvSpPr/>
          <p:nvPr/>
        </p:nvSpPr>
        <p:spPr>
          <a:xfrm>
            <a:off x="0" y="0"/>
            <a:ext cx="12192000" cy="6858000"/>
          </a:xfrm>
          <a:prstGeom prst="rect">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broken glass&#10;&#10;Description automatically generated">
            <a:extLst>
              <a:ext uri="{FF2B5EF4-FFF2-40B4-BE49-F238E27FC236}">
                <a16:creationId xmlns:a16="http://schemas.microsoft.com/office/drawing/2014/main" id="{FFACD680-0F50-A4F1-FF29-0DBC827FF876}"/>
              </a:ext>
            </a:extLst>
          </p:cNvPr>
          <p:cNvPicPr>
            <a:picLocks noChangeAspect="1"/>
          </p:cNvPicPr>
          <p:nvPr/>
        </p:nvPicPr>
        <p:blipFill rotWithShape="1">
          <a:blip r:embed="rId2">
            <a:alphaModFix amt="85000"/>
          </a:blip>
          <a:srcRect b="60345"/>
          <a:stretch/>
        </p:blipFill>
        <p:spPr>
          <a:xfrm>
            <a:off x="9418642" y="4325884"/>
            <a:ext cx="3671007" cy="2532116"/>
          </a:xfrm>
          <a:prstGeom prst="rect">
            <a:avLst/>
          </a:prstGeom>
        </p:spPr>
      </p:pic>
      <p:sp>
        <p:nvSpPr>
          <p:cNvPr id="5" name="TextBox 4">
            <a:extLst>
              <a:ext uri="{FF2B5EF4-FFF2-40B4-BE49-F238E27FC236}">
                <a16:creationId xmlns:a16="http://schemas.microsoft.com/office/drawing/2014/main" id="{3B7D2F81-C631-A1F6-246C-D67F9255B544}"/>
              </a:ext>
            </a:extLst>
          </p:cNvPr>
          <p:cNvSpPr txBox="1"/>
          <p:nvPr/>
        </p:nvSpPr>
        <p:spPr>
          <a:xfrm>
            <a:off x="865031" y="2470403"/>
            <a:ext cx="7196850" cy="692497"/>
          </a:xfrm>
          <a:prstGeom prst="rect">
            <a:avLst/>
          </a:prstGeom>
          <a:noFill/>
        </p:spPr>
        <p:txBody>
          <a:bodyPr wrap="square" rtlCol="0">
            <a:spAutoFit/>
          </a:bodyPr>
          <a:lstStyle/>
          <a:p>
            <a:r>
              <a:rPr lang="en-US" sz="3900" b="1" dirty="0">
                <a:solidFill>
                  <a:schemeClr val="bg1"/>
                </a:solidFill>
                <a:latin typeface="Open Sans" pitchFamily="2" charset="0"/>
                <a:ea typeface="Open Sans" pitchFamily="2" charset="0"/>
                <a:cs typeface="Open Sans" pitchFamily="2" charset="0"/>
              </a:rPr>
              <a:t>Questions?</a:t>
            </a:r>
          </a:p>
        </p:txBody>
      </p:sp>
      <p:cxnSp>
        <p:nvCxnSpPr>
          <p:cNvPr id="6" name="Straight Connector 5">
            <a:extLst>
              <a:ext uri="{FF2B5EF4-FFF2-40B4-BE49-F238E27FC236}">
                <a16:creationId xmlns:a16="http://schemas.microsoft.com/office/drawing/2014/main" id="{36ED175C-1661-9086-20BE-D132721A8ED3}"/>
              </a:ext>
            </a:extLst>
          </p:cNvPr>
          <p:cNvCxnSpPr>
            <a:cxnSpLocks/>
          </p:cNvCxnSpPr>
          <p:nvPr/>
        </p:nvCxnSpPr>
        <p:spPr>
          <a:xfrm>
            <a:off x="865031" y="3343824"/>
            <a:ext cx="730877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36677A2B-029B-DEC1-3846-82C25A96D535}"/>
              </a:ext>
            </a:extLst>
          </p:cNvPr>
          <p:cNvPicPr>
            <a:picLocks noChangeAspect="1"/>
          </p:cNvPicPr>
          <p:nvPr/>
        </p:nvPicPr>
        <p:blipFill>
          <a:blip r:embed="rId3"/>
          <a:stretch>
            <a:fillRect/>
          </a:stretch>
        </p:blipFill>
        <p:spPr>
          <a:xfrm>
            <a:off x="255431" y="6288530"/>
            <a:ext cx="3441801" cy="388904"/>
          </a:xfrm>
          <a:prstGeom prst="rect">
            <a:avLst/>
          </a:prstGeom>
        </p:spPr>
      </p:pic>
    </p:spTree>
    <p:extLst>
      <p:ext uri="{BB962C8B-B14F-4D97-AF65-F5344CB8AC3E}">
        <p14:creationId xmlns:p14="http://schemas.microsoft.com/office/powerpoint/2010/main" val="1000954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4DE6EB-68AF-3A10-DD0B-598337901B8B}"/>
              </a:ext>
            </a:extLst>
          </p:cNvPr>
          <p:cNvSpPr txBox="1"/>
          <p:nvPr/>
        </p:nvSpPr>
        <p:spPr>
          <a:xfrm>
            <a:off x="844108" y="2351529"/>
            <a:ext cx="7196850" cy="584775"/>
          </a:xfrm>
          <a:prstGeom prst="rect">
            <a:avLst/>
          </a:prstGeom>
          <a:noFill/>
        </p:spPr>
        <p:txBody>
          <a:bodyPr wrap="square" rtlCol="0">
            <a:spAutoFit/>
          </a:bodyPr>
          <a:lstStyle/>
          <a:p>
            <a:r>
              <a:rPr lang="en-US" sz="3200" b="1" dirty="0">
                <a:latin typeface="Open Sans" pitchFamily="2" charset="0"/>
                <a:ea typeface="Open Sans" pitchFamily="2" charset="0"/>
                <a:cs typeface="Open Sans" pitchFamily="2" charset="0"/>
              </a:rPr>
              <a:t>Thank You.</a:t>
            </a:r>
          </a:p>
        </p:txBody>
      </p:sp>
      <p:pic>
        <p:nvPicPr>
          <p:cNvPr id="4" name="Picture 3" descr="A black and red sign with red text&#10;&#10;Description automatically generated">
            <a:extLst>
              <a:ext uri="{FF2B5EF4-FFF2-40B4-BE49-F238E27FC236}">
                <a16:creationId xmlns:a16="http://schemas.microsoft.com/office/drawing/2014/main" id="{E4FBA848-1BEC-A76F-DD52-7A81149717AD}"/>
              </a:ext>
            </a:extLst>
          </p:cNvPr>
          <p:cNvPicPr>
            <a:picLocks noChangeAspect="1"/>
          </p:cNvPicPr>
          <p:nvPr/>
        </p:nvPicPr>
        <p:blipFill>
          <a:blip r:embed="rId2"/>
          <a:stretch>
            <a:fillRect/>
          </a:stretch>
        </p:blipFill>
        <p:spPr>
          <a:xfrm>
            <a:off x="959988" y="3433843"/>
            <a:ext cx="2692133" cy="1100011"/>
          </a:xfrm>
          <a:prstGeom prst="rect">
            <a:avLst/>
          </a:prstGeom>
        </p:spPr>
      </p:pic>
      <p:cxnSp>
        <p:nvCxnSpPr>
          <p:cNvPr id="5" name="Straight Connector 4">
            <a:extLst>
              <a:ext uri="{FF2B5EF4-FFF2-40B4-BE49-F238E27FC236}">
                <a16:creationId xmlns:a16="http://schemas.microsoft.com/office/drawing/2014/main" id="{E2100B58-94A3-6D8D-209B-564AFD2538FD}"/>
              </a:ext>
            </a:extLst>
          </p:cNvPr>
          <p:cNvCxnSpPr>
            <a:cxnSpLocks/>
          </p:cNvCxnSpPr>
          <p:nvPr/>
        </p:nvCxnSpPr>
        <p:spPr>
          <a:xfrm>
            <a:off x="959988" y="3102150"/>
            <a:ext cx="7610622"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6" name="Freeform 5">
            <a:extLst>
              <a:ext uri="{FF2B5EF4-FFF2-40B4-BE49-F238E27FC236}">
                <a16:creationId xmlns:a16="http://schemas.microsoft.com/office/drawing/2014/main" id="{44B80F9E-B583-37B3-75DE-A037C7B80EE7}"/>
              </a:ext>
            </a:extLst>
          </p:cNvPr>
          <p:cNvSpPr/>
          <p:nvPr/>
        </p:nvSpPr>
        <p:spPr>
          <a:xfrm>
            <a:off x="8958470" y="0"/>
            <a:ext cx="3233529" cy="6857995"/>
          </a:xfrm>
          <a:custGeom>
            <a:avLst/>
            <a:gdLst>
              <a:gd name="connsiteX0" fmla="*/ 5071937 w 5991229"/>
              <a:gd name="connsiteY0" fmla="*/ 0 h 6857996"/>
              <a:gd name="connsiteX1" fmla="*/ 5991229 w 5991229"/>
              <a:gd name="connsiteY1" fmla="*/ 0 h 6857996"/>
              <a:gd name="connsiteX2" fmla="*/ 5991229 w 5991229"/>
              <a:gd name="connsiteY2" fmla="*/ 6857996 h 6857996"/>
              <a:gd name="connsiteX3" fmla="*/ 0 w 5991229"/>
              <a:gd name="connsiteY3" fmla="*/ 6857996 h 6857996"/>
              <a:gd name="connsiteX4" fmla="*/ 5071937 w 5991229"/>
              <a:gd name="connsiteY4" fmla="*/ 0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229" h="6857996">
                <a:moveTo>
                  <a:pt x="5071937" y="0"/>
                </a:moveTo>
                <a:lnTo>
                  <a:pt x="5991229" y="0"/>
                </a:lnTo>
                <a:lnTo>
                  <a:pt x="5991229" y="6857996"/>
                </a:lnTo>
                <a:lnTo>
                  <a:pt x="0" y="6857996"/>
                </a:lnTo>
                <a:lnTo>
                  <a:pt x="5071937"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red and black broken glass&#10;&#10;Description automatically generated">
            <a:extLst>
              <a:ext uri="{FF2B5EF4-FFF2-40B4-BE49-F238E27FC236}">
                <a16:creationId xmlns:a16="http://schemas.microsoft.com/office/drawing/2014/main" id="{CCB5B738-AE33-ED67-6314-B03C273CEB55}"/>
              </a:ext>
            </a:extLst>
          </p:cNvPr>
          <p:cNvPicPr>
            <a:picLocks noChangeAspect="1"/>
          </p:cNvPicPr>
          <p:nvPr/>
        </p:nvPicPr>
        <p:blipFill rotWithShape="1">
          <a:blip r:embed="rId3">
            <a:alphaModFix amt="85000"/>
          </a:blip>
          <a:srcRect b="60345"/>
          <a:stretch/>
        </p:blipFill>
        <p:spPr>
          <a:xfrm>
            <a:off x="10310190" y="5303520"/>
            <a:ext cx="2253651" cy="1554480"/>
          </a:xfrm>
          <a:prstGeom prst="rect">
            <a:avLst/>
          </a:prstGeom>
        </p:spPr>
      </p:pic>
      <p:sp>
        <p:nvSpPr>
          <p:cNvPr id="8" name="TextBox 7">
            <a:extLst>
              <a:ext uri="{FF2B5EF4-FFF2-40B4-BE49-F238E27FC236}">
                <a16:creationId xmlns:a16="http://schemas.microsoft.com/office/drawing/2014/main" id="{3CEE95E2-1F3C-C022-031B-669019CE7616}"/>
              </a:ext>
            </a:extLst>
          </p:cNvPr>
          <p:cNvSpPr txBox="1"/>
          <p:nvPr/>
        </p:nvSpPr>
        <p:spPr>
          <a:xfrm>
            <a:off x="8544382" y="6571374"/>
            <a:ext cx="501868" cy="215444"/>
          </a:xfrm>
          <a:prstGeom prst="rect">
            <a:avLst/>
          </a:prstGeom>
          <a:noFill/>
        </p:spPr>
        <p:txBody>
          <a:bodyPr wrap="square">
            <a:spAutoFit/>
          </a:bodyPr>
          <a:lstStyle/>
          <a:p>
            <a:r>
              <a:rPr lang="en-US" sz="800" b="1" i="0" dirty="0">
                <a:solidFill>
                  <a:schemeClr val="accent4">
                    <a:lumMod val="75000"/>
                  </a:schemeClr>
                </a:solidFill>
                <a:effectLst/>
                <a:latin typeface="Open Sans Medium" pitchFamily="2" charset="0"/>
                <a:ea typeface="Open Sans Medium" pitchFamily="2" charset="0"/>
                <a:cs typeface="Open Sans Medium" pitchFamily="2" charset="0"/>
              </a:rPr>
              <a:t>©</a:t>
            </a:r>
            <a:r>
              <a:rPr lang="en-US" sz="800" b="1" dirty="0">
                <a:solidFill>
                  <a:schemeClr val="accent4">
                    <a:lumMod val="75000"/>
                  </a:schemeClr>
                </a:solidFill>
                <a:latin typeface="Open Sans Medium" pitchFamily="2" charset="0"/>
                <a:ea typeface="Open Sans Medium" pitchFamily="2" charset="0"/>
                <a:cs typeface="Open Sans Medium" pitchFamily="2" charset="0"/>
              </a:rPr>
              <a:t>ACS</a:t>
            </a:r>
            <a:endParaRPr lang="en-US" sz="800" b="1" dirty="0">
              <a:solidFill>
                <a:schemeClr val="accent4">
                  <a:lumMod val="75000"/>
                </a:schemeClr>
              </a:solidFill>
            </a:endParaRPr>
          </a:p>
        </p:txBody>
      </p:sp>
    </p:spTree>
    <p:extLst>
      <p:ext uri="{BB962C8B-B14F-4D97-AF65-F5344CB8AC3E}">
        <p14:creationId xmlns:p14="http://schemas.microsoft.com/office/powerpoint/2010/main" val="3709944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3E075314-741A-00CC-973B-2D3077DD534C}"/>
              </a:ext>
            </a:extLst>
          </p:cNvPr>
          <p:cNvSpPr/>
          <p:nvPr/>
        </p:nvSpPr>
        <p:spPr>
          <a:xfrm rot="10800000">
            <a:off x="7100887" y="-3"/>
            <a:ext cx="5091111" cy="3429002"/>
          </a:xfrm>
          <a:prstGeom prst="rtTriangle">
            <a:avLst/>
          </a:prstGeom>
          <a:solidFill>
            <a:srgbClr val="829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a:extLst>
              <a:ext uri="{FF2B5EF4-FFF2-40B4-BE49-F238E27FC236}">
                <a16:creationId xmlns:a16="http://schemas.microsoft.com/office/drawing/2014/main" id="{594F9F3C-05AE-F594-480D-B699319C720D}"/>
              </a:ext>
            </a:extLst>
          </p:cNvPr>
          <p:cNvSpPr/>
          <p:nvPr/>
        </p:nvSpPr>
        <p:spPr>
          <a:xfrm>
            <a:off x="7600950" y="0"/>
            <a:ext cx="4591050" cy="6857995"/>
          </a:xfrm>
          <a:custGeom>
            <a:avLst/>
            <a:gdLst>
              <a:gd name="connsiteX0" fmla="*/ 5071937 w 5991229"/>
              <a:gd name="connsiteY0" fmla="*/ 0 h 6857996"/>
              <a:gd name="connsiteX1" fmla="*/ 5991229 w 5991229"/>
              <a:gd name="connsiteY1" fmla="*/ 0 h 6857996"/>
              <a:gd name="connsiteX2" fmla="*/ 5991229 w 5991229"/>
              <a:gd name="connsiteY2" fmla="*/ 6857996 h 6857996"/>
              <a:gd name="connsiteX3" fmla="*/ 0 w 5991229"/>
              <a:gd name="connsiteY3" fmla="*/ 6857996 h 6857996"/>
              <a:gd name="connsiteX4" fmla="*/ 5071937 w 5991229"/>
              <a:gd name="connsiteY4" fmla="*/ 0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229" h="6857996">
                <a:moveTo>
                  <a:pt x="5071937" y="0"/>
                </a:moveTo>
                <a:lnTo>
                  <a:pt x="5991229" y="0"/>
                </a:lnTo>
                <a:lnTo>
                  <a:pt x="5991229" y="6857996"/>
                </a:lnTo>
                <a:lnTo>
                  <a:pt x="0" y="6857996"/>
                </a:lnTo>
                <a:lnTo>
                  <a:pt x="5071937"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7A4FE1CC-8CEA-23D6-7780-E4FB66762F75}"/>
              </a:ext>
            </a:extLst>
          </p:cNvPr>
          <p:cNvPicPr>
            <a:picLocks noChangeAspect="1"/>
          </p:cNvPicPr>
          <p:nvPr/>
        </p:nvPicPr>
        <p:blipFill>
          <a:blip r:embed="rId3"/>
          <a:stretch>
            <a:fillRect/>
          </a:stretch>
        </p:blipFill>
        <p:spPr>
          <a:xfrm>
            <a:off x="338435" y="6267635"/>
            <a:ext cx="2849357" cy="321961"/>
          </a:xfrm>
          <a:prstGeom prst="rect">
            <a:avLst/>
          </a:prstGeom>
        </p:spPr>
      </p:pic>
      <p:sp>
        <p:nvSpPr>
          <p:cNvPr id="7" name="TextBox 6">
            <a:extLst>
              <a:ext uri="{FF2B5EF4-FFF2-40B4-BE49-F238E27FC236}">
                <a16:creationId xmlns:a16="http://schemas.microsoft.com/office/drawing/2014/main" id="{44E5BC2F-1212-83D4-BA74-05DA5D5DAA8E}"/>
              </a:ext>
            </a:extLst>
          </p:cNvPr>
          <p:cNvSpPr txBox="1"/>
          <p:nvPr/>
        </p:nvSpPr>
        <p:spPr>
          <a:xfrm>
            <a:off x="541182" y="2762870"/>
            <a:ext cx="6058576" cy="954107"/>
          </a:xfrm>
          <a:prstGeom prst="rect">
            <a:avLst/>
          </a:prstGeom>
          <a:noFill/>
        </p:spPr>
        <p:txBody>
          <a:bodyPr wrap="square" rtlCol="0">
            <a:spAutoFit/>
          </a:bodyPr>
          <a:lstStyle/>
          <a:p>
            <a:r>
              <a:rPr lang="en-US" sz="2800" b="1" dirty="0">
                <a:latin typeface="Open Sans" pitchFamily="2" charset="0"/>
                <a:ea typeface="Open Sans" pitchFamily="2" charset="0"/>
                <a:cs typeface="Open Sans" pitchFamily="2" charset="0"/>
              </a:rPr>
              <a:t>Initiating the RMOCC discussion in your region</a:t>
            </a:r>
          </a:p>
        </p:txBody>
      </p:sp>
      <p:cxnSp>
        <p:nvCxnSpPr>
          <p:cNvPr id="8" name="Straight Connector 7">
            <a:extLst>
              <a:ext uri="{FF2B5EF4-FFF2-40B4-BE49-F238E27FC236}">
                <a16:creationId xmlns:a16="http://schemas.microsoft.com/office/drawing/2014/main" id="{0CFEC530-AC61-BDDD-BBC7-73A6B4CE1251}"/>
              </a:ext>
            </a:extLst>
          </p:cNvPr>
          <p:cNvCxnSpPr>
            <a:cxnSpLocks/>
          </p:cNvCxnSpPr>
          <p:nvPr/>
        </p:nvCxnSpPr>
        <p:spPr>
          <a:xfrm>
            <a:off x="2780271" y="6435900"/>
            <a:ext cx="8595360" cy="0"/>
          </a:xfrm>
          <a:prstGeom prst="line">
            <a:avLst/>
          </a:prstGeom>
          <a:ln w="9525">
            <a:solidFill>
              <a:srgbClr val="E83315"/>
            </a:solidFill>
          </a:ln>
        </p:spPr>
        <p:style>
          <a:lnRef idx="1">
            <a:schemeClr val="dk1"/>
          </a:lnRef>
          <a:fillRef idx="0">
            <a:schemeClr val="dk1"/>
          </a:fillRef>
          <a:effectRef idx="0">
            <a:schemeClr val="dk1"/>
          </a:effectRef>
          <a:fontRef idx="minor">
            <a:schemeClr val="tx1"/>
          </a:fontRef>
        </p:style>
      </p:cxnSp>
      <p:pic>
        <p:nvPicPr>
          <p:cNvPr id="9" name="Picture 8" descr="A white and black hand with broken glass&#10;&#10;Description automatically generated with medium confidence">
            <a:extLst>
              <a:ext uri="{FF2B5EF4-FFF2-40B4-BE49-F238E27FC236}">
                <a16:creationId xmlns:a16="http://schemas.microsoft.com/office/drawing/2014/main" id="{B4BB56A3-84C4-B073-DCE3-84DA1BF05588}"/>
              </a:ext>
            </a:extLst>
          </p:cNvPr>
          <p:cNvPicPr>
            <a:picLocks noChangeAspect="1"/>
          </p:cNvPicPr>
          <p:nvPr/>
        </p:nvPicPr>
        <p:blipFill rotWithShape="1">
          <a:blip r:embed="rId4">
            <a:alphaModFix amt="35000"/>
          </a:blip>
          <a:srcRect t="1" b="-262"/>
          <a:stretch/>
        </p:blipFill>
        <p:spPr>
          <a:xfrm>
            <a:off x="11647640" y="6173630"/>
            <a:ext cx="292424" cy="509969"/>
          </a:xfrm>
          <a:prstGeom prst="rect">
            <a:avLst/>
          </a:prstGeom>
        </p:spPr>
      </p:pic>
      <p:sp>
        <p:nvSpPr>
          <p:cNvPr id="10" name="TextBox 9">
            <a:extLst>
              <a:ext uri="{FF2B5EF4-FFF2-40B4-BE49-F238E27FC236}">
                <a16:creationId xmlns:a16="http://schemas.microsoft.com/office/drawing/2014/main" id="{33D35FC1-E8D7-A83A-253C-7BFC1DAE641C}"/>
              </a:ext>
            </a:extLst>
          </p:cNvPr>
          <p:cNvSpPr txBox="1"/>
          <p:nvPr/>
        </p:nvSpPr>
        <p:spPr>
          <a:xfrm>
            <a:off x="10985938" y="6446514"/>
            <a:ext cx="501868" cy="215444"/>
          </a:xfrm>
          <a:prstGeom prst="rect">
            <a:avLst/>
          </a:prstGeom>
          <a:noFill/>
        </p:spPr>
        <p:txBody>
          <a:bodyPr wrap="square">
            <a:spAutoFit/>
          </a:bodyPr>
          <a:lstStyle/>
          <a:p>
            <a:r>
              <a:rPr lang="en-US" sz="800" b="1" i="0" dirty="0">
                <a:solidFill>
                  <a:schemeClr val="bg1"/>
                </a:solidFill>
                <a:effectLst/>
                <a:latin typeface="Open Sans Medium" pitchFamily="2" charset="0"/>
                <a:ea typeface="Open Sans Medium" pitchFamily="2" charset="0"/>
                <a:cs typeface="Open Sans Medium" pitchFamily="2" charset="0"/>
              </a:rPr>
              <a:t>©</a:t>
            </a:r>
            <a:r>
              <a:rPr lang="en-US" sz="800" dirty="0">
                <a:solidFill>
                  <a:schemeClr val="bg1"/>
                </a:solidFill>
                <a:latin typeface="Open Sans Medium" pitchFamily="2" charset="0"/>
                <a:ea typeface="Open Sans Medium" pitchFamily="2" charset="0"/>
                <a:cs typeface="Open Sans Medium" pitchFamily="2" charset="0"/>
              </a:rPr>
              <a:t>ACS</a:t>
            </a:r>
            <a:endParaRPr lang="en-US" sz="800" dirty="0">
              <a:solidFill>
                <a:schemeClr val="bg1"/>
              </a:solidFill>
            </a:endParaRPr>
          </a:p>
        </p:txBody>
      </p:sp>
      <p:sp>
        <p:nvSpPr>
          <p:cNvPr id="49" name="Oval 48">
            <a:extLst>
              <a:ext uri="{FF2B5EF4-FFF2-40B4-BE49-F238E27FC236}">
                <a16:creationId xmlns:a16="http://schemas.microsoft.com/office/drawing/2014/main" id="{58624E25-7E28-247C-E66C-8940D57FFB18}"/>
              </a:ext>
            </a:extLst>
          </p:cNvPr>
          <p:cNvSpPr/>
          <p:nvPr/>
        </p:nvSpPr>
        <p:spPr>
          <a:xfrm>
            <a:off x="6766801" y="944399"/>
            <a:ext cx="4591050" cy="4591050"/>
          </a:xfrm>
          <a:prstGeom prst="ellipse">
            <a:avLst/>
          </a:prstGeom>
          <a:solidFill>
            <a:srgbClr val="AEBF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uter with a cursor&#10;&#10;Description automatically generated">
            <a:extLst>
              <a:ext uri="{FF2B5EF4-FFF2-40B4-BE49-F238E27FC236}">
                <a16:creationId xmlns:a16="http://schemas.microsoft.com/office/drawing/2014/main" id="{22EC5F9B-4AFD-95EA-CC9C-C136755A2D6A}"/>
              </a:ext>
            </a:extLst>
          </p:cNvPr>
          <p:cNvPicPr>
            <a:picLocks noChangeAspect="1"/>
          </p:cNvPicPr>
          <p:nvPr/>
        </p:nvPicPr>
        <p:blipFill>
          <a:blip r:embed="rId5"/>
          <a:stretch>
            <a:fillRect/>
          </a:stretch>
        </p:blipFill>
        <p:spPr>
          <a:xfrm>
            <a:off x="-3967649" y="-3216760"/>
            <a:ext cx="1905000" cy="1905000"/>
          </a:xfrm>
          <a:prstGeom prst="rect">
            <a:avLst/>
          </a:prstGeom>
        </p:spPr>
      </p:pic>
      <p:pic>
        <p:nvPicPr>
          <p:cNvPr id="12" name="Picture 11" descr="A white line drawing of a computer&#10;&#10;Description automatically generated">
            <a:extLst>
              <a:ext uri="{FF2B5EF4-FFF2-40B4-BE49-F238E27FC236}">
                <a16:creationId xmlns:a16="http://schemas.microsoft.com/office/drawing/2014/main" id="{1283DD8A-EB8F-1D92-DBB0-6035D7CBB6E0}"/>
              </a:ext>
            </a:extLst>
          </p:cNvPr>
          <p:cNvPicPr>
            <a:picLocks noChangeAspect="1"/>
          </p:cNvPicPr>
          <p:nvPr/>
        </p:nvPicPr>
        <p:blipFill>
          <a:blip r:embed="rId6"/>
          <a:stretch>
            <a:fillRect/>
          </a:stretch>
        </p:blipFill>
        <p:spPr>
          <a:xfrm>
            <a:off x="8208975" y="1061396"/>
            <a:ext cx="1622440" cy="1622440"/>
          </a:xfrm>
          <a:prstGeom prst="rect">
            <a:avLst/>
          </a:prstGeom>
        </p:spPr>
      </p:pic>
      <p:pic>
        <p:nvPicPr>
          <p:cNvPr id="16" name="Picture 15" descr="A white line drawing of a clipboard with a pen&#10;&#10;Description automatically generated">
            <a:extLst>
              <a:ext uri="{FF2B5EF4-FFF2-40B4-BE49-F238E27FC236}">
                <a16:creationId xmlns:a16="http://schemas.microsoft.com/office/drawing/2014/main" id="{E990996E-BFD0-A2FD-4E63-2C20B5E2A427}"/>
              </a:ext>
            </a:extLst>
          </p:cNvPr>
          <p:cNvPicPr>
            <a:picLocks noChangeAspect="1"/>
          </p:cNvPicPr>
          <p:nvPr/>
        </p:nvPicPr>
        <p:blipFill>
          <a:blip r:embed="rId7"/>
          <a:stretch>
            <a:fillRect/>
          </a:stretch>
        </p:blipFill>
        <p:spPr>
          <a:xfrm>
            <a:off x="9640787" y="1746340"/>
            <a:ext cx="1471907" cy="1471907"/>
          </a:xfrm>
          <a:prstGeom prst="rect">
            <a:avLst/>
          </a:prstGeom>
        </p:spPr>
      </p:pic>
      <p:pic>
        <p:nvPicPr>
          <p:cNvPr id="20" name="Picture 19" descr="A white line drawing of a book&#10;&#10;Description automatically generated">
            <a:extLst>
              <a:ext uri="{FF2B5EF4-FFF2-40B4-BE49-F238E27FC236}">
                <a16:creationId xmlns:a16="http://schemas.microsoft.com/office/drawing/2014/main" id="{066E3566-EE4E-19BF-90C0-F086625B67FF}"/>
              </a:ext>
            </a:extLst>
          </p:cNvPr>
          <p:cNvPicPr>
            <a:picLocks noChangeAspect="1"/>
          </p:cNvPicPr>
          <p:nvPr/>
        </p:nvPicPr>
        <p:blipFill>
          <a:blip r:embed="rId8"/>
          <a:stretch>
            <a:fillRect/>
          </a:stretch>
        </p:blipFill>
        <p:spPr>
          <a:xfrm>
            <a:off x="9599972" y="3110568"/>
            <a:ext cx="1471907" cy="1471907"/>
          </a:xfrm>
          <a:prstGeom prst="rect">
            <a:avLst/>
          </a:prstGeom>
        </p:spPr>
      </p:pic>
      <p:pic>
        <p:nvPicPr>
          <p:cNvPr id="24" name="Picture 23" descr="A white outline of a person on a podium&#10;&#10;Description automatically generated">
            <a:extLst>
              <a:ext uri="{FF2B5EF4-FFF2-40B4-BE49-F238E27FC236}">
                <a16:creationId xmlns:a16="http://schemas.microsoft.com/office/drawing/2014/main" id="{7D7F5F1C-5D60-C0A6-0FF9-2CDF7095BE9A}"/>
              </a:ext>
            </a:extLst>
          </p:cNvPr>
          <p:cNvPicPr>
            <a:picLocks noChangeAspect="1"/>
          </p:cNvPicPr>
          <p:nvPr/>
        </p:nvPicPr>
        <p:blipFill>
          <a:blip r:embed="rId9"/>
          <a:stretch>
            <a:fillRect/>
          </a:stretch>
        </p:blipFill>
        <p:spPr>
          <a:xfrm>
            <a:off x="8234277" y="3610303"/>
            <a:ext cx="1733138" cy="1733138"/>
          </a:xfrm>
          <a:prstGeom prst="rect">
            <a:avLst/>
          </a:prstGeom>
        </p:spPr>
      </p:pic>
      <p:pic>
        <p:nvPicPr>
          <p:cNvPr id="28" name="Picture 27" descr="A magnifying glass with a dollar sign&#10;&#10;Description automatically generated">
            <a:extLst>
              <a:ext uri="{FF2B5EF4-FFF2-40B4-BE49-F238E27FC236}">
                <a16:creationId xmlns:a16="http://schemas.microsoft.com/office/drawing/2014/main" id="{454B6E71-74D9-6550-2B7C-96A0D3B5C969}"/>
              </a:ext>
            </a:extLst>
          </p:cNvPr>
          <p:cNvPicPr>
            <a:picLocks noChangeAspect="1"/>
          </p:cNvPicPr>
          <p:nvPr/>
        </p:nvPicPr>
        <p:blipFill>
          <a:blip r:embed="rId10"/>
          <a:stretch>
            <a:fillRect/>
          </a:stretch>
        </p:blipFill>
        <p:spPr>
          <a:xfrm>
            <a:off x="6816292" y="3110568"/>
            <a:ext cx="1733138" cy="1733138"/>
          </a:xfrm>
          <a:prstGeom prst="rect">
            <a:avLst/>
          </a:prstGeom>
        </p:spPr>
      </p:pic>
      <p:pic>
        <p:nvPicPr>
          <p:cNvPr id="34" name="Picture 33" descr="A white puzzle piece in a square&#10;&#10;Description automatically generated">
            <a:extLst>
              <a:ext uri="{FF2B5EF4-FFF2-40B4-BE49-F238E27FC236}">
                <a16:creationId xmlns:a16="http://schemas.microsoft.com/office/drawing/2014/main" id="{B16749D2-2ACA-E106-E96E-309D3A6400EB}"/>
              </a:ext>
            </a:extLst>
          </p:cNvPr>
          <p:cNvPicPr>
            <a:picLocks noChangeAspect="1"/>
          </p:cNvPicPr>
          <p:nvPr/>
        </p:nvPicPr>
        <p:blipFill>
          <a:blip r:embed="rId11"/>
          <a:stretch>
            <a:fillRect/>
          </a:stretch>
        </p:blipFill>
        <p:spPr>
          <a:xfrm>
            <a:off x="6895702" y="1661254"/>
            <a:ext cx="1726518" cy="1726518"/>
          </a:xfrm>
          <a:prstGeom prst="rect">
            <a:avLst/>
          </a:prstGeom>
        </p:spPr>
      </p:pic>
    </p:spTree>
    <p:extLst>
      <p:ext uri="{BB962C8B-B14F-4D97-AF65-F5344CB8AC3E}">
        <p14:creationId xmlns:p14="http://schemas.microsoft.com/office/powerpoint/2010/main" val="3929038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A red and black broken glass&#10;&#10;Description automatically generated">
            <a:extLst>
              <a:ext uri="{FF2B5EF4-FFF2-40B4-BE49-F238E27FC236}">
                <a16:creationId xmlns:a16="http://schemas.microsoft.com/office/drawing/2014/main" id="{37419389-A617-1B70-37E6-1F92839EF147}"/>
              </a:ext>
            </a:extLst>
          </p:cNvPr>
          <p:cNvPicPr>
            <a:picLocks noChangeAspect="1"/>
          </p:cNvPicPr>
          <p:nvPr/>
        </p:nvPicPr>
        <p:blipFill rotWithShape="1">
          <a:blip r:embed="rId2">
            <a:alphaModFix amt="50000"/>
          </a:blip>
          <a:srcRect l="-22303" t="-8113" b="-11083"/>
          <a:stretch/>
        </p:blipFill>
        <p:spPr>
          <a:xfrm>
            <a:off x="11584519" y="6134539"/>
            <a:ext cx="355545" cy="602722"/>
          </a:xfrm>
          <a:prstGeom prst="rect">
            <a:avLst/>
          </a:prstGeom>
        </p:spPr>
      </p:pic>
      <p:cxnSp>
        <p:nvCxnSpPr>
          <p:cNvPr id="71" name="Straight Connector 70">
            <a:extLst>
              <a:ext uri="{FF2B5EF4-FFF2-40B4-BE49-F238E27FC236}">
                <a16:creationId xmlns:a16="http://schemas.microsoft.com/office/drawing/2014/main" id="{9EE76752-6F6E-E8B9-4DF8-F05535136FD0}"/>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0452747F-863A-6D42-669A-983F3FC13B68}"/>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grpSp>
        <p:nvGrpSpPr>
          <p:cNvPr id="69" name="Group 68">
            <a:extLst>
              <a:ext uri="{FF2B5EF4-FFF2-40B4-BE49-F238E27FC236}">
                <a16:creationId xmlns:a16="http://schemas.microsoft.com/office/drawing/2014/main" id="{CE89A8EB-B86E-FC9E-7DC5-053FAEF63462}"/>
              </a:ext>
            </a:extLst>
          </p:cNvPr>
          <p:cNvGrpSpPr/>
          <p:nvPr/>
        </p:nvGrpSpPr>
        <p:grpSpPr>
          <a:xfrm>
            <a:off x="5828074" y="0"/>
            <a:ext cx="1993802" cy="6916965"/>
            <a:chOff x="5855370" y="0"/>
            <a:chExt cx="1993802" cy="6916965"/>
          </a:xfrm>
        </p:grpSpPr>
        <p:grpSp>
          <p:nvGrpSpPr>
            <p:cNvPr id="38" name="Group 37">
              <a:extLst>
                <a:ext uri="{FF2B5EF4-FFF2-40B4-BE49-F238E27FC236}">
                  <a16:creationId xmlns:a16="http://schemas.microsoft.com/office/drawing/2014/main" id="{45D58EBF-A9FF-4859-05B8-66B0E42E7AE3}"/>
                </a:ext>
              </a:extLst>
            </p:cNvPr>
            <p:cNvGrpSpPr/>
            <p:nvPr/>
          </p:nvGrpSpPr>
          <p:grpSpPr>
            <a:xfrm>
              <a:off x="5855370" y="0"/>
              <a:ext cx="1993802" cy="6858000"/>
              <a:chOff x="5855370" y="0"/>
              <a:chExt cx="1993802" cy="6858000"/>
            </a:xfr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0" scaled="1"/>
              <a:tileRect/>
            </a:gradFill>
          </p:grpSpPr>
          <p:sp>
            <p:nvSpPr>
              <p:cNvPr id="36" name="Freeform 35">
                <a:extLst>
                  <a:ext uri="{FF2B5EF4-FFF2-40B4-BE49-F238E27FC236}">
                    <a16:creationId xmlns:a16="http://schemas.microsoft.com/office/drawing/2014/main" id="{D0CE4263-562C-9054-B873-123D8A9DA263}"/>
                  </a:ext>
                </a:extLst>
              </p:cNvPr>
              <p:cNvSpPr/>
              <p:nvPr/>
            </p:nvSpPr>
            <p:spPr>
              <a:xfrm>
                <a:off x="5855370" y="0"/>
                <a:ext cx="1993802" cy="6858000"/>
              </a:xfrm>
              <a:custGeom>
                <a:avLst/>
                <a:gdLst>
                  <a:gd name="connsiteX0" fmla="*/ 0 w 1993802"/>
                  <a:gd name="connsiteY0" fmla="*/ 0 h 6858000"/>
                  <a:gd name="connsiteX1" fmla="*/ 1171074 w 1993802"/>
                  <a:gd name="connsiteY1" fmla="*/ 0 h 6858000"/>
                  <a:gd name="connsiteX2" fmla="*/ 1171074 w 1993802"/>
                  <a:gd name="connsiteY2" fmla="*/ 5807939 h 6858000"/>
                  <a:gd name="connsiteX3" fmla="*/ 1818788 w 1993802"/>
                  <a:gd name="connsiteY3" fmla="*/ 5807939 h 6858000"/>
                  <a:gd name="connsiteX4" fmla="*/ 1993802 w 1993802"/>
                  <a:gd name="connsiteY4" fmla="*/ 5982953 h 6858000"/>
                  <a:gd name="connsiteX5" fmla="*/ 1993802 w 1993802"/>
                  <a:gd name="connsiteY5" fmla="*/ 6682986 h 6858000"/>
                  <a:gd name="connsiteX6" fmla="*/ 1818788 w 1993802"/>
                  <a:gd name="connsiteY6" fmla="*/ 6858000 h 6858000"/>
                  <a:gd name="connsiteX7" fmla="*/ 1171074 w 1993802"/>
                  <a:gd name="connsiteY7" fmla="*/ 6858000 h 6858000"/>
                  <a:gd name="connsiteX8" fmla="*/ 0 w 1993802"/>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802" h="6858000">
                    <a:moveTo>
                      <a:pt x="0" y="0"/>
                    </a:moveTo>
                    <a:lnTo>
                      <a:pt x="1171074" y="0"/>
                    </a:lnTo>
                    <a:lnTo>
                      <a:pt x="1171074" y="5807939"/>
                    </a:lnTo>
                    <a:lnTo>
                      <a:pt x="1818788" y="5807939"/>
                    </a:lnTo>
                    <a:cubicBezTo>
                      <a:pt x="1915446" y="5807939"/>
                      <a:pt x="1993802" y="5886295"/>
                      <a:pt x="1993802" y="5982953"/>
                    </a:cubicBezTo>
                    <a:lnTo>
                      <a:pt x="1993802" y="6682986"/>
                    </a:lnTo>
                    <a:cubicBezTo>
                      <a:pt x="1993802" y="6779644"/>
                      <a:pt x="1915446" y="6858000"/>
                      <a:pt x="1818788" y="6858000"/>
                    </a:cubicBezTo>
                    <a:lnTo>
                      <a:pt x="1171074" y="6858000"/>
                    </a:lnTo>
                    <a:lnTo>
                      <a:pt x="0" y="685800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TextBox 36">
                <a:hlinkClick r:id="rId3" action="ppaction://hlinksldjump"/>
                <a:extLst>
                  <a:ext uri="{FF2B5EF4-FFF2-40B4-BE49-F238E27FC236}">
                    <a16:creationId xmlns:a16="http://schemas.microsoft.com/office/drawing/2014/main" id="{AD2F3378-CEE2-A14B-E4B1-D15A19DF8A81}"/>
                  </a:ext>
                </a:extLst>
              </p:cNvPr>
              <p:cNvSpPr txBox="1"/>
              <p:nvPr/>
            </p:nvSpPr>
            <p:spPr>
              <a:xfrm>
                <a:off x="6856360" y="5952829"/>
                <a:ext cx="800149" cy="892552"/>
              </a:xfrm>
              <a:prstGeom prst="rect">
                <a:avLst/>
              </a:prstGeom>
              <a:grpFill/>
            </p:spPr>
            <p:txBody>
              <a:bodyPr wrap="square" rtlCol="0">
                <a:spAutoFit/>
              </a:bodyPr>
              <a:lstStyle/>
              <a:p>
                <a:pPr algn="r"/>
                <a:r>
                  <a:rPr lang="en-US" sz="5200" b="1" dirty="0">
                    <a:solidFill>
                      <a:schemeClr val="bg1"/>
                    </a:solidFill>
                    <a:latin typeface="Open Sans" pitchFamily="2" charset="0"/>
                    <a:ea typeface="Open Sans" pitchFamily="2" charset="0"/>
                    <a:cs typeface="Open Sans" pitchFamily="2" charset="0"/>
                  </a:rPr>
                  <a:t>6</a:t>
                </a:r>
              </a:p>
            </p:txBody>
          </p:sp>
        </p:grpSp>
        <p:pic>
          <p:nvPicPr>
            <p:cNvPr id="62" name="Picture 61">
              <a:extLst>
                <a:ext uri="{FF2B5EF4-FFF2-40B4-BE49-F238E27FC236}">
                  <a16:creationId xmlns:a16="http://schemas.microsoft.com/office/drawing/2014/main" id="{745289FE-4A9A-9733-0FAC-90C9FF0F21B2}"/>
                </a:ext>
              </a:extLst>
            </p:cNvPr>
            <p:cNvPicPr>
              <a:picLocks noChangeAspect="1"/>
            </p:cNvPicPr>
            <p:nvPr/>
          </p:nvPicPr>
          <p:blipFill>
            <a:blip r:embed="rId4"/>
            <a:srcRect/>
            <a:stretch/>
          </p:blipFill>
          <p:spPr>
            <a:xfrm>
              <a:off x="5902254" y="5760774"/>
              <a:ext cx="1156191" cy="1156191"/>
            </a:xfrm>
            <a:prstGeom prst="rect">
              <a:avLst/>
            </a:prstGeom>
          </p:spPr>
        </p:pic>
      </p:grpSp>
      <p:grpSp>
        <p:nvGrpSpPr>
          <p:cNvPr id="68" name="Group 67">
            <a:extLst>
              <a:ext uri="{FF2B5EF4-FFF2-40B4-BE49-F238E27FC236}">
                <a16:creationId xmlns:a16="http://schemas.microsoft.com/office/drawing/2014/main" id="{AB2CDE55-BCE2-C434-E5A9-8393ECB214C7}"/>
              </a:ext>
            </a:extLst>
          </p:cNvPr>
          <p:cNvGrpSpPr/>
          <p:nvPr/>
        </p:nvGrpSpPr>
        <p:grpSpPr>
          <a:xfrm>
            <a:off x="4670648" y="0"/>
            <a:ext cx="1983894" cy="6858000"/>
            <a:chOff x="4684296" y="0"/>
            <a:chExt cx="1983894" cy="6858000"/>
          </a:xfrm>
        </p:grpSpPr>
        <p:grpSp>
          <p:nvGrpSpPr>
            <p:cNvPr id="40" name="Group 39">
              <a:extLst>
                <a:ext uri="{FF2B5EF4-FFF2-40B4-BE49-F238E27FC236}">
                  <a16:creationId xmlns:a16="http://schemas.microsoft.com/office/drawing/2014/main" id="{48F1C84E-5271-F447-1D7C-17E850C2B301}"/>
                </a:ext>
              </a:extLst>
            </p:cNvPr>
            <p:cNvGrpSpPr/>
            <p:nvPr/>
          </p:nvGrpSpPr>
          <p:grpSpPr>
            <a:xfrm>
              <a:off x="4684296" y="0"/>
              <a:ext cx="1983894" cy="6858000"/>
              <a:chOff x="4684296" y="0"/>
              <a:chExt cx="1983894" cy="6858000"/>
            </a:xfrm>
          </p:grpSpPr>
          <p:sp>
            <p:nvSpPr>
              <p:cNvPr id="35" name="Freeform 34">
                <a:extLst>
                  <a:ext uri="{FF2B5EF4-FFF2-40B4-BE49-F238E27FC236}">
                    <a16:creationId xmlns:a16="http://schemas.microsoft.com/office/drawing/2014/main" id="{A89EE0C7-2AE6-3618-2AD4-46ABD5AE8FEE}"/>
                  </a:ext>
                </a:extLst>
              </p:cNvPr>
              <p:cNvSpPr/>
              <p:nvPr/>
            </p:nvSpPr>
            <p:spPr>
              <a:xfrm>
                <a:off x="4684296" y="0"/>
                <a:ext cx="1983894" cy="6858000"/>
              </a:xfrm>
              <a:custGeom>
                <a:avLst/>
                <a:gdLst>
                  <a:gd name="connsiteX0" fmla="*/ 0 w 1983894"/>
                  <a:gd name="connsiteY0" fmla="*/ 0 h 6858000"/>
                  <a:gd name="connsiteX1" fmla="*/ 1171074 w 1983894"/>
                  <a:gd name="connsiteY1" fmla="*/ 0 h 6858000"/>
                  <a:gd name="connsiteX2" fmla="*/ 1171074 w 1983894"/>
                  <a:gd name="connsiteY2" fmla="*/ 4671066 h 6858000"/>
                  <a:gd name="connsiteX3" fmla="*/ 1808880 w 1983894"/>
                  <a:gd name="connsiteY3" fmla="*/ 4671066 h 6858000"/>
                  <a:gd name="connsiteX4" fmla="*/ 1983894 w 1983894"/>
                  <a:gd name="connsiteY4" fmla="*/ 4846080 h 6858000"/>
                  <a:gd name="connsiteX5" fmla="*/ 1983894 w 1983894"/>
                  <a:gd name="connsiteY5" fmla="*/ 5546113 h 6858000"/>
                  <a:gd name="connsiteX6" fmla="*/ 1808880 w 1983894"/>
                  <a:gd name="connsiteY6" fmla="*/ 5721127 h 6858000"/>
                  <a:gd name="connsiteX7" fmla="*/ 1171074 w 1983894"/>
                  <a:gd name="connsiteY7" fmla="*/ 5721127 h 6858000"/>
                  <a:gd name="connsiteX8" fmla="*/ 1171074 w 1983894"/>
                  <a:gd name="connsiteY8" fmla="*/ 6858000 h 6858000"/>
                  <a:gd name="connsiteX9" fmla="*/ 0 w 1983894"/>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894" h="6858000">
                    <a:moveTo>
                      <a:pt x="0" y="0"/>
                    </a:moveTo>
                    <a:lnTo>
                      <a:pt x="1171074" y="0"/>
                    </a:lnTo>
                    <a:lnTo>
                      <a:pt x="1171074" y="4671066"/>
                    </a:lnTo>
                    <a:lnTo>
                      <a:pt x="1808880" y="4671066"/>
                    </a:lnTo>
                    <a:cubicBezTo>
                      <a:pt x="1905538" y="4671066"/>
                      <a:pt x="1983894" y="4749422"/>
                      <a:pt x="1983894" y="4846080"/>
                    </a:cubicBezTo>
                    <a:lnTo>
                      <a:pt x="1983894" y="5546113"/>
                    </a:lnTo>
                    <a:cubicBezTo>
                      <a:pt x="1983894" y="5642771"/>
                      <a:pt x="1905538" y="5721127"/>
                      <a:pt x="1808880" y="5721127"/>
                    </a:cubicBezTo>
                    <a:lnTo>
                      <a:pt x="1171074" y="5721127"/>
                    </a:lnTo>
                    <a:lnTo>
                      <a:pt x="1171074" y="6858000"/>
                    </a:lnTo>
                    <a:lnTo>
                      <a:pt x="0" y="6858000"/>
                    </a:lnTo>
                    <a:close/>
                  </a:path>
                </a:pathLst>
              </a:custGeom>
              <a:gradFill flip="none" rotWithShape="1">
                <a:gsLst>
                  <a:gs pos="0">
                    <a:srgbClr val="8299A7">
                      <a:shade val="30000"/>
                      <a:satMod val="115000"/>
                    </a:srgbClr>
                  </a:gs>
                  <a:gs pos="50000">
                    <a:srgbClr val="8299A7">
                      <a:shade val="67500"/>
                      <a:satMod val="115000"/>
                    </a:srgbClr>
                  </a:gs>
                  <a:gs pos="100000">
                    <a:srgbClr val="8299A7">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Box 38">
                <a:hlinkClick r:id="rId5" action="ppaction://hlinksldjump"/>
                <a:extLst>
                  <a:ext uri="{FF2B5EF4-FFF2-40B4-BE49-F238E27FC236}">
                    <a16:creationId xmlns:a16="http://schemas.microsoft.com/office/drawing/2014/main" id="{07D9B906-F07B-9EAF-C364-DCFB9595BBD2}"/>
                  </a:ext>
                </a:extLst>
              </p:cNvPr>
              <p:cNvSpPr txBox="1"/>
              <p:nvPr/>
            </p:nvSpPr>
            <p:spPr>
              <a:xfrm>
                <a:off x="5694207" y="4758342"/>
                <a:ext cx="800149" cy="892552"/>
              </a:xfrm>
              <a:prstGeom prst="rect">
                <a:avLst/>
              </a:prstGeom>
              <a:noFill/>
              <a:ln>
                <a:noFill/>
              </a:ln>
            </p:spPr>
            <p:txBody>
              <a:bodyPr wrap="square" rtlCol="0">
                <a:spAutoFit/>
              </a:bodyPr>
              <a:lstStyle/>
              <a:p>
                <a:pPr algn="r"/>
                <a:r>
                  <a:rPr lang="en-US" sz="5200" b="1" dirty="0">
                    <a:solidFill>
                      <a:schemeClr val="bg1"/>
                    </a:solidFill>
                    <a:latin typeface="Open Sans" pitchFamily="2" charset="0"/>
                    <a:ea typeface="Open Sans" pitchFamily="2" charset="0"/>
                    <a:cs typeface="Open Sans" pitchFamily="2" charset="0"/>
                  </a:rPr>
                  <a:t>5</a:t>
                </a:r>
              </a:p>
            </p:txBody>
          </p:sp>
        </p:grpSp>
        <p:pic>
          <p:nvPicPr>
            <p:cNvPr id="61" name="Picture 60">
              <a:extLst>
                <a:ext uri="{FF2B5EF4-FFF2-40B4-BE49-F238E27FC236}">
                  <a16:creationId xmlns:a16="http://schemas.microsoft.com/office/drawing/2014/main" id="{32A72E1D-8F6A-ED02-C25F-313EB3AAE131}"/>
                </a:ext>
              </a:extLst>
            </p:cNvPr>
            <p:cNvPicPr>
              <a:picLocks noChangeAspect="1"/>
            </p:cNvPicPr>
            <p:nvPr/>
          </p:nvPicPr>
          <p:blipFill>
            <a:blip r:embed="rId6"/>
            <a:srcRect/>
            <a:stretch/>
          </p:blipFill>
          <p:spPr>
            <a:xfrm>
              <a:off x="4832784" y="4648462"/>
              <a:ext cx="1046664" cy="1046664"/>
            </a:xfrm>
            <a:prstGeom prst="rect">
              <a:avLst/>
            </a:prstGeom>
          </p:spPr>
        </p:pic>
      </p:grpSp>
      <p:grpSp>
        <p:nvGrpSpPr>
          <p:cNvPr id="67" name="Group 66">
            <a:extLst>
              <a:ext uri="{FF2B5EF4-FFF2-40B4-BE49-F238E27FC236}">
                <a16:creationId xmlns:a16="http://schemas.microsoft.com/office/drawing/2014/main" id="{A297FD9D-4278-BFE5-2714-769BAF4A75A1}"/>
              </a:ext>
            </a:extLst>
          </p:cNvPr>
          <p:cNvGrpSpPr/>
          <p:nvPr/>
        </p:nvGrpSpPr>
        <p:grpSpPr>
          <a:xfrm>
            <a:off x="3513222" y="0"/>
            <a:ext cx="1992815" cy="6858000"/>
            <a:chOff x="3513222" y="0"/>
            <a:chExt cx="1992815" cy="6858000"/>
          </a:xfrm>
        </p:grpSpPr>
        <p:grpSp>
          <p:nvGrpSpPr>
            <p:cNvPr id="44" name="Group 43">
              <a:extLst>
                <a:ext uri="{FF2B5EF4-FFF2-40B4-BE49-F238E27FC236}">
                  <a16:creationId xmlns:a16="http://schemas.microsoft.com/office/drawing/2014/main" id="{1CE3C959-1046-F43C-7C48-234302A19441}"/>
                </a:ext>
              </a:extLst>
            </p:cNvPr>
            <p:cNvGrpSpPr/>
            <p:nvPr/>
          </p:nvGrpSpPr>
          <p:grpSpPr>
            <a:xfrm>
              <a:off x="3513222" y="0"/>
              <a:ext cx="1992815" cy="6858000"/>
              <a:chOff x="3513222" y="0"/>
              <a:chExt cx="1992815" cy="6858000"/>
            </a:xfrm>
          </p:grpSpPr>
          <p:sp>
            <p:nvSpPr>
              <p:cNvPr id="34" name="Freeform 33">
                <a:extLst>
                  <a:ext uri="{FF2B5EF4-FFF2-40B4-BE49-F238E27FC236}">
                    <a16:creationId xmlns:a16="http://schemas.microsoft.com/office/drawing/2014/main" id="{4EA0AC30-65BD-E581-D16A-AC2AD216F742}"/>
                  </a:ext>
                </a:extLst>
              </p:cNvPr>
              <p:cNvSpPr/>
              <p:nvPr/>
            </p:nvSpPr>
            <p:spPr>
              <a:xfrm>
                <a:off x="3513222" y="0"/>
                <a:ext cx="1992815" cy="6858000"/>
              </a:xfrm>
              <a:custGeom>
                <a:avLst/>
                <a:gdLst>
                  <a:gd name="connsiteX0" fmla="*/ 0 w 1992815"/>
                  <a:gd name="connsiteY0" fmla="*/ 0 h 6858000"/>
                  <a:gd name="connsiteX1" fmla="*/ 1171074 w 1992815"/>
                  <a:gd name="connsiteY1" fmla="*/ 0 h 6858000"/>
                  <a:gd name="connsiteX2" fmla="*/ 1171074 w 1992815"/>
                  <a:gd name="connsiteY2" fmla="*/ 3484764 h 6858000"/>
                  <a:gd name="connsiteX3" fmla="*/ 1817801 w 1992815"/>
                  <a:gd name="connsiteY3" fmla="*/ 3484764 h 6858000"/>
                  <a:gd name="connsiteX4" fmla="*/ 1992815 w 1992815"/>
                  <a:gd name="connsiteY4" fmla="*/ 3659778 h 6858000"/>
                  <a:gd name="connsiteX5" fmla="*/ 1992815 w 1992815"/>
                  <a:gd name="connsiteY5" fmla="*/ 4359811 h 6858000"/>
                  <a:gd name="connsiteX6" fmla="*/ 1817801 w 1992815"/>
                  <a:gd name="connsiteY6" fmla="*/ 4534825 h 6858000"/>
                  <a:gd name="connsiteX7" fmla="*/ 1171074 w 1992815"/>
                  <a:gd name="connsiteY7" fmla="*/ 4534825 h 6858000"/>
                  <a:gd name="connsiteX8" fmla="*/ 1171074 w 1992815"/>
                  <a:gd name="connsiteY8" fmla="*/ 6858000 h 6858000"/>
                  <a:gd name="connsiteX9" fmla="*/ 0 w 199281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815" h="6858000">
                    <a:moveTo>
                      <a:pt x="0" y="0"/>
                    </a:moveTo>
                    <a:lnTo>
                      <a:pt x="1171074" y="0"/>
                    </a:lnTo>
                    <a:lnTo>
                      <a:pt x="1171074" y="3484764"/>
                    </a:lnTo>
                    <a:lnTo>
                      <a:pt x="1817801" y="3484764"/>
                    </a:lnTo>
                    <a:cubicBezTo>
                      <a:pt x="1914459" y="3484764"/>
                      <a:pt x="1992815" y="3563120"/>
                      <a:pt x="1992815" y="3659778"/>
                    </a:cubicBezTo>
                    <a:lnTo>
                      <a:pt x="1992815" y="4359811"/>
                    </a:lnTo>
                    <a:cubicBezTo>
                      <a:pt x="1992815" y="4456469"/>
                      <a:pt x="1914459" y="4534825"/>
                      <a:pt x="1817801" y="4534825"/>
                    </a:cubicBezTo>
                    <a:lnTo>
                      <a:pt x="1171074" y="4534825"/>
                    </a:lnTo>
                    <a:lnTo>
                      <a:pt x="1171074" y="6858000"/>
                    </a:lnTo>
                    <a:lnTo>
                      <a:pt x="0" y="685800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Box 40">
                <a:hlinkClick r:id="rId7" action="ppaction://hlinksldjump"/>
                <a:extLst>
                  <a:ext uri="{FF2B5EF4-FFF2-40B4-BE49-F238E27FC236}">
                    <a16:creationId xmlns:a16="http://schemas.microsoft.com/office/drawing/2014/main" id="{046E5A8A-C3A8-E186-B490-EB81D3F9D59A}"/>
                  </a:ext>
                </a:extLst>
              </p:cNvPr>
              <p:cNvSpPr txBox="1"/>
              <p:nvPr/>
            </p:nvSpPr>
            <p:spPr>
              <a:xfrm>
                <a:off x="4493677" y="3545947"/>
                <a:ext cx="800149" cy="892552"/>
              </a:xfrm>
              <a:prstGeom prst="rect">
                <a:avLst/>
              </a:prstGeom>
              <a:noFill/>
              <a:ln>
                <a:noFill/>
              </a:ln>
            </p:spPr>
            <p:txBody>
              <a:bodyPr wrap="square" rtlCol="0">
                <a:spAutoFit/>
              </a:bodyPr>
              <a:lstStyle/>
              <a:p>
                <a:pPr algn="r"/>
                <a:r>
                  <a:rPr lang="en-US" sz="5200" b="1" dirty="0">
                    <a:solidFill>
                      <a:schemeClr val="bg1"/>
                    </a:solidFill>
                    <a:latin typeface="Open Sans" pitchFamily="2" charset="0"/>
                    <a:ea typeface="Open Sans" pitchFamily="2" charset="0"/>
                    <a:cs typeface="Open Sans" pitchFamily="2" charset="0"/>
                  </a:rPr>
                  <a:t>4</a:t>
                </a:r>
              </a:p>
            </p:txBody>
          </p:sp>
        </p:grpSp>
        <p:pic>
          <p:nvPicPr>
            <p:cNvPr id="60" name="Picture 59">
              <a:extLst>
                <a:ext uri="{FF2B5EF4-FFF2-40B4-BE49-F238E27FC236}">
                  <a16:creationId xmlns:a16="http://schemas.microsoft.com/office/drawing/2014/main" id="{EA9302B9-1C62-FD5E-B17D-A8225FD3944A}"/>
                </a:ext>
              </a:extLst>
            </p:cNvPr>
            <p:cNvPicPr>
              <a:picLocks noChangeAspect="1"/>
            </p:cNvPicPr>
            <p:nvPr/>
          </p:nvPicPr>
          <p:blipFill>
            <a:blip r:embed="rId8"/>
            <a:srcRect/>
            <a:stretch/>
          </p:blipFill>
          <p:spPr>
            <a:xfrm>
              <a:off x="3620941" y="3466787"/>
              <a:ext cx="1081223" cy="1081223"/>
            </a:xfrm>
            <a:prstGeom prst="rect">
              <a:avLst/>
            </a:prstGeom>
          </p:spPr>
        </p:pic>
      </p:grpSp>
      <p:grpSp>
        <p:nvGrpSpPr>
          <p:cNvPr id="66" name="Group 65">
            <a:extLst>
              <a:ext uri="{FF2B5EF4-FFF2-40B4-BE49-F238E27FC236}">
                <a16:creationId xmlns:a16="http://schemas.microsoft.com/office/drawing/2014/main" id="{8F8CDC07-02C8-3767-529E-5F613C63F1D7}"/>
              </a:ext>
            </a:extLst>
          </p:cNvPr>
          <p:cNvGrpSpPr/>
          <p:nvPr/>
        </p:nvGrpSpPr>
        <p:grpSpPr>
          <a:xfrm>
            <a:off x="2355796" y="0"/>
            <a:ext cx="1990366" cy="6858000"/>
            <a:chOff x="2342148" y="0"/>
            <a:chExt cx="1990366" cy="6858000"/>
          </a:xfrm>
        </p:grpSpPr>
        <p:grpSp>
          <p:nvGrpSpPr>
            <p:cNvPr id="48" name="Group 47">
              <a:extLst>
                <a:ext uri="{FF2B5EF4-FFF2-40B4-BE49-F238E27FC236}">
                  <a16:creationId xmlns:a16="http://schemas.microsoft.com/office/drawing/2014/main" id="{D1E269A7-0DE7-C783-DB25-7806D2A5F6D4}"/>
                </a:ext>
              </a:extLst>
            </p:cNvPr>
            <p:cNvGrpSpPr/>
            <p:nvPr/>
          </p:nvGrpSpPr>
          <p:grpSpPr>
            <a:xfrm>
              <a:off x="2342148" y="0"/>
              <a:ext cx="1990366" cy="6858000"/>
              <a:chOff x="2342148" y="0"/>
              <a:chExt cx="1990366" cy="6858000"/>
            </a:xfrm>
          </p:grpSpPr>
          <p:sp>
            <p:nvSpPr>
              <p:cNvPr id="33" name="Freeform 32">
                <a:extLst>
                  <a:ext uri="{FF2B5EF4-FFF2-40B4-BE49-F238E27FC236}">
                    <a16:creationId xmlns:a16="http://schemas.microsoft.com/office/drawing/2014/main" id="{63700D47-F976-1571-0845-433D22DCE659}"/>
                  </a:ext>
                </a:extLst>
              </p:cNvPr>
              <p:cNvSpPr/>
              <p:nvPr/>
            </p:nvSpPr>
            <p:spPr>
              <a:xfrm>
                <a:off x="2342148" y="0"/>
                <a:ext cx="1990366" cy="6858000"/>
              </a:xfrm>
              <a:custGeom>
                <a:avLst/>
                <a:gdLst>
                  <a:gd name="connsiteX0" fmla="*/ 0 w 1990366"/>
                  <a:gd name="connsiteY0" fmla="*/ 0 h 6858000"/>
                  <a:gd name="connsiteX1" fmla="*/ 1171074 w 1990366"/>
                  <a:gd name="connsiteY1" fmla="*/ 0 h 6858000"/>
                  <a:gd name="connsiteX2" fmla="*/ 1171074 w 1990366"/>
                  <a:gd name="connsiteY2" fmla="*/ 2323176 h 6858000"/>
                  <a:gd name="connsiteX3" fmla="*/ 1815352 w 1990366"/>
                  <a:gd name="connsiteY3" fmla="*/ 2323176 h 6858000"/>
                  <a:gd name="connsiteX4" fmla="*/ 1990366 w 1990366"/>
                  <a:gd name="connsiteY4" fmla="*/ 2498190 h 6858000"/>
                  <a:gd name="connsiteX5" fmla="*/ 1990366 w 1990366"/>
                  <a:gd name="connsiteY5" fmla="*/ 3198223 h 6858000"/>
                  <a:gd name="connsiteX6" fmla="*/ 1815352 w 1990366"/>
                  <a:gd name="connsiteY6" fmla="*/ 3373237 h 6858000"/>
                  <a:gd name="connsiteX7" fmla="*/ 1171074 w 1990366"/>
                  <a:gd name="connsiteY7" fmla="*/ 3373237 h 6858000"/>
                  <a:gd name="connsiteX8" fmla="*/ 1171074 w 1990366"/>
                  <a:gd name="connsiteY8" fmla="*/ 6858000 h 6858000"/>
                  <a:gd name="connsiteX9" fmla="*/ 0 w 199036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0366" h="6858000">
                    <a:moveTo>
                      <a:pt x="0" y="0"/>
                    </a:moveTo>
                    <a:lnTo>
                      <a:pt x="1171074" y="0"/>
                    </a:lnTo>
                    <a:lnTo>
                      <a:pt x="1171074" y="2323176"/>
                    </a:lnTo>
                    <a:lnTo>
                      <a:pt x="1815352" y="2323176"/>
                    </a:lnTo>
                    <a:cubicBezTo>
                      <a:pt x="1912010" y="2323176"/>
                      <a:pt x="1990366" y="2401533"/>
                      <a:pt x="1990366" y="2498190"/>
                    </a:cubicBezTo>
                    <a:lnTo>
                      <a:pt x="1990366" y="3198223"/>
                    </a:lnTo>
                    <a:cubicBezTo>
                      <a:pt x="1990366" y="3294881"/>
                      <a:pt x="1912010" y="3373237"/>
                      <a:pt x="1815352" y="3373237"/>
                    </a:cubicBezTo>
                    <a:lnTo>
                      <a:pt x="1171074" y="3373237"/>
                    </a:lnTo>
                    <a:lnTo>
                      <a:pt x="1171074" y="6858000"/>
                    </a:lnTo>
                    <a:lnTo>
                      <a:pt x="0" y="6858000"/>
                    </a:lnTo>
                    <a:close/>
                  </a:path>
                </a:pathLst>
              </a:custGeom>
              <a:gradFill flip="none" rotWithShape="1">
                <a:gsLst>
                  <a:gs pos="0">
                    <a:schemeClr val="tx2">
                      <a:lumMod val="90000"/>
                      <a:lumOff val="10000"/>
                      <a:shade val="30000"/>
                      <a:satMod val="115000"/>
                    </a:schemeClr>
                  </a:gs>
                  <a:gs pos="50000">
                    <a:schemeClr val="tx2">
                      <a:lumMod val="90000"/>
                      <a:lumOff val="10000"/>
                      <a:shade val="67500"/>
                      <a:satMod val="115000"/>
                    </a:schemeClr>
                  </a:gs>
                  <a:gs pos="100000">
                    <a:schemeClr val="tx2">
                      <a:lumMod val="90000"/>
                      <a:lumOff val="10000"/>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TextBox 46">
                <a:hlinkClick r:id="rId9" action="ppaction://hlinksldjump"/>
                <a:extLst>
                  <a:ext uri="{FF2B5EF4-FFF2-40B4-BE49-F238E27FC236}">
                    <a16:creationId xmlns:a16="http://schemas.microsoft.com/office/drawing/2014/main" id="{0F730A84-81A8-598A-410A-7B1F523EBC00}"/>
                  </a:ext>
                </a:extLst>
              </p:cNvPr>
              <p:cNvSpPr txBox="1"/>
              <p:nvPr/>
            </p:nvSpPr>
            <p:spPr>
              <a:xfrm>
                <a:off x="3388763" y="2400888"/>
                <a:ext cx="800149" cy="892552"/>
              </a:xfrm>
              <a:prstGeom prst="rect">
                <a:avLst/>
              </a:prstGeom>
              <a:noFill/>
              <a:ln>
                <a:noFill/>
              </a:ln>
            </p:spPr>
            <p:txBody>
              <a:bodyPr wrap="square" rtlCol="0">
                <a:spAutoFit/>
              </a:bodyPr>
              <a:lstStyle/>
              <a:p>
                <a:pPr algn="r"/>
                <a:r>
                  <a:rPr lang="en-US" sz="5200" b="1" dirty="0">
                    <a:solidFill>
                      <a:schemeClr val="bg1"/>
                    </a:solidFill>
                    <a:latin typeface="Open Sans" pitchFamily="2" charset="0"/>
                    <a:ea typeface="Open Sans" pitchFamily="2" charset="0"/>
                    <a:cs typeface="Open Sans" pitchFamily="2" charset="0"/>
                  </a:rPr>
                  <a:t>3</a:t>
                </a:r>
              </a:p>
            </p:txBody>
          </p:sp>
        </p:grpSp>
        <p:pic>
          <p:nvPicPr>
            <p:cNvPr id="59" name="Picture 58">
              <a:extLst>
                <a:ext uri="{FF2B5EF4-FFF2-40B4-BE49-F238E27FC236}">
                  <a16:creationId xmlns:a16="http://schemas.microsoft.com/office/drawing/2014/main" id="{C3878E26-CB0C-71E9-E927-1F31FFD0EA08}"/>
                </a:ext>
              </a:extLst>
            </p:cNvPr>
            <p:cNvPicPr>
              <a:picLocks noChangeAspect="1"/>
            </p:cNvPicPr>
            <p:nvPr/>
          </p:nvPicPr>
          <p:blipFill>
            <a:blip r:embed="rId10"/>
            <a:srcRect/>
            <a:stretch/>
          </p:blipFill>
          <p:spPr>
            <a:xfrm>
              <a:off x="2519611" y="2371737"/>
              <a:ext cx="1047064" cy="1047064"/>
            </a:xfrm>
            <a:prstGeom prst="rect">
              <a:avLst/>
            </a:prstGeom>
          </p:spPr>
        </p:pic>
      </p:grpSp>
      <p:grpSp>
        <p:nvGrpSpPr>
          <p:cNvPr id="65" name="Group 64">
            <a:extLst>
              <a:ext uri="{FF2B5EF4-FFF2-40B4-BE49-F238E27FC236}">
                <a16:creationId xmlns:a16="http://schemas.microsoft.com/office/drawing/2014/main" id="{84273282-E0D8-290B-914D-C8E79BFD3633}"/>
              </a:ext>
            </a:extLst>
          </p:cNvPr>
          <p:cNvGrpSpPr/>
          <p:nvPr/>
        </p:nvGrpSpPr>
        <p:grpSpPr>
          <a:xfrm>
            <a:off x="1184722" y="0"/>
            <a:ext cx="1997238" cy="6858000"/>
            <a:chOff x="1171074" y="0"/>
            <a:chExt cx="1997238" cy="6858000"/>
          </a:xfrm>
        </p:grpSpPr>
        <p:grpSp>
          <p:nvGrpSpPr>
            <p:cNvPr id="50" name="Group 49">
              <a:extLst>
                <a:ext uri="{FF2B5EF4-FFF2-40B4-BE49-F238E27FC236}">
                  <a16:creationId xmlns:a16="http://schemas.microsoft.com/office/drawing/2014/main" id="{BC132904-D30C-7578-7CC2-09832DAE8181}"/>
                </a:ext>
              </a:extLst>
            </p:cNvPr>
            <p:cNvGrpSpPr/>
            <p:nvPr/>
          </p:nvGrpSpPr>
          <p:grpSpPr>
            <a:xfrm>
              <a:off x="1171074" y="0"/>
              <a:ext cx="1997238" cy="6858000"/>
              <a:chOff x="1171074" y="0"/>
              <a:chExt cx="1997238" cy="6858000"/>
            </a:xfrm>
          </p:grpSpPr>
          <p:sp>
            <p:nvSpPr>
              <p:cNvPr id="32" name="Freeform 31">
                <a:extLst>
                  <a:ext uri="{FF2B5EF4-FFF2-40B4-BE49-F238E27FC236}">
                    <a16:creationId xmlns:a16="http://schemas.microsoft.com/office/drawing/2014/main" id="{4B323ED9-5DDC-7066-6516-91E7E7CBC449}"/>
                  </a:ext>
                </a:extLst>
              </p:cNvPr>
              <p:cNvSpPr/>
              <p:nvPr/>
            </p:nvSpPr>
            <p:spPr>
              <a:xfrm>
                <a:off x="1171074" y="0"/>
                <a:ext cx="1997238" cy="6858000"/>
              </a:xfrm>
              <a:custGeom>
                <a:avLst/>
                <a:gdLst>
                  <a:gd name="connsiteX0" fmla="*/ 1174510 w 1997238"/>
                  <a:gd name="connsiteY0" fmla="*/ 1161588 h 6858000"/>
                  <a:gd name="connsiteX1" fmla="*/ 1822224 w 1997238"/>
                  <a:gd name="connsiteY1" fmla="*/ 1161588 h 6858000"/>
                  <a:gd name="connsiteX2" fmla="*/ 1997238 w 1997238"/>
                  <a:gd name="connsiteY2" fmla="*/ 1336602 h 6858000"/>
                  <a:gd name="connsiteX3" fmla="*/ 1997238 w 1997238"/>
                  <a:gd name="connsiteY3" fmla="*/ 2036635 h 6858000"/>
                  <a:gd name="connsiteX4" fmla="*/ 1822224 w 1997238"/>
                  <a:gd name="connsiteY4" fmla="*/ 2211649 h 6858000"/>
                  <a:gd name="connsiteX5" fmla="*/ 1174510 w 1997238"/>
                  <a:gd name="connsiteY5" fmla="*/ 2211649 h 6858000"/>
                  <a:gd name="connsiteX6" fmla="*/ 0 w 1997238"/>
                  <a:gd name="connsiteY6" fmla="*/ 0 h 6858000"/>
                  <a:gd name="connsiteX7" fmla="*/ 1171074 w 1997238"/>
                  <a:gd name="connsiteY7" fmla="*/ 0 h 6858000"/>
                  <a:gd name="connsiteX8" fmla="*/ 1171074 w 1997238"/>
                  <a:gd name="connsiteY8" fmla="*/ 6858000 h 6858000"/>
                  <a:gd name="connsiteX9" fmla="*/ 0 w 199723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7238" h="6858000">
                    <a:moveTo>
                      <a:pt x="1174510" y="1161588"/>
                    </a:moveTo>
                    <a:lnTo>
                      <a:pt x="1822224" y="1161588"/>
                    </a:lnTo>
                    <a:cubicBezTo>
                      <a:pt x="1918882" y="1161588"/>
                      <a:pt x="1997238" y="1239944"/>
                      <a:pt x="1997238" y="1336602"/>
                    </a:cubicBezTo>
                    <a:lnTo>
                      <a:pt x="1997238" y="2036635"/>
                    </a:lnTo>
                    <a:cubicBezTo>
                      <a:pt x="1997238" y="2133293"/>
                      <a:pt x="1918882" y="2211649"/>
                      <a:pt x="1822224" y="2211649"/>
                    </a:cubicBezTo>
                    <a:lnTo>
                      <a:pt x="1174510" y="2211649"/>
                    </a:lnTo>
                    <a:close/>
                    <a:moveTo>
                      <a:pt x="0" y="0"/>
                    </a:moveTo>
                    <a:lnTo>
                      <a:pt x="1171074" y="0"/>
                    </a:lnTo>
                    <a:lnTo>
                      <a:pt x="1171074" y="6858000"/>
                    </a:lnTo>
                    <a:lnTo>
                      <a:pt x="0" y="685800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hlinkClick r:id="rId11" action="ppaction://hlinksldjump"/>
                <a:extLst>
                  <a:ext uri="{FF2B5EF4-FFF2-40B4-BE49-F238E27FC236}">
                    <a16:creationId xmlns:a16="http://schemas.microsoft.com/office/drawing/2014/main" id="{7C3445BD-BCB1-78DD-DD4B-4920FA1D1AD7}"/>
                  </a:ext>
                </a:extLst>
              </p:cNvPr>
              <p:cNvSpPr txBox="1"/>
              <p:nvPr/>
            </p:nvSpPr>
            <p:spPr>
              <a:xfrm>
                <a:off x="2232417" y="1218758"/>
                <a:ext cx="800149" cy="892552"/>
              </a:xfrm>
              <a:prstGeom prst="rect">
                <a:avLst/>
              </a:prstGeom>
              <a:noFill/>
              <a:ln>
                <a:noFill/>
              </a:ln>
            </p:spPr>
            <p:txBody>
              <a:bodyPr wrap="square" rtlCol="0">
                <a:spAutoFit/>
              </a:bodyPr>
              <a:lstStyle/>
              <a:p>
                <a:pPr algn="r"/>
                <a:r>
                  <a:rPr lang="en-US" sz="5200" b="1" dirty="0">
                    <a:solidFill>
                      <a:schemeClr val="bg1"/>
                    </a:solidFill>
                    <a:latin typeface="Open Sans" pitchFamily="2" charset="0"/>
                    <a:ea typeface="Open Sans" pitchFamily="2" charset="0"/>
                    <a:cs typeface="Open Sans" pitchFamily="2" charset="0"/>
                  </a:rPr>
                  <a:t>2</a:t>
                </a:r>
              </a:p>
            </p:txBody>
          </p:sp>
        </p:grpSp>
        <p:pic>
          <p:nvPicPr>
            <p:cNvPr id="58" name="Picture 57">
              <a:extLst>
                <a:ext uri="{FF2B5EF4-FFF2-40B4-BE49-F238E27FC236}">
                  <a16:creationId xmlns:a16="http://schemas.microsoft.com/office/drawing/2014/main" id="{7E87A4BE-3302-C3E0-3E40-04C1744C9F69}"/>
                </a:ext>
              </a:extLst>
            </p:cNvPr>
            <p:cNvPicPr>
              <a:picLocks noChangeAspect="1"/>
            </p:cNvPicPr>
            <p:nvPr/>
          </p:nvPicPr>
          <p:blipFill>
            <a:blip r:embed="rId12"/>
            <a:srcRect/>
            <a:stretch/>
          </p:blipFill>
          <p:spPr>
            <a:xfrm>
              <a:off x="1317705" y="1146992"/>
              <a:ext cx="1036083" cy="1036083"/>
            </a:xfrm>
            <a:prstGeom prst="rect">
              <a:avLst/>
            </a:prstGeom>
          </p:spPr>
        </p:pic>
      </p:grpSp>
      <p:sp>
        <p:nvSpPr>
          <p:cNvPr id="2" name="TextBox 1">
            <a:extLst>
              <a:ext uri="{FF2B5EF4-FFF2-40B4-BE49-F238E27FC236}">
                <a16:creationId xmlns:a16="http://schemas.microsoft.com/office/drawing/2014/main" id="{974044A1-0A56-B617-C7B6-7172ABF0819F}"/>
              </a:ext>
            </a:extLst>
          </p:cNvPr>
          <p:cNvSpPr txBox="1"/>
          <p:nvPr/>
        </p:nvSpPr>
        <p:spPr>
          <a:xfrm>
            <a:off x="7407757" y="1746233"/>
            <a:ext cx="6058576" cy="523220"/>
          </a:xfrm>
          <a:prstGeom prst="rect">
            <a:avLst/>
          </a:prstGeom>
          <a:noFill/>
        </p:spPr>
        <p:txBody>
          <a:bodyPr wrap="square" rtlCol="0">
            <a:spAutoFit/>
          </a:bodyPr>
          <a:lstStyle/>
          <a:p>
            <a:r>
              <a:rPr lang="en-US" sz="2800" b="1" dirty="0">
                <a:solidFill>
                  <a:srgbClr val="0A3056"/>
                </a:solidFill>
                <a:latin typeface="Open Sans" pitchFamily="2" charset="0"/>
                <a:ea typeface="Open Sans" pitchFamily="2" charset="0"/>
                <a:cs typeface="Open Sans" pitchFamily="2" charset="0"/>
              </a:rPr>
              <a:t>There are 6 Phases:</a:t>
            </a:r>
          </a:p>
        </p:txBody>
      </p:sp>
      <p:sp>
        <p:nvSpPr>
          <p:cNvPr id="53" name="TextBox 52">
            <a:extLst>
              <a:ext uri="{FF2B5EF4-FFF2-40B4-BE49-F238E27FC236}">
                <a16:creationId xmlns:a16="http://schemas.microsoft.com/office/drawing/2014/main" id="{CF792BB1-B29C-5DCE-1BAC-57A8DA14CDF4}"/>
              </a:ext>
            </a:extLst>
          </p:cNvPr>
          <p:cNvSpPr txBox="1"/>
          <p:nvPr/>
        </p:nvSpPr>
        <p:spPr>
          <a:xfrm>
            <a:off x="7407757" y="2371737"/>
            <a:ext cx="4856894" cy="2416046"/>
          </a:xfrm>
          <a:prstGeom prst="rect">
            <a:avLst/>
          </a:prstGeom>
          <a:noFill/>
        </p:spPr>
        <p:txBody>
          <a:bodyPr wrap="square" rtlCol="0">
            <a:spAutoFit/>
          </a:bodyPr>
          <a:lstStyle/>
          <a:p>
            <a:pPr marL="342900" indent="-342900">
              <a:spcAft>
                <a:spcPts val="600"/>
              </a:spcAft>
              <a:buFont typeface="+mj-lt"/>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Preparation &amp; Education</a:t>
            </a:r>
          </a:p>
          <a:p>
            <a:pPr marL="342900" indent="-342900">
              <a:spcAft>
                <a:spcPts val="600"/>
              </a:spcAft>
              <a:buFont typeface="+mj-lt"/>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System Assessment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(“Lay of the Land”)</a:t>
            </a:r>
          </a:p>
          <a:p>
            <a:pPr marL="342900" indent="-342900">
              <a:spcAft>
                <a:spcPts val="600"/>
              </a:spcAft>
              <a:buFont typeface="+mj-lt"/>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Administrative Setup</a:t>
            </a:r>
          </a:p>
          <a:p>
            <a:pPr marL="342900" indent="-342900">
              <a:spcAft>
                <a:spcPts val="600"/>
              </a:spcAft>
              <a:buFont typeface="+mj-lt"/>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Fact Finding/Building the Team</a:t>
            </a:r>
          </a:p>
          <a:p>
            <a:pPr marL="342900" indent="-342900">
              <a:spcAft>
                <a:spcPts val="600"/>
              </a:spcAft>
              <a:buFont typeface="+mj-lt"/>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Sustainability Planning</a:t>
            </a:r>
          </a:p>
          <a:p>
            <a:pPr marL="342900" indent="-342900">
              <a:spcAft>
                <a:spcPts val="600"/>
              </a:spcAft>
              <a:buFont typeface="+mj-lt"/>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Building an RMOCC</a:t>
            </a:r>
          </a:p>
        </p:txBody>
      </p:sp>
      <p:sp>
        <p:nvSpPr>
          <p:cNvPr id="54" name="TextBox 53">
            <a:extLst>
              <a:ext uri="{FF2B5EF4-FFF2-40B4-BE49-F238E27FC236}">
                <a16:creationId xmlns:a16="http://schemas.microsoft.com/office/drawing/2014/main" id="{97EA6667-BA75-7BCC-9064-1C3408975C9C}"/>
              </a:ext>
            </a:extLst>
          </p:cNvPr>
          <p:cNvSpPr txBox="1"/>
          <p:nvPr/>
        </p:nvSpPr>
        <p:spPr>
          <a:xfrm>
            <a:off x="4967416" y="-617838"/>
            <a:ext cx="184731" cy="369332"/>
          </a:xfrm>
          <a:prstGeom prst="rect">
            <a:avLst/>
          </a:prstGeom>
          <a:noFill/>
        </p:spPr>
        <p:txBody>
          <a:bodyPr wrap="none" rtlCol="0">
            <a:spAutoFit/>
          </a:bodyPr>
          <a:lstStyle/>
          <a:p>
            <a:endParaRPr lang="en-US" dirty="0"/>
          </a:p>
        </p:txBody>
      </p:sp>
      <p:grpSp>
        <p:nvGrpSpPr>
          <p:cNvPr id="63" name="Group 62">
            <a:extLst>
              <a:ext uri="{FF2B5EF4-FFF2-40B4-BE49-F238E27FC236}">
                <a16:creationId xmlns:a16="http://schemas.microsoft.com/office/drawing/2014/main" id="{F6707311-B412-A4F4-445D-0D0AEE601CE0}"/>
              </a:ext>
            </a:extLst>
          </p:cNvPr>
          <p:cNvGrpSpPr/>
          <p:nvPr/>
        </p:nvGrpSpPr>
        <p:grpSpPr>
          <a:xfrm>
            <a:off x="13648" y="-65657"/>
            <a:ext cx="1997238" cy="6923657"/>
            <a:chOff x="0" y="-65657"/>
            <a:chExt cx="1997238" cy="6923657"/>
          </a:xfrm>
        </p:grpSpPr>
        <p:grpSp>
          <p:nvGrpSpPr>
            <p:cNvPr id="52" name="Group 51">
              <a:extLst>
                <a:ext uri="{FF2B5EF4-FFF2-40B4-BE49-F238E27FC236}">
                  <a16:creationId xmlns:a16="http://schemas.microsoft.com/office/drawing/2014/main" id="{FB1BD280-418F-3717-CCF1-FB4090BFB785}"/>
                </a:ext>
              </a:extLst>
            </p:cNvPr>
            <p:cNvGrpSpPr/>
            <p:nvPr/>
          </p:nvGrpSpPr>
          <p:grpSpPr>
            <a:xfrm>
              <a:off x="0" y="0"/>
              <a:ext cx="1997238" cy="6858000"/>
              <a:chOff x="0" y="0"/>
              <a:chExt cx="1997238" cy="6858000"/>
            </a:xfrm>
          </p:grpSpPr>
          <p:sp>
            <p:nvSpPr>
              <p:cNvPr id="31" name="Freeform 30">
                <a:extLst>
                  <a:ext uri="{FF2B5EF4-FFF2-40B4-BE49-F238E27FC236}">
                    <a16:creationId xmlns:a16="http://schemas.microsoft.com/office/drawing/2014/main" id="{8E431C19-5460-406E-3687-73BD8C2C31F4}"/>
                  </a:ext>
                </a:extLst>
              </p:cNvPr>
              <p:cNvSpPr/>
              <p:nvPr/>
            </p:nvSpPr>
            <p:spPr>
              <a:xfrm>
                <a:off x="0" y="0"/>
                <a:ext cx="1997238" cy="6858000"/>
              </a:xfrm>
              <a:custGeom>
                <a:avLst/>
                <a:gdLst>
                  <a:gd name="connsiteX0" fmla="*/ 1174510 w 1997238"/>
                  <a:gd name="connsiteY0" fmla="*/ 0 h 6858000"/>
                  <a:gd name="connsiteX1" fmla="*/ 1822224 w 1997238"/>
                  <a:gd name="connsiteY1" fmla="*/ 0 h 6858000"/>
                  <a:gd name="connsiteX2" fmla="*/ 1997238 w 1997238"/>
                  <a:gd name="connsiteY2" fmla="*/ 175014 h 6858000"/>
                  <a:gd name="connsiteX3" fmla="*/ 1997238 w 1997238"/>
                  <a:gd name="connsiteY3" fmla="*/ 875047 h 6858000"/>
                  <a:gd name="connsiteX4" fmla="*/ 1822224 w 1997238"/>
                  <a:gd name="connsiteY4" fmla="*/ 1050061 h 6858000"/>
                  <a:gd name="connsiteX5" fmla="*/ 1174510 w 1997238"/>
                  <a:gd name="connsiteY5" fmla="*/ 1050061 h 6858000"/>
                  <a:gd name="connsiteX6" fmla="*/ 0 w 1997238"/>
                  <a:gd name="connsiteY6" fmla="*/ 0 h 6858000"/>
                  <a:gd name="connsiteX7" fmla="*/ 1171074 w 1997238"/>
                  <a:gd name="connsiteY7" fmla="*/ 0 h 6858000"/>
                  <a:gd name="connsiteX8" fmla="*/ 1171074 w 1997238"/>
                  <a:gd name="connsiteY8" fmla="*/ 6858000 h 6858000"/>
                  <a:gd name="connsiteX9" fmla="*/ 0 w 199723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7238" h="6858000">
                    <a:moveTo>
                      <a:pt x="1174510" y="0"/>
                    </a:moveTo>
                    <a:lnTo>
                      <a:pt x="1822224" y="0"/>
                    </a:lnTo>
                    <a:cubicBezTo>
                      <a:pt x="1918882" y="0"/>
                      <a:pt x="1997238" y="78356"/>
                      <a:pt x="1997238" y="175014"/>
                    </a:cubicBezTo>
                    <a:lnTo>
                      <a:pt x="1997238" y="875047"/>
                    </a:lnTo>
                    <a:cubicBezTo>
                      <a:pt x="1997238" y="971705"/>
                      <a:pt x="1918882" y="1050061"/>
                      <a:pt x="1822224" y="1050061"/>
                    </a:cubicBezTo>
                    <a:lnTo>
                      <a:pt x="1174510" y="1050061"/>
                    </a:lnTo>
                    <a:close/>
                    <a:moveTo>
                      <a:pt x="0" y="0"/>
                    </a:moveTo>
                    <a:lnTo>
                      <a:pt x="1171074" y="0"/>
                    </a:lnTo>
                    <a:lnTo>
                      <a:pt x="1171074" y="6858000"/>
                    </a:lnTo>
                    <a:lnTo>
                      <a:pt x="0" y="6858000"/>
                    </a:lnTo>
                    <a:close/>
                  </a:path>
                </a:pathLst>
              </a:custGeom>
              <a:solidFill>
                <a:srgbClr val="AEBFC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TextBox 50">
                <a:hlinkClick r:id="rId13" action="ppaction://hlinksldjump"/>
                <a:extLst>
                  <a:ext uri="{FF2B5EF4-FFF2-40B4-BE49-F238E27FC236}">
                    <a16:creationId xmlns:a16="http://schemas.microsoft.com/office/drawing/2014/main" id="{639D9056-CB64-27D0-B4DA-E7258A0A0BF3}"/>
                  </a:ext>
                </a:extLst>
              </p:cNvPr>
              <p:cNvSpPr txBox="1"/>
              <p:nvPr/>
            </p:nvSpPr>
            <p:spPr>
              <a:xfrm>
                <a:off x="1061343" y="89563"/>
                <a:ext cx="800149" cy="892552"/>
              </a:xfrm>
              <a:prstGeom prst="rect">
                <a:avLst/>
              </a:prstGeom>
              <a:noFill/>
              <a:ln>
                <a:noFill/>
              </a:ln>
            </p:spPr>
            <p:txBody>
              <a:bodyPr wrap="square" rtlCol="0">
                <a:spAutoFit/>
              </a:bodyPr>
              <a:lstStyle/>
              <a:p>
                <a:pPr algn="r"/>
                <a:r>
                  <a:rPr lang="en-US" sz="5200" b="1" dirty="0">
                    <a:solidFill>
                      <a:schemeClr val="bg1"/>
                    </a:solidFill>
                    <a:latin typeface="Open Sans" pitchFamily="2" charset="0"/>
                    <a:ea typeface="Open Sans" pitchFamily="2" charset="0"/>
                    <a:cs typeface="Open Sans" pitchFamily="2" charset="0"/>
                  </a:rPr>
                  <a:t>1</a:t>
                </a:r>
              </a:p>
            </p:txBody>
          </p:sp>
        </p:grpSp>
        <p:pic>
          <p:nvPicPr>
            <p:cNvPr id="57" name="Picture 56">
              <a:extLst>
                <a:ext uri="{FF2B5EF4-FFF2-40B4-BE49-F238E27FC236}">
                  <a16:creationId xmlns:a16="http://schemas.microsoft.com/office/drawing/2014/main" id="{7199F511-CCB0-9B54-5BF1-0B7F7F0CB7BF}"/>
                </a:ext>
              </a:extLst>
            </p:cNvPr>
            <p:cNvPicPr>
              <a:picLocks noChangeAspect="1"/>
            </p:cNvPicPr>
            <p:nvPr/>
          </p:nvPicPr>
          <p:blipFill>
            <a:blip r:embed="rId14"/>
            <a:srcRect/>
            <a:stretch/>
          </p:blipFill>
          <p:spPr>
            <a:xfrm>
              <a:off x="0" y="-65657"/>
              <a:ext cx="1137335" cy="1137335"/>
            </a:xfrm>
            <a:prstGeom prst="rect">
              <a:avLst/>
            </a:prstGeom>
          </p:spPr>
        </p:pic>
      </p:grpSp>
    </p:spTree>
    <p:extLst>
      <p:ext uri="{BB962C8B-B14F-4D97-AF65-F5344CB8AC3E}">
        <p14:creationId xmlns:p14="http://schemas.microsoft.com/office/powerpoint/2010/main" val="3293548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84F777-CA6A-858F-8006-53C71BE83E69}"/>
              </a:ext>
            </a:extLst>
          </p:cNvPr>
          <p:cNvSpPr/>
          <p:nvPr/>
        </p:nvSpPr>
        <p:spPr>
          <a:xfrm>
            <a:off x="0" y="1429074"/>
            <a:ext cx="12192000" cy="4507492"/>
          </a:xfrm>
          <a:prstGeom prst="rect">
            <a:avLst/>
          </a:prstGeom>
          <a:solidFill>
            <a:srgbClr val="AEBF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F6F5AB-F49A-95B6-AF31-F142427208A1}"/>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4" name="Picture 3" descr="A red and black broken glass&#10;&#10;Description automatically generated">
            <a:extLst>
              <a:ext uri="{FF2B5EF4-FFF2-40B4-BE49-F238E27FC236}">
                <a16:creationId xmlns:a16="http://schemas.microsoft.com/office/drawing/2014/main" id="{53DB988E-D54D-DBF3-84CB-88150BF83C21}"/>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5" name="Straight Connector 4">
            <a:extLst>
              <a:ext uri="{FF2B5EF4-FFF2-40B4-BE49-F238E27FC236}">
                <a16:creationId xmlns:a16="http://schemas.microsoft.com/office/drawing/2014/main" id="{154E9040-8A74-676E-D405-44A4DFB2FEEC}"/>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36D90B6-019D-F155-8A44-466E23EEE005}"/>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7" name="TextBox 6">
            <a:extLst>
              <a:ext uri="{FF2B5EF4-FFF2-40B4-BE49-F238E27FC236}">
                <a16:creationId xmlns:a16="http://schemas.microsoft.com/office/drawing/2014/main" id="{72EAD7D9-4C02-5580-D97C-CA6F1BB242F9}"/>
              </a:ext>
            </a:extLst>
          </p:cNvPr>
          <p:cNvSpPr txBox="1"/>
          <p:nvPr/>
        </p:nvSpPr>
        <p:spPr>
          <a:xfrm>
            <a:off x="1600882" y="2037811"/>
            <a:ext cx="8990231" cy="861774"/>
          </a:xfrm>
          <a:prstGeom prst="rect">
            <a:avLst/>
          </a:prstGeom>
          <a:noFill/>
        </p:spPr>
        <p:txBody>
          <a:bodyPr wrap="square" rtlCol="0">
            <a:spAutoFit/>
          </a:bodyPr>
          <a:lstStyle/>
          <a:p>
            <a:pPr algn="ctr"/>
            <a:r>
              <a:rPr lang="en-US" sz="5000" b="1" dirty="0">
                <a:solidFill>
                  <a:schemeClr val="bg1"/>
                </a:solidFill>
                <a:latin typeface="Open Sans" pitchFamily="2" charset="0"/>
                <a:ea typeface="Open Sans" pitchFamily="2" charset="0"/>
                <a:cs typeface="Open Sans" pitchFamily="2" charset="0"/>
              </a:rPr>
              <a:t>Preparation &amp; Education</a:t>
            </a:r>
          </a:p>
        </p:txBody>
      </p:sp>
      <p:sp>
        <p:nvSpPr>
          <p:cNvPr id="8" name="Freeform 7">
            <a:extLst>
              <a:ext uri="{FF2B5EF4-FFF2-40B4-BE49-F238E27FC236}">
                <a16:creationId xmlns:a16="http://schemas.microsoft.com/office/drawing/2014/main" id="{92CFD6FC-F8A9-0AC3-96E0-DB5D62009620}"/>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714A8BCA-186D-CABF-FB1B-E4798AFFBECA}"/>
              </a:ext>
            </a:extLst>
          </p:cNvPr>
          <p:cNvSpPr txBox="1"/>
          <p:nvPr/>
        </p:nvSpPr>
        <p:spPr>
          <a:xfrm>
            <a:off x="4588881" y="264642"/>
            <a:ext cx="6647991" cy="1077218"/>
          </a:xfrm>
          <a:prstGeom prst="rect">
            <a:avLst/>
          </a:prstGeom>
          <a:noFill/>
        </p:spPr>
        <p:txBody>
          <a:bodyPr wrap="square" rtlCol="0">
            <a:spAutoFit/>
          </a:bodyPr>
          <a:lstStyle/>
          <a:p>
            <a:pPr algn="r"/>
            <a:r>
              <a:rPr lang="en-US" sz="6400" b="1" dirty="0">
                <a:solidFill>
                  <a:schemeClr val="bg1"/>
                </a:solidFill>
                <a:latin typeface="Open Sans" pitchFamily="2" charset="0"/>
                <a:ea typeface="Open Sans" pitchFamily="2" charset="0"/>
                <a:cs typeface="Open Sans" pitchFamily="2" charset="0"/>
              </a:rPr>
              <a:t>1</a:t>
            </a:r>
          </a:p>
        </p:txBody>
      </p:sp>
      <p:sp>
        <p:nvSpPr>
          <p:cNvPr id="11" name="TextBox 10">
            <a:extLst>
              <a:ext uri="{FF2B5EF4-FFF2-40B4-BE49-F238E27FC236}">
                <a16:creationId xmlns:a16="http://schemas.microsoft.com/office/drawing/2014/main" id="{4769749D-2005-A461-3B9C-EA6A114167BE}"/>
              </a:ext>
            </a:extLst>
          </p:cNvPr>
          <p:cNvSpPr txBox="1"/>
          <p:nvPr/>
        </p:nvSpPr>
        <p:spPr>
          <a:xfrm>
            <a:off x="1394212" y="341243"/>
            <a:ext cx="8990231" cy="923330"/>
          </a:xfrm>
          <a:prstGeom prst="rect">
            <a:avLst/>
          </a:prstGeom>
          <a:noFill/>
        </p:spPr>
        <p:txBody>
          <a:bodyPr wrap="square" rtlCol="0">
            <a:spAutoFit/>
          </a:bodyPr>
          <a:lstStyle/>
          <a:p>
            <a:pPr algn="r"/>
            <a:r>
              <a:rPr lang="en-US" sz="5400" b="1" dirty="0">
                <a:solidFill>
                  <a:srgbClr val="0E2144"/>
                </a:solidFill>
                <a:latin typeface="Open Sans" pitchFamily="2" charset="0"/>
                <a:ea typeface="Open Sans" pitchFamily="2" charset="0"/>
                <a:cs typeface="Open Sans" pitchFamily="2" charset="0"/>
              </a:rPr>
              <a:t>Phase</a:t>
            </a:r>
          </a:p>
        </p:txBody>
      </p:sp>
      <p:pic>
        <p:nvPicPr>
          <p:cNvPr id="12" name="Picture 11" descr="A white line drawing of a computer&#10;&#10;Description automatically generated">
            <a:extLst>
              <a:ext uri="{FF2B5EF4-FFF2-40B4-BE49-F238E27FC236}">
                <a16:creationId xmlns:a16="http://schemas.microsoft.com/office/drawing/2014/main" id="{3F6454F8-37E2-C164-9F1E-5C6F48F0B201}"/>
              </a:ext>
            </a:extLst>
          </p:cNvPr>
          <p:cNvPicPr>
            <a:picLocks noChangeAspect="1"/>
          </p:cNvPicPr>
          <p:nvPr/>
        </p:nvPicPr>
        <p:blipFill>
          <a:blip r:embed="rId4"/>
          <a:stretch>
            <a:fillRect/>
          </a:stretch>
        </p:blipFill>
        <p:spPr>
          <a:xfrm>
            <a:off x="4434513" y="2538865"/>
            <a:ext cx="2909627" cy="2909627"/>
          </a:xfrm>
          <a:prstGeom prst="rect">
            <a:avLst/>
          </a:prstGeom>
        </p:spPr>
      </p:pic>
      <p:pic>
        <p:nvPicPr>
          <p:cNvPr id="13" name="Picture 12" descr="A white line drawing of a clipboard with a pen&#10;&#10;Description automatically generated">
            <a:extLst>
              <a:ext uri="{FF2B5EF4-FFF2-40B4-BE49-F238E27FC236}">
                <a16:creationId xmlns:a16="http://schemas.microsoft.com/office/drawing/2014/main" id="{4B4593A6-5A83-706F-84A3-928698431836}"/>
              </a:ext>
            </a:extLst>
          </p:cNvPr>
          <p:cNvPicPr>
            <a:picLocks noChangeAspect="1"/>
          </p:cNvPicPr>
          <p:nvPr/>
        </p:nvPicPr>
        <p:blipFill>
          <a:blip r:embed="rId5"/>
          <a:stretch>
            <a:fillRect/>
          </a:stretch>
        </p:blipFill>
        <p:spPr>
          <a:xfrm>
            <a:off x="-5327997" y="3584529"/>
            <a:ext cx="1471907" cy="1471907"/>
          </a:xfrm>
          <a:prstGeom prst="rect">
            <a:avLst/>
          </a:prstGeom>
        </p:spPr>
      </p:pic>
      <p:pic>
        <p:nvPicPr>
          <p:cNvPr id="14" name="Picture 13" descr="A white line drawing of a book&#10;&#10;Description automatically generated">
            <a:extLst>
              <a:ext uri="{FF2B5EF4-FFF2-40B4-BE49-F238E27FC236}">
                <a16:creationId xmlns:a16="http://schemas.microsoft.com/office/drawing/2014/main" id="{437CE138-76B6-F0A3-2AFE-050B6496A2A1}"/>
              </a:ext>
            </a:extLst>
          </p:cNvPr>
          <p:cNvPicPr>
            <a:picLocks noChangeAspect="1"/>
          </p:cNvPicPr>
          <p:nvPr/>
        </p:nvPicPr>
        <p:blipFill>
          <a:blip r:embed="rId6"/>
          <a:stretch>
            <a:fillRect/>
          </a:stretch>
        </p:blipFill>
        <p:spPr>
          <a:xfrm>
            <a:off x="-5368812" y="4948757"/>
            <a:ext cx="1471907" cy="1471907"/>
          </a:xfrm>
          <a:prstGeom prst="rect">
            <a:avLst/>
          </a:prstGeom>
        </p:spPr>
      </p:pic>
      <p:pic>
        <p:nvPicPr>
          <p:cNvPr id="15" name="Picture 14" descr="A white outline of a person on a podium&#10;&#10;Description automatically generated">
            <a:extLst>
              <a:ext uri="{FF2B5EF4-FFF2-40B4-BE49-F238E27FC236}">
                <a16:creationId xmlns:a16="http://schemas.microsoft.com/office/drawing/2014/main" id="{82F687B1-1525-AC12-AA46-FD38E9E76325}"/>
              </a:ext>
            </a:extLst>
          </p:cNvPr>
          <p:cNvPicPr>
            <a:picLocks noChangeAspect="1"/>
          </p:cNvPicPr>
          <p:nvPr/>
        </p:nvPicPr>
        <p:blipFill>
          <a:blip r:embed="rId7"/>
          <a:stretch>
            <a:fillRect/>
          </a:stretch>
        </p:blipFill>
        <p:spPr>
          <a:xfrm>
            <a:off x="-6734507" y="5448492"/>
            <a:ext cx="1733138" cy="1733138"/>
          </a:xfrm>
          <a:prstGeom prst="rect">
            <a:avLst/>
          </a:prstGeom>
        </p:spPr>
      </p:pic>
      <p:pic>
        <p:nvPicPr>
          <p:cNvPr id="16" name="Picture 15" descr="A magnifying glass with a dollar sign&#10;&#10;Description automatically generated">
            <a:extLst>
              <a:ext uri="{FF2B5EF4-FFF2-40B4-BE49-F238E27FC236}">
                <a16:creationId xmlns:a16="http://schemas.microsoft.com/office/drawing/2014/main" id="{618AA17C-9EF4-CA1C-710A-10B2265F21E1}"/>
              </a:ext>
            </a:extLst>
          </p:cNvPr>
          <p:cNvPicPr>
            <a:picLocks noChangeAspect="1"/>
          </p:cNvPicPr>
          <p:nvPr/>
        </p:nvPicPr>
        <p:blipFill>
          <a:blip r:embed="rId8"/>
          <a:stretch>
            <a:fillRect/>
          </a:stretch>
        </p:blipFill>
        <p:spPr>
          <a:xfrm>
            <a:off x="-8152492" y="4948757"/>
            <a:ext cx="1733138" cy="1733138"/>
          </a:xfrm>
          <a:prstGeom prst="rect">
            <a:avLst/>
          </a:prstGeom>
        </p:spPr>
      </p:pic>
      <p:pic>
        <p:nvPicPr>
          <p:cNvPr id="17" name="Picture 16" descr="A white puzzle piece in a square&#10;&#10;Description automatically generated">
            <a:extLst>
              <a:ext uri="{FF2B5EF4-FFF2-40B4-BE49-F238E27FC236}">
                <a16:creationId xmlns:a16="http://schemas.microsoft.com/office/drawing/2014/main" id="{1FD98CC4-16A7-5A71-7AB2-C3F6817CFD67}"/>
              </a:ext>
            </a:extLst>
          </p:cNvPr>
          <p:cNvPicPr>
            <a:picLocks noChangeAspect="1"/>
          </p:cNvPicPr>
          <p:nvPr/>
        </p:nvPicPr>
        <p:blipFill>
          <a:blip r:embed="rId9"/>
          <a:stretch>
            <a:fillRect/>
          </a:stretch>
        </p:blipFill>
        <p:spPr>
          <a:xfrm>
            <a:off x="-8073082" y="3499443"/>
            <a:ext cx="1726518" cy="1726518"/>
          </a:xfrm>
          <a:prstGeom prst="rect">
            <a:avLst/>
          </a:prstGeom>
        </p:spPr>
      </p:pic>
    </p:spTree>
    <p:extLst>
      <p:ext uri="{BB962C8B-B14F-4D97-AF65-F5344CB8AC3E}">
        <p14:creationId xmlns:p14="http://schemas.microsoft.com/office/powerpoint/2010/main" val="2794475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A4BEE-8284-D94D-F925-62E4AB4DA980}"/>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6" name="Picture 5" descr="A red and black broken glass&#10;&#10;Description automatically generated">
            <a:extLst>
              <a:ext uri="{FF2B5EF4-FFF2-40B4-BE49-F238E27FC236}">
                <a16:creationId xmlns:a16="http://schemas.microsoft.com/office/drawing/2014/main" id="{C394BCFD-7167-92EA-99A1-45D4C3C91006}"/>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F00943DF-B8E8-3A32-84EE-3CD929BF235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E55919F-139B-66FC-7CD2-591F153277DF}"/>
              </a:ext>
            </a:extLst>
          </p:cNvPr>
          <p:cNvSpPr txBox="1"/>
          <p:nvPr/>
        </p:nvSpPr>
        <p:spPr>
          <a:xfrm>
            <a:off x="10985938" y="6446514"/>
            <a:ext cx="501868" cy="215444"/>
          </a:xfrm>
          <a:prstGeom prst="rect">
            <a:avLst/>
          </a:prstGeom>
          <a:noFill/>
        </p:spPr>
        <p:txBody>
          <a:bodyPr wrap="square">
            <a:spAutoFit/>
          </a:bodyPr>
          <a:lstStyle/>
          <a:p>
            <a:r>
              <a:rPr lang="en-US" sz="800" i="0" dirty="0">
                <a:effectLst/>
                <a:latin typeface="Open Sans Medium" pitchFamily="2" charset="0"/>
                <a:ea typeface="Open Sans Medium" pitchFamily="2" charset="0"/>
                <a:cs typeface="Open Sans Medium" pitchFamily="2" charset="0"/>
              </a:rPr>
              <a:t>©</a:t>
            </a:r>
            <a:r>
              <a:rPr lang="en-US" sz="800" dirty="0">
                <a:latin typeface="Open Sans Medium" pitchFamily="2" charset="0"/>
                <a:ea typeface="Open Sans Medium" pitchFamily="2" charset="0"/>
                <a:cs typeface="Open Sans Medium" pitchFamily="2" charset="0"/>
              </a:rPr>
              <a:t>ACS</a:t>
            </a:r>
            <a:endParaRPr lang="en-US" sz="800" dirty="0"/>
          </a:p>
        </p:txBody>
      </p:sp>
      <p:sp>
        <p:nvSpPr>
          <p:cNvPr id="12" name="Right Triangle 11">
            <a:extLst>
              <a:ext uri="{FF2B5EF4-FFF2-40B4-BE49-F238E27FC236}">
                <a16:creationId xmlns:a16="http://schemas.microsoft.com/office/drawing/2014/main" id="{2F99CFFF-E64F-8707-6175-BD73A6624D8F}"/>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DE0705F6-6567-D417-DA84-D4AE95436214}"/>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TextBox 43">
            <a:extLst>
              <a:ext uri="{FF2B5EF4-FFF2-40B4-BE49-F238E27FC236}">
                <a16:creationId xmlns:a16="http://schemas.microsoft.com/office/drawing/2014/main" id="{51DFF443-343F-B0DF-BFA6-662E88391669}"/>
              </a:ext>
            </a:extLst>
          </p:cNvPr>
          <p:cNvSpPr txBox="1"/>
          <p:nvPr/>
        </p:nvSpPr>
        <p:spPr>
          <a:xfrm>
            <a:off x="478494" y="703374"/>
            <a:ext cx="4422711" cy="1077218"/>
          </a:xfrm>
          <a:prstGeom prst="rect">
            <a:avLst/>
          </a:prstGeom>
          <a:noFill/>
        </p:spPr>
        <p:txBody>
          <a:bodyPr wrap="square" rtlCol="0">
            <a:spAutoFit/>
          </a:bodyPr>
          <a:lstStyle/>
          <a:p>
            <a:r>
              <a:rPr lang="en-US" sz="3200" b="1" dirty="0">
                <a:solidFill>
                  <a:srgbClr val="0E2144"/>
                </a:solidFill>
                <a:latin typeface="Open Sans" pitchFamily="2" charset="0"/>
                <a:ea typeface="Open Sans" pitchFamily="2" charset="0"/>
                <a:cs typeface="Open Sans" pitchFamily="2" charset="0"/>
              </a:rPr>
              <a:t>Preparation &amp; Education</a:t>
            </a:r>
          </a:p>
        </p:txBody>
      </p:sp>
      <p:sp>
        <p:nvSpPr>
          <p:cNvPr id="4" name="TextBox 3">
            <a:extLst>
              <a:ext uri="{FF2B5EF4-FFF2-40B4-BE49-F238E27FC236}">
                <a16:creationId xmlns:a16="http://schemas.microsoft.com/office/drawing/2014/main" id="{881AF5CA-8E9D-9654-D237-E76121B4FFBD}"/>
              </a:ext>
            </a:extLst>
          </p:cNvPr>
          <p:cNvSpPr txBox="1"/>
          <p:nvPr/>
        </p:nvSpPr>
        <p:spPr>
          <a:xfrm>
            <a:off x="1293079" y="3092582"/>
            <a:ext cx="8554436" cy="1015663"/>
          </a:xfrm>
          <a:prstGeom prst="rect">
            <a:avLst/>
          </a:prstGeom>
          <a:noFill/>
        </p:spPr>
        <p:txBody>
          <a:bodyPr wrap="square">
            <a:spAutoFit/>
          </a:bodyPr>
          <a:lstStyle/>
          <a:p>
            <a:pPr>
              <a:spcAft>
                <a:spcPts val="1200"/>
              </a:spcAft>
            </a:pPr>
            <a:r>
              <a:rPr lang="en-US" sz="3000" b="1" dirty="0">
                <a:solidFill>
                  <a:srgbClr val="0E2144"/>
                </a:solidFill>
                <a:effectLst/>
                <a:latin typeface="Open Sans" pitchFamily="2" charset="0"/>
                <a:ea typeface="Open Sans" pitchFamily="2" charset="0"/>
                <a:cs typeface="Open Sans" pitchFamily="2" charset="0"/>
              </a:rPr>
              <a:t>Which key documents require my in-depth review and understanding?</a:t>
            </a:r>
          </a:p>
        </p:txBody>
      </p:sp>
      <p:grpSp>
        <p:nvGrpSpPr>
          <p:cNvPr id="5" name="Group 4">
            <a:extLst>
              <a:ext uri="{FF2B5EF4-FFF2-40B4-BE49-F238E27FC236}">
                <a16:creationId xmlns:a16="http://schemas.microsoft.com/office/drawing/2014/main" id="{66109384-CAE3-ED9E-F0C5-81793728B28A}"/>
              </a:ext>
            </a:extLst>
          </p:cNvPr>
          <p:cNvGrpSpPr/>
          <p:nvPr/>
        </p:nvGrpSpPr>
        <p:grpSpPr>
          <a:xfrm>
            <a:off x="5511585" y="218641"/>
            <a:ext cx="4386030" cy="796233"/>
            <a:chOff x="5511586" y="517537"/>
            <a:chExt cx="4386030" cy="796233"/>
          </a:xfrm>
        </p:grpSpPr>
        <p:cxnSp>
          <p:nvCxnSpPr>
            <p:cNvPr id="9" name="Straight Connector 8">
              <a:extLst>
                <a:ext uri="{FF2B5EF4-FFF2-40B4-BE49-F238E27FC236}">
                  <a16:creationId xmlns:a16="http://schemas.microsoft.com/office/drawing/2014/main" id="{05B3F736-6D4E-00FE-2533-798532F26F0E}"/>
                </a:ext>
              </a:extLst>
            </p:cNvPr>
            <p:cNvCxnSpPr>
              <a:cxnSpLocks/>
            </p:cNvCxnSpPr>
            <p:nvPr/>
          </p:nvCxnSpPr>
          <p:spPr>
            <a:xfrm>
              <a:off x="5816320" y="90525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5A2FA976-C132-3720-F74B-F6E704B17E3C}"/>
                </a:ext>
              </a:extLst>
            </p:cNvPr>
            <p:cNvSpPr/>
            <p:nvPr/>
          </p:nvSpPr>
          <p:spPr>
            <a:xfrm>
              <a:off x="654300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FB1080E-A963-1364-BBE7-F3A467903346}"/>
                </a:ext>
              </a:extLst>
            </p:cNvPr>
            <p:cNvSpPr/>
            <p:nvPr/>
          </p:nvSpPr>
          <p:spPr>
            <a:xfrm>
              <a:off x="5511586" y="517537"/>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5A8540A-E073-D398-5F4D-D0AED2CD0DEA}"/>
                </a:ext>
              </a:extLst>
            </p:cNvPr>
            <p:cNvSpPr/>
            <p:nvPr/>
          </p:nvSpPr>
          <p:spPr>
            <a:xfrm>
              <a:off x="726361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FBDD61A-763E-98C0-7F78-19D57E37FC63}"/>
                </a:ext>
              </a:extLst>
            </p:cNvPr>
            <p:cNvSpPr/>
            <p:nvPr/>
          </p:nvSpPr>
          <p:spPr>
            <a:xfrm>
              <a:off x="798422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057B5E8-E0FB-9836-F178-ED5FD0F87EB4}"/>
                </a:ext>
              </a:extLst>
            </p:cNvPr>
            <p:cNvSpPr/>
            <p:nvPr/>
          </p:nvSpPr>
          <p:spPr>
            <a:xfrm>
              <a:off x="870483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EFDE13D-9AC4-A36B-4840-46B779E2CB1E}"/>
                </a:ext>
              </a:extLst>
            </p:cNvPr>
            <p:cNvSpPr/>
            <p:nvPr/>
          </p:nvSpPr>
          <p:spPr>
            <a:xfrm>
              <a:off x="9425444"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B456C4A-0802-BC3E-F2DD-D0F90315133F}"/>
                </a:ext>
              </a:extLst>
            </p:cNvPr>
            <p:cNvSpPr txBox="1"/>
            <p:nvPr/>
          </p:nvSpPr>
          <p:spPr>
            <a:xfrm>
              <a:off x="5712532"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34" name="TextBox 33">
              <a:extLst>
                <a:ext uri="{FF2B5EF4-FFF2-40B4-BE49-F238E27FC236}">
                  <a16:creationId xmlns:a16="http://schemas.microsoft.com/office/drawing/2014/main" id="{31EDAF4E-A487-EB43-35AA-21FDCC6994A5}"/>
                </a:ext>
              </a:extLst>
            </p:cNvPr>
            <p:cNvSpPr txBox="1"/>
            <p:nvPr/>
          </p:nvSpPr>
          <p:spPr>
            <a:xfrm>
              <a:off x="6579181"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5" name="TextBox 34">
              <a:extLst>
                <a:ext uri="{FF2B5EF4-FFF2-40B4-BE49-F238E27FC236}">
                  <a16:creationId xmlns:a16="http://schemas.microsoft.com/office/drawing/2014/main" id="{0617C081-0510-4E4A-DB26-6954923C47FE}"/>
                </a:ext>
              </a:extLst>
            </p:cNvPr>
            <p:cNvSpPr txBox="1"/>
            <p:nvPr/>
          </p:nvSpPr>
          <p:spPr>
            <a:xfrm>
              <a:off x="7304876"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6" name="TextBox 35">
              <a:extLst>
                <a:ext uri="{FF2B5EF4-FFF2-40B4-BE49-F238E27FC236}">
                  <a16:creationId xmlns:a16="http://schemas.microsoft.com/office/drawing/2014/main" id="{7BC431E6-225A-C06C-6059-4B84028C7969}"/>
                </a:ext>
              </a:extLst>
            </p:cNvPr>
            <p:cNvSpPr txBox="1"/>
            <p:nvPr/>
          </p:nvSpPr>
          <p:spPr>
            <a:xfrm>
              <a:off x="8021007"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37" name="TextBox 36">
              <a:extLst>
                <a:ext uri="{FF2B5EF4-FFF2-40B4-BE49-F238E27FC236}">
                  <a16:creationId xmlns:a16="http://schemas.microsoft.com/office/drawing/2014/main" id="{5DD71431-A682-AAB9-AE85-67510F467DDE}"/>
                </a:ext>
              </a:extLst>
            </p:cNvPr>
            <p:cNvSpPr txBox="1"/>
            <p:nvPr/>
          </p:nvSpPr>
          <p:spPr>
            <a:xfrm>
              <a:off x="8755190"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38" name="TextBox 37">
              <a:extLst>
                <a:ext uri="{FF2B5EF4-FFF2-40B4-BE49-F238E27FC236}">
                  <a16:creationId xmlns:a16="http://schemas.microsoft.com/office/drawing/2014/main" id="{30421FCB-0BD6-062A-AABA-384FA428AC79}"/>
                </a:ext>
              </a:extLst>
            </p:cNvPr>
            <p:cNvSpPr txBox="1"/>
            <p:nvPr/>
          </p:nvSpPr>
          <p:spPr>
            <a:xfrm>
              <a:off x="9453513"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pic>
        <p:nvPicPr>
          <p:cNvPr id="15" name="Picture 14" descr="A white line drawing of a computer&#10;&#10;Description automatically generated">
            <a:extLst>
              <a:ext uri="{FF2B5EF4-FFF2-40B4-BE49-F238E27FC236}">
                <a16:creationId xmlns:a16="http://schemas.microsoft.com/office/drawing/2014/main" id="{9A96801A-5116-57B2-E4B0-EA3808A8D8DD}"/>
              </a:ext>
            </a:extLst>
          </p:cNvPr>
          <p:cNvPicPr>
            <a:picLocks noChangeAspect="1"/>
          </p:cNvPicPr>
          <p:nvPr/>
        </p:nvPicPr>
        <p:blipFill>
          <a:blip r:embed="rId4"/>
          <a:stretch>
            <a:fillRect/>
          </a:stretch>
        </p:blipFill>
        <p:spPr>
          <a:xfrm>
            <a:off x="10569254" y="-20180"/>
            <a:ext cx="1658917" cy="1658917"/>
          </a:xfrm>
          <a:prstGeom prst="rect">
            <a:avLst/>
          </a:prstGeom>
        </p:spPr>
      </p:pic>
    </p:spTree>
    <p:extLst>
      <p:ext uri="{BB962C8B-B14F-4D97-AF65-F5344CB8AC3E}">
        <p14:creationId xmlns:p14="http://schemas.microsoft.com/office/powerpoint/2010/main" val="278382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A4BEE-8284-D94D-F925-62E4AB4DA980}"/>
              </a:ext>
            </a:extLst>
          </p:cNvPr>
          <p:cNvPicPr>
            <a:picLocks noChangeAspect="1"/>
          </p:cNvPicPr>
          <p:nvPr/>
        </p:nvPicPr>
        <p:blipFill>
          <a:blip r:embed="rId2"/>
          <a:stretch>
            <a:fillRect/>
          </a:stretch>
        </p:blipFill>
        <p:spPr>
          <a:xfrm>
            <a:off x="338435" y="6267635"/>
            <a:ext cx="2849357" cy="321961"/>
          </a:xfrm>
          <a:prstGeom prst="rect">
            <a:avLst/>
          </a:prstGeom>
        </p:spPr>
      </p:pic>
      <p:pic>
        <p:nvPicPr>
          <p:cNvPr id="6" name="Picture 5" descr="A red and black broken glass&#10;&#10;Description automatically generated">
            <a:extLst>
              <a:ext uri="{FF2B5EF4-FFF2-40B4-BE49-F238E27FC236}">
                <a16:creationId xmlns:a16="http://schemas.microsoft.com/office/drawing/2014/main" id="{C394BCFD-7167-92EA-99A1-45D4C3C91006}"/>
              </a:ext>
            </a:extLst>
          </p:cNvPr>
          <p:cNvPicPr>
            <a:picLocks noChangeAspect="1"/>
          </p:cNvPicPr>
          <p:nvPr/>
        </p:nvPicPr>
        <p:blipFill rotWithShape="1">
          <a:blip r:embed="rId3">
            <a:alphaModFix amt="50000"/>
          </a:blip>
          <a:srcRect l="-22303" t="-8113" b="-11083"/>
          <a:stretch/>
        </p:blipFill>
        <p:spPr>
          <a:xfrm>
            <a:off x="11584519" y="6134539"/>
            <a:ext cx="355545" cy="602722"/>
          </a:xfrm>
          <a:prstGeom prst="rect">
            <a:avLst/>
          </a:prstGeom>
        </p:spPr>
      </p:pic>
      <p:cxnSp>
        <p:nvCxnSpPr>
          <p:cNvPr id="7" name="Straight Connector 6">
            <a:extLst>
              <a:ext uri="{FF2B5EF4-FFF2-40B4-BE49-F238E27FC236}">
                <a16:creationId xmlns:a16="http://schemas.microsoft.com/office/drawing/2014/main" id="{F00943DF-B8E8-3A32-84EE-3CD929BF235E}"/>
              </a:ext>
            </a:extLst>
          </p:cNvPr>
          <p:cNvCxnSpPr>
            <a:cxnSpLocks/>
          </p:cNvCxnSpPr>
          <p:nvPr/>
        </p:nvCxnSpPr>
        <p:spPr>
          <a:xfrm>
            <a:off x="2780271" y="6435900"/>
            <a:ext cx="8595360" cy="0"/>
          </a:xfrm>
          <a:prstGeom prst="line">
            <a:avLst/>
          </a:prstGeom>
          <a:ln w="952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E55919F-139B-66FC-7CD2-591F153277DF}"/>
              </a:ext>
            </a:extLst>
          </p:cNvPr>
          <p:cNvSpPr txBox="1"/>
          <p:nvPr/>
        </p:nvSpPr>
        <p:spPr>
          <a:xfrm>
            <a:off x="10985938" y="6446514"/>
            <a:ext cx="501868" cy="215444"/>
          </a:xfrm>
          <a:prstGeom prst="rect">
            <a:avLst/>
          </a:prstGeom>
          <a:noFill/>
        </p:spPr>
        <p:txBody>
          <a:bodyPr wrap="square">
            <a:spAutoFit/>
          </a:bodyPr>
          <a:lstStyle/>
          <a:p>
            <a:r>
              <a:rPr lang="en-US" sz="800" b="1" i="0" dirty="0">
                <a:effectLst/>
                <a:latin typeface="Open Sans Medium" pitchFamily="2" charset="0"/>
                <a:ea typeface="Open Sans Medium" pitchFamily="2" charset="0"/>
                <a:cs typeface="Open Sans Medium" pitchFamily="2" charset="0"/>
              </a:rPr>
              <a:t>©</a:t>
            </a:r>
            <a:r>
              <a:rPr lang="en-US" sz="800" b="1" dirty="0">
                <a:latin typeface="Open Sans Medium" pitchFamily="2" charset="0"/>
                <a:ea typeface="Open Sans Medium" pitchFamily="2" charset="0"/>
                <a:cs typeface="Open Sans Medium" pitchFamily="2" charset="0"/>
              </a:rPr>
              <a:t>ACS</a:t>
            </a:r>
            <a:endParaRPr lang="en-US" sz="800" b="1" dirty="0"/>
          </a:p>
        </p:txBody>
      </p:sp>
      <p:sp>
        <p:nvSpPr>
          <p:cNvPr id="16" name="Right Triangle 15">
            <a:extLst>
              <a:ext uri="{FF2B5EF4-FFF2-40B4-BE49-F238E27FC236}">
                <a16:creationId xmlns:a16="http://schemas.microsoft.com/office/drawing/2014/main" id="{2773957A-DBB2-3313-EAC3-7648A315A7AD}"/>
              </a:ext>
            </a:extLst>
          </p:cNvPr>
          <p:cNvSpPr/>
          <p:nvPr/>
        </p:nvSpPr>
        <p:spPr>
          <a:xfrm rot="10800000">
            <a:off x="1434904" y="-4"/>
            <a:ext cx="10757091" cy="1406757"/>
          </a:xfrm>
          <a:prstGeom prst="rtTriangle">
            <a:avLst/>
          </a:prstGeom>
          <a:solidFill>
            <a:srgbClr val="0E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8A7A4551-8F1F-FD2E-D4CF-9E49190F4402}"/>
              </a:ext>
            </a:extLst>
          </p:cNvPr>
          <p:cNvSpPr/>
          <p:nvPr/>
        </p:nvSpPr>
        <p:spPr>
          <a:xfrm>
            <a:off x="10384443" y="0"/>
            <a:ext cx="1807552" cy="1875162"/>
          </a:xfrm>
          <a:custGeom>
            <a:avLst/>
            <a:gdLst>
              <a:gd name="connsiteX0" fmla="*/ 315535 w 1807552"/>
              <a:gd name="connsiteY0" fmla="*/ 0 h 1875162"/>
              <a:gd name="connsiteX1" fmla="*/ 1807552 w 1807552"/>
              <a:gd name="connsiteY1" fmla="*/ 0 h 1875162"/>
              <a:gd name="connsiteX2" fmla="*/ 1807552 w 1807552"/>
              <a:gd name="connsiteY2" fmla="*/ 1621075 h 1875162"/>
              <a:gd name="connsiteX3" fmla="*/ 1805205 w 1807552"/>
              <a:gd name="connsiteY3" fmla="*/ 1623208 h 1875162"/>
              <a:gd name="connsiteX4" fmla="*/ 1103363 w 1807552"/>
              <a:gd name="connsiteY4" fmla="*/ 1875162 h 1875162"/>
              <a:gd name="connsiteX5" fmla="*/ 0 w 1807552"/>
              <a:gd name="connsiteY5" fmla="*/ 771799 h 1875162"/>
              <a:gd name="connsiteX6" fmla="*/ 251954 w 1807552"/>
              <a:gd name="connsiteY6" fmla="*/ 69957 h 1875162"/>
              <a:gd name="connsiteX7" fmla="*/ 315535 w 1807552"/>
              <a:gd name="connsiteY7" fmla="*/ 0 h 187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552" h="1875162">
                <a:moveTo>
                  <a:pt x="315535" y="0"/>
                </a:moveTo>
                <a:lnTo>
                  <a:pt x="1807552" y="0"/>
                </a:lnTo>
                <a:lnTo>
                  <a:pt x="1807552" y="1621075"/>
                </a:lnTo>
                <a:lnTo>
                  <a:pt x="1805205" y="1623208"/>
                </a:lnTo>
                <a:cubicBezTo>
                  <a:pt x="1614478" y="1780609"/>
                  <a:pt x="1369963" y="1875162"/>
                  <a:pt x="1103363" y="1875162"/>
                </a:cubicBezTo>
                <a:cubicBezTo>
                  <a:pt x="493992" y="1875162"/>
                  <a:pt x="0" y="1381170"/>
                  <a:pt x="0" y="771799"/>
                </a:cubicBezTo>
                <a:cubicBezTo>
                  <a:pt x="0" y="505199"/>
                  <a:pt x="94553" y="260684"/>
                  <a:pt x="251954" y="69957"/>
                </a:cubicBezTo>
                <a:lnTo>
                  <a:pt x="315535" y="0"/>
                </a:lnTo>
                <a:close/>
              </a:path>
            </a:pathLst>
          </a:custGeom>
          <a:solidFill>
            <a:srgbClr val="8299A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7" name="Group 96">
            <a:extLst>
              <a:ext uri="{FF2B5EF4-FFF2-40B4-BE49-F238E27FC236}">
                <a16:creationId xmlns:a16="http://schemas.microsoft.com/office/drawing/2014/main" id="{11B06BBA-A8CE-1610-07B7-A06AE6E06981}"/>
              </a:ext>
            </a:extLst>
          </p:cNvPr>
          <p:cNvGrpSpPr/>
          <p:nvPr/>
        </p:nvGrpSpPr>
        <p:grpSpPr>
          <a:xfrm>
            <a:off x="1266141" y="2286402"/>
            <a:ext cx="2709298" cy="3383780"/>
            <a:chOff x="1100450" y="2404585"/>
            <a:chExt cx="2709298" cy="3383780"/>
          </a:xfrm>
        </p:grpSpPr>
        <p:sp>
          <p:nvSpPr>
            <p:cNvPr id="5" name="TextBox 4">
              <a:extLst>
                <a:ext uri="{FF2B5EF4-FFF2-40B4-BE49-F238E27FC236}">
                  <a16:creationId xmlns:a16="http://schemas.microsoft.com/office/drawing/2014/main" id="{8F913EC9-C9CD-1D87-3845-5A973287C8E0}"/>
                </a:ext>
              </a:extLst>
            </p:cNvPr>
            <p:cNvSpPr txBox="1"/>
            <p:nvPr/>
          </p:nvSpPr>
          <p:spPr>
            <a:xfrm>
              <a:off x="1100450" y="5142034"/>
              <a:ext cx="2709298" cy="646331"/>
            </a:xfrm>
            <a:prstGeom prst="rect">
              <a:avLst/>
            </a:prstGeom>
            <a:noFill/>
          </p:spPr>
          <p:txBody>
            <a:bodyPr wrap="square">
              <a:spAutoFit/>
            </a:bodyPr>
            <a:lstStyle/>
            <a:p>
              <a:pPr algn="ctr">
                <a:spcAft>
                  <a:spcPts val="1200"/>
                </a:spcAft>
              </a:pPr>
              <a:r>
                <a:rPr lang="en-US" b="1" dirty="0">
                  <a:latin typeface="Open Sans" pitchFamily="2" charset="0"/>
                  <a:ea typeface="Open Sans" pitchFamily="2" charset="0"/>
                  <a:cs typeface="Open Sans" pitchFamily="2" charset="0"/>
                </a:rPr>
                <a:t>ACS COT White Book for Trauma Systems</a:t>
              </a:r>
              <a:endParaRPr lang="en-US" b="1"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6" name="Picture 65" descr="A close-up of a poster&#10;&#10;Description automatically generated">
              <a:extLst>
                <a:ext uri="{FF2B5EF4-FFF2-40B4-BE49-F238E27FC236}">
                  <a16:creationId xmlns:a16="http://schemas.microsoft.com/office/drawing/2014/main" id="{EA119027-BA83-E242-90FE-FCCBBD221132}"/>
                </a:ext>
              </a:extLst>
            </p:cNvPr>
            <p:cNvPicPr>
              <a:picLocks noChangeAspect="1"/>
            </p:cNvPicPr>
            <p:nvPr/>
          </p:nvPicPr>
          <p:blipFill rotWithShape="1">
            <a:blip r:embed="rId4"/>
            <a:srcRect l="8293" t="3751" r="53448" b="3998"/>
            <a:stretch/>
          </p:blipFill>
          <p:spPr>
            <a:xfrm>
              <a:off x="1478304" y="2404585"/>
              <a:ext cx="1953589" cy="2627578"/>
            </a:xfrm>
            <a:prstGeom prst="rect">
              <a:avLst/>
            </a:prstGeom>
          </p:spPr>
        </p:pic>
      </p:grpSp>
      <p:sp>
        <p:nvSpPr>
          <p:cNvPr id="90" name="TextBox 89">
            <a:extLst>
              <a:ext uri="{FF2B5EF4-FFF2-40B4-BE49-F238E27FC236}">
                <a16:creationId xmlns:a16="http://schemas.microsoft.com/office/drawing/2014/main" id="{6DDF0ED5-B6BF-CF06-A7A1-115FFAD33C83}"/>
              </a:ext>
            </a:extLst>
          </p:cNvPr>
          <p:cNvSpPr txBox="1"/>
          <p:nvPr/>
        </p:nvSpPr>
        <p:spPr>
          <a:xfrm>
            <a:off x="478494" y="703374"/>
            <a:ext cx="4422711" cy="1077218"/>
          </a:xfrm>
          <a:prstGeom prst="rect">
            <a:avLst/>
          </a:prstGeom>
          <a:noFill/>
        </p:spPr>
        <p:txBody>
          <a:bodyPr wrap="square" rtlCol="0">
            <a:spAutoFit/>
          </a:bodyPr>
          <a:lstStyle/>
          <a:p>
            <a:r>
              <a:rPr lang="en-US" sz="3200" b="1" dirty="0">
                <a:solidFill>
                  <a:srgbClr val="0E2144"/>
                </a:solidFill>
                <a:latin typeface="Open Sans" pitchFamily="2" charset="0"/>
                <a:ea typeface="Open Sans" pitchFamily="2" charset="0"/>
                <a:cs typeface="Open Sans" pitchFamily="2" charset="0"/>
              </a:rPr>
              <a:t>Preparation &amp; Education</a:t>
            </a:r>
          </a:p>
        </p:txBody>
      </p:sp>
      <p:grpSp>
        <p:nvGrpSpPr>
          <p:cNvPr id="98" name="Group 97">
            <a:extLst>
              <a:ext uri="{FF2B5EF4-FFF2-40B4-BE49-F238E27FC236}">
                <a16:creationId xmlns:a16="http://schemas.microsoft.com/office/drawing/2014/main" id="{8A84EFA2-B497-E7B4-7957-07B727CA7468}"/>
              </a:ext>
            </a:extLst>
          </p:cNvPr>
          <p:cNvGrpSpPr/>
          <p:nvPr/>
        </p:nvGrpSpPr>
        <p:grpSpPr>
          <a:xfrm>
            <a:off x="4181244" y="2286402"/>
            <a:ext cx="2341572" cy="3383780"/>
            <a:chOff x="4289790" y="2404585"/>
            <a:chExt cx="2341572" cy="3383780"/>
          </a:xfrm>
        </p:grpSpPr>
        <p:pic>
          <p:nvPicPr>
            <p:cNvPr id="68" name="Picture 67" descr="A cover of a book&#10;&#10;Description automatically generated">
              <a:extLst>
                <a:ext uri="{FF2B5EF4-FFF2-40B4-BE49-F238E27FC236}">
                  <a16:creationId xmlns:a16="http://schemas.microsoft.com/office/drawing/2014/main" id="{77DE73EF-5016-308F-4506-445925839F42}"/>
                </a:ext>
              </a:extLst>
            </p:cNvPr>
            <p:cNvPicPr>
              <a:picLocks noChangeAspect="1"/>
            </p:cNvPicPr>
            <p:nvPr/>
          </p:nvPicPr>
          <p:blipFill rotWithShape="1">
            <a:blip r:embed="rId5"/>
            <a:srcRect r="10240"/>
            <a:stretch/>
          </p:blipFill>
          <p:spPr>
            <a:xfrm>
              <a:off x="4470617" y="2404585"/>
              <a:ext cx="2114262" cy="2649904"/>
            </a:xfrm>
            <a:prstGeom prst="rect">
              <a:avLst/>
            </a:prstGeom>
          </p:spPr>
        </p:pic>
        <p:sp>
          <p:nvSpPr>
            <p:cNvPr id="94" name="TextBox 93">
              <a:extLst>
                <a:ext uri="{FF2B5EF4-FFF2-40B4-BE49-F238E27FC236}">
                  <a16:creationId xmlns:a16="http://schemas.microsoft.com/office/drawing/2014/main" id="{717F391C-F493-F7F1-312A-C7BD6CBCF90F}"/>
                </a:ext>
              </a:extLst>
            </p:cNvPr>
            <p:cNvSpPr txBox="1"/>
            <p:nvPr/>
          </p:nvSpPr>
          <p:spPr>
            <a:xfrm>
              <a:off x="4289790" y="5142034"/>
              <a:ext cx="2341572" cy="646331"/>
            </a:xfrm>
            <a:prstGeom prst="rect">
              <a:avLst/>
            </a:prstGeom>
            <a:noFill/>
          </p:spPr>
          <p:txBody>
            <a:bodyPr wrap="square">
              <a:spAutoFit/>
            </a:bodyPr>
            <a:lstStyle/>
            <a:p>
              <a:pPr algn="ctr">
                <a:spcAft>
                  <a:spcPts val="1200"/>
                </a:spcAft>
              </a:pPr>
              <a:r>
                <a:rPr lang="en-US" b="1" dirty="0">
                  <a:latin typeface="Open Sans" pitchFamily="2" charset="0"/>
                  <a:ea typeface="Open Sans" pitchFamily="2" charset="0"/>
                  <a:cs typeface="Open Sans" pitchFamily="2" charset="0"/>
                </a:rPr>
                <a:t>COT’s NTEPS Version 2.0</a:t>
              </a:r>
            </a:p>
          </p:txBody>
        </p:sp>
      </p:grpSp>
      <p:grpSp>
        <p:nvGrpSpPr>
          <p:cNvPr id="99" name="Group 98">
            <a:extLst>
              <a:ext uri="{FF2B5EF4-FFF2-40B4-BE49-F238E27FC236}">
                <a16:creationId xmlns:a16="http://schemas.microsoft.com/office/drawing/2014/main" id="{1223F58A-3459-C30B-6A55-CBEEE9600E91}"/>
              </a:ext>
            </a:extLst>
          </p:cNvPr>
          <p:cNvGrpSpPr/>
          <p:nvPr/>
        </p:nvGrpSpPr>
        <p:grpSpPr>
          <a:xfrm>
            <a:off x="6963160" y="1525343"/>
            <a:ext cx="3421283" cy="4125141"/>
            <a:chOff x="7111404" y="1632446"/>
            <a:chExt cx="3421283" cy="4125141"/>
          </a:xfrm>
        </p:grpSpPr>
        <p:grpSp>
          <p:nvGrpSpPr>
            <p:cNvPr id="77" name="Group 76">
              <a:extLst>
                <a:ext uri="{FF2B5EF4-FFF2-40B4-BE49-F238E27FC236}">
                  <a16:creationId xmlns:a16="http://schemas.microsoft.com/office/drawing/2014/main" id="{C9703CE4-173B-BD41-E486-10F8F441D4BC}"/>
                </a:ext>
              </a:extLst>
            </p:cNvPr>
            <p:cNvGrpSpPr/>
            <p:nvPr/>
          </p:nvGrpSpPr>
          <p:grpSpPr>
            <a:xfrm>
              <a:off x="7290797" y="1632446"/>
              <a:ext cx="3062496" cy="3409669"/>
              <a:chOff x="12401416" y="-63177"/>
              <a:chExt cx="6445739" cy="7176445"/>
            </a:xfrm>
          </p:grpSpPr>
          <p:pic>
            <p:nvPicPr>
              <p:cNvPr id="72" name="Picture 71" descr="A close-up of a newspaper&#10;&#10;Description automatically generated">
                <a:extLst>
                  <a:ext uri="{FF2B5EF4-FFF2-40B4-BE49-F238E27FC236}">
                    <a16:creationId xmlns:a16="http://schemas.microsoft.com/office/drawing/2014/main" id="{4BADA44B-4875-7FDC-DD5C-19615CD43B3B}"/>
                  </a:ext>
                </a:extLst>
              </p:cNvPr>
              <p:cNvPicPr>
                <a:picLocks noChangeAspect="1"/>
              </p:cNvPicPr>
              <p:nvPr/>
            </p:nvPicPr>
            <p:blipFill>
              <a:blip r:embed="rId6"/>
              <a:stretch>
                <a:fillRect/>
              </a:stretch>
            </p:blipFill>
            <p:spPr>
              <a:xfrm>
                <a:off x="13751991" y="-63177"/>
                <a:ext cx="5095164" cy="6858000"/>
              </a:xfrm>
              <a:prstGeom prst="rect">
                <a:avLst/>
              </a:prstGeom>
            </p:spPr>
          </p:pic>
          <p:pic>
            <p:nvPicPr>
              <p:cNvPr id="70" name="Picture 69" descr="A blue cover with a logo&#10;&#10;Description automatically generated">
                <a:extLst>
                  <a:ext uri="{FF2B5EF4-FFF2-40B4-BE49-F238E27FC236}">
                    <a16:creationId xmlns:a16="http://schemas.microsoft.com/office/drawing/2014/main" id="{D4602B00-718E-EDAA-DE32-CF6413CAEA65}"/>
                  </a:ext>
                </a:extLst>
              </p:cNvPr>
              <p:cNvPicPr>
                <a:picLocks noChangeAspect="1"/>
              </p:cNvPicPr>
              <p:nvPr/>
            </p:nvPicPr>
            <p:blipFill>
              <a:blip r:embed="rId7"/>
              <a:stretch>
                <a:fillRect/>
              </a:stretch>
            </p:blipFill>
            <p:spPr>
              <a:xfrm>
                <a:off x="12401416" y="1478730"/>
                <a:ext cx="4303089" cy="5634538"/>
              </a:xfrm>
              <a:prstGeom prst="rect">
                <a:avLst/>
              </a:prstGeom>
            </p:spPr>
          </p:pic>
        </p:grpSp>
        <p:sp>
          <p:nvSpPr>
            <p:cNvPr id="96" name="TextBox 95">
              <a:extLst>
                <a:ext uri="{FF2B5EF4-FFF2-40B4-BE49-F238E27FC236}">
                  <a16:creationId xmlns:a16="http://schemas.microsoft.com/office/drawing/2014/main" id="{9E341F72-FA0D-44EB-71E5-D1BD0F8CA0CC}"/>
                </a:ext>
              </a:extLst>
            </p:cNvPr>
            <p:cNvSpPr txBox="1"/>
            <p:nvPr/>
          </p:nvSpPr>
          <p:spPr>
            <a:xfrm>
              <a:off x="7111404" y="5142034"/>
              <a:ext cx="3421283" cy="615553"/>
            </a:xfrm>
            <a:prstGeom prst="rect">
              <a:avLst/>
            </a:prstGeom>
            <a:noFill/>
          </p:spPr>
          <p:txBody>
            <a:bodyPr wrap="square">
              <a:spAutoFit/>
            </a:bodyPr>
            <a:lstStyle>
              <a:defPPr>
                <a:defRPr lang="en-US"/>
              </a:defPPr>
              <a:lvl1pPr>
                <a:spcAft>
                  <a:spcPts val="1200"/>
                </a:spcAft>
                <a:defRPr>
                  <a:latin typeface="Open Sans" pitchFamily="2" charset="0"/>
                  <a:ea typeface="Open Sans" pitchFamily="2" charset="0"/>
                  <a:cs typeface="Open Sans" pitchFamily="2" charset="0"/>
                </a:defRPr>
              </a:lvl1pPr>
            </a:lstStyle>
            <a:p>
              <a:pPr algn="ctr"/>
              <a:r>
                <a:rPr lang="en-US" b="1" dirty="0"/>
                <a:t>JACS Paper on RMOCC </a:t>
              </a:r>
              <a:br>
                <a:rPr lang="en-US" b="1" dirty="0"/>
              </a:br>
              <a:r>
                <a:rPr lang="en-US" sz="1600" b="1" dirty="0"/>
                <a:t>(Armstrong et al, Sept 2025)</a:t>
              </a:r>
            </a:p>
          </p:txBody>
        </p:sp>
      </p:grpSp>
      <p:grpSp>
        <p:nvGrpSpPr>
          <p:cNvPr id="100" name="Group 99">
            <a:extLst>
              <a:ext uri="{FF2B5EF4-FFF2-40B4-BE49-F238E27FC236}">
                <a16:creationId xmlns:a16="http://schemas.microsoft.com/office/drawing/2014/main" id="{DF34459A-76F9-E17B-3BF2-9ED5216E5500}"/>
              </a:ext>
            </a:extLst>
          </p:cNvPr>
          <p:cNvGrpSpPr/>
          <p:nvPr/>
        </p:nvGrpSpPr>
        <p:grpSpPr>
          <a:xfrm>
            <a:off x="5511585" y="218641"/>
            <a:ext cx="4386030" cy="796233"/>
            <a:chOff x="5511586" y="517537"/>
            <a:chExt cx="4386030" cy="796233"/>
          </a:xfrm>
        </p:grpSpPr>
        <p:cxnSp>
          <p:nvCxnSpPr>
            <p:cNvPr id="101" name="Straight Connector 100">
              <a:extLst>
                <a:ext uri="{FF2B5EF4-FFF2-40B4-BE49-F238E27FC236}">
                  <a16:creationId xmlns:a16="http://schemas.microsoft.com/office/drawing/2014/main" id="{D795600E-8778-19B2-DD2F-DED6C8A8729A}"/>
                </a:ext>
              </a:extLst>
            </p:cNvPr>
            <p:cNvCxnSpPr>
              <a:cxnSpLocks/>
            </p:cNvCxnSpPr>
            <p:nvPr/>
          </p:nvCxnSpPr>
          <p:spPr>
            <a:xfrm>
              <a:off x="5816320" y="905259"/>
              <a:ext cx="3912782"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02" name="Oval 101">
              <a:extLst>
                <a:ext uri="{FF2B5EF4-FFF2-40B4-BE49-F238E27FC236}">
                  <a16:creationId xmlns:a16="http://schemas.microsoft.com/office/drawing/2014/main" id="{7DE1B652-56EF-72EB-4AB8-D9B8DEDD6E4A}"/>
                </a:ext>
              </a:extLst>
            </p:cNvPr>
            <p:cNvSpPr/>
            <p:nvPr/>
          </p:nvSpPr>
          <p:spPr>
            <a:xfrm>
              <a:off x="654300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92DB9892-E71E-BDD1-4425-50CEF84F7B09}"/>
                </a:ext>
              </a:extLst>
            </p:cNvPr>
            <p:cNvSpPr/>
            <p:nvPr/>
          </p:nvSpPr>
          <p:spPr>
            <a:xfrm>
              <a:off x="5511586" y="517537"/>
              <a:ext cx="796233" cy="7962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70F17764-CD90-C98A-39E2-1793A24E4430}"/>
                </a:ext>
              </a:extLst>
            </p:cNvPr>
            <p:cNvSpPr/>
            <p:nvPr/>
          </p:nvSpPr>
          <p:spPr>
            <a:xfrm>
              <a:off x="726361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B11AD5A9-8D39-B94E-B2E8-458456B33E8F}"/>
                </a:ext>
              </a:extLst>
            </p:cNvPr>
            <p:cNvSpPr/>
            <p:nvPr/>
          </p:nvSpPr>
          <p:spPr>
            <a:xfrm>
              <a:off x="798422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8562C5EA-8738-C1FB-A44F-E35F3C9C32BA}"/>
                </a:ext>
              </a:extLst>
            </p:cNvPr>
            <p:cNvSpPr/>
            <p:nvPr/>
          </p:nvSpPr>
          <p:spPr>
            <a:xfrm>
              <a:off x="8704835"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59906E3-1AEB-520B-9EDE-2DA803A0A3E9}"/>
                </a:ext>
              </a:extLst>
            </p:cNvPr>
            <p:cNvSpPr/>
            <p:nvPr/>
          </p:nvSpPr>
          <p:spPr>
            <a:xfrm>
              <a:off x="9425444" y="679567"/>
              <a:ext cx="472172" cy="4721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EF9FD614-D957-4185-3130-7B39EFD0FDF0}"/>
                </a:ext>
              </a:extLst>
            </p:cNvPr>
            <p:cNvSpPr txBox="1"/>
            <p:nvPr/>
          </p:nvSpPr>
          <p:spPr>
            <a:xfrm>
              <a:off x="5712532"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09" name="TextBox 108">
              <a:extLst>
                <a:ext uri="{FF2B5EF4-FFF2-40B4-BE49-F238E27FC236}">
                  <a16:creationId xmlns:a16="http://schemas.microsoft.com/office/drawing/2014/main" id="{455AD5FB-9A7B-FC21-ED1E-008C357AE077}"/>
                </a:ext>
              </a:extLst>
            </p:cNvPr>
            <p:cNvSpPr txBox="1"/>
            <p:nvPr/>
          </p:nvSpPr>
          <p:spPr>
            <a:xfrm>
              <a:off x="6579181"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10" name="TextBox 109">
              <a:extLst>
                <a:ext uri="{FF2B5EF4-FFF2-40B4-BE49-F238E27FC236}">
                  <a16:creationId xmlns:a16="http://schemas.microsoft.com/office/drawing/2014/main" id="{E4126BE1-00AD-5F63-D534-A2E8C5BEEEFE}"/>
                </a:ext>
              </a:extLst>
            </p:cNvPr>
            <p:cNvSpPr txBox="1"/>
            <p:nvPr/>
          </p:nvSpPr>
          <p:spPr>
            <a:xfrm>
              <a:off x="7304876"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11" name="TextBox 110">
              <a:extLst>
                <a:ext uri="{FF2B5EF4-FFF2-40B4-BE49-F238E27FC236}">
                  <a16:creationId xmlns:a16="http://schemas.microsoft.com/office/drawing/2014/main" id="{7079365E-9AA0-6E79-AFD6-35CC0B6C8F10}"/>
                </a:ext>
              </a:extLst>
            </p:cNvPr>
            <p:cNvSpPr txBox="1"/>
            <p:nvPr/>
          </p:nvSpPr>
          <p:spPr>
            <a:xfrm>
              <a:off x="8021007"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12" name="TextBox 111">
              <a:extLst>
                <a:ext uri="{FF2B5EF4-FFF2-40B4-BE49-F238E27FC236}">
                  <a16:creationId xmlns:a16="http://schemas.microsoft.com/office/drawing/2014/main" id="{BDA9B6A7-4B16-93AB-DD23-B0BF476E0269}"/>
                </a:ext>
              </a:extLst>
            </p:cNvPr>
            <p:cNvSpPr txBox="1"/>
            <p:nvPr/>
          </p:nvSpPr>
          <p:spPr>
            <a:xfrm>
              <a:off x="8755190"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13" name="TextBox 112">
              <a:extLst>
                <a:ext uri="{FF2B5EF4-FFF2-40B4-BE49-F238E27FC236}">
                  <a16:creationId xmlns:a16="http://schemas.microsoft.com/office/drawing/2014/main" id="{AC0CC0F7-1972-4192-970A-73605B9B2A04}"/>
                </a:ext>
              </a:extLst>
            </p:cNvPr>
            <p:cNvSpPr txBox="1"/>
            <p:nvPr/>
          </p:nvSpPr>
          <p:spPr>
            <a:xfrm>
              <a:off x="9453513" y="738843"/>
              <a:ext cx="394002"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grpSp>
        <p:nvGrpSpPr>
          <p:cNvPr id="114" name="Group 113">
            <a:extLst>
              <a:ext uri="{FF2B5EF4-FFF2-40B4-BE49-F238E27FC236}">
                <a16:creationId xmlns:a16="http://schemas.microsoft.com/office/drawing/2014/main" id="{574409AC-1E80-0E06-BA92-0BF76DF25DB2}"/>
              </a:ext>
            </a:extLst>
          </p:cNvPr>
          <p:cNvGrpSpPr/>
          <p:nvPr/>
        </p:nvGrpSpPr>
        <p:grpSpPr>
          <a:xfrm>
            <a:off x="0" y="-1329759"/>
            <a:ext cx="2076774" cy="450106"/>
            <a:chOff x="0" y="153367"/>
            <a:chExt cx="2076774" cy="450106"/>
          </a:xfrm>
        </p:grpSpPr>
        <p:sp>
          <p:nvSpPr>
            <p:cNvPr id="115" name="Rectangle 114">
              <a:extLst>
                <a:ext uri="{FF2B5EF4-FFF2-40B4-BE49-F238E27FC236}">
                  <a16:creationId xmlns:a16="http://schemas.microsoft.com/office/drawing/2014/main" id="{4B8DA476-04E5-B250-A84E-5C84567C7A02}"/>
                </a:ext>
              </a:extLst>
            </p:cNvPr>
            <p:cNvSpPr/>
            <p:nvPr/>
          </p:nvSpPr>
          <p:spPr>
            <a:xfrm>
              <a:off x="0" y="153367"/>
              <a:ext cx="2076773" cy="4501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DA3DD03A-6631-8C99-ACC6-3589D4F44390}"/>
                </a:ext>
              </a:extLst>
            </p:cNvPr>
            <p:cNvSpPr txBox="1"/>
            <p:nvPr/>
          </p:nvSpPr>
          <p:spPr>
            <a:xfrm>
              <a:off x="120436" y="218641"/>
              <a:ext cx="1956338" cy="369333"/>
            </a:xfrm>
            <a:prstGeom prst="rect">
              <a:avLst/>
            </a:prstGeom>
            <a:noFill/>
          </p:spPr>
          <p:txBody>
            <a:bodyPr wrap="square" rtlCol="0">
              <a:spAutoFit/>
            </a:bodyPr>
            <a:lstStyle/>
            <a:p>
              <a:r>
                <a:rPr lang="en-US" b="1" spc="300" dirty="0">
                  <a:solidFill>
                    <a:schemeClr val="bg1"/>
                  </a:solidFill>
                  <a:latin typeface="Open Sans" pitchFamily="2" charset="0"/>
                  <a:ea typeface="Open Sans" pitchFamily="2" charset="0"/>
                  <a:cs typeface="Open Sans" pitchFamily="2" charset="0"/>
                </a:rPr>
                <a:t>PHASE ONE</a:t>
              </a:r>
            </a:p>
          </p:txBody>
        </p:sp>
      </p:grpSp>
      <p:pic>
        <p:nvPicPr>
          <p:cNvPr id="3" name="Picture 2" descr="A white line drawing of a computer&#10;&#10;Description automatically generated">
            <a:extLst>
              <a:ext uri="{FF2B5EF4-FFF2-40B4-BE49-F238E27FC236}">
                <a16:creationId xmlns:a16="http://schemas.microsoft.com/office/drawing/2014/main" id="{311E1283-090B-E466-0D62-98CD0873E22C}"/>
              </a:ext>
            </a:extLst>
          </p:cNvPr>
          <p:cNvPicPr>
            <a:picLocks noChangeAspect="1"/>
          </p:cNvPicPr>
          <p:nvPr/>
        </p:nvPicPr>
        <p:blipFill>
          <a:blip r:embed="rId8"/>
          <a:stretch>
            <a:fillRect/>
          </a:stretch>
        </p:blipFill>
        <p:spPr>
          <a:xfrm>
            <a:off x="10569254" y="-20180"/>
            <a:ext cx="1658917" cy="1658917"/>
          </a:xfrm>
          <a:prstGeom prst="rect">
            <a:avLst/>
          </a:prstGeom>
        </p:spPr>
      </p:pic>
    </p:spTree>
    <p:extLst>
      <p:ext uri="{BB962C8B-B14F-4D97-AF65-F5344CB8AC3E}">
        <p14:creationId xmlns:p14="http://schemas.microsoft.com/office/powerpoint/2010/main" val="2482494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9829</TotalTime>
  <Words>1908</Words>
  <Application>Microsoft Office PowerPoint</Application>
  <PresentationFormat>Widescreen</PresentationFormat>
  <Paragraphs>386</Paragraphs>
  <Slides>41</Slides>
  <Notes>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Aptos</vt:lpstr>
      <vt:lpstr>Arial</vt:lpstr>
      <vt:lpstr>Open Sans</vt:lpstr>
      <vt:lpstr>Open Sans Extrabold</vt:lpstr>
      <vt:lpstr>Open Sans Light</vt:lpstr>
      <vt:lpstr>Open Sans Medium</vt:lpstr>
      <vt:lpstr>Sans Serif Collection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Hill</dc:creator>
  <cp:lastModifiedBy>Jean Clemency</cp:lastModifiedBy>
  <cp:revision>28</cp:revision>
  <dcterms:created xsi:type="dcterms:W3CDTF">2025-09-23T14:48:33Z</dcterms:created>
  <dcterms:modified xsi:type="dcterms:W3CDTF">2025-10-28T13:52:17Z</dcterms:modified>
</cp:coreProperties>
</file>