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notesSlides/notesSlide2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37.jpg" ContentType="image/jpg"/>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5" r:id="rId2"/>
    <p:sldMasterId id="2147483741" r:id="rId3"/>
    <p:sldMasterId id="2147483767" r:id="rId4"/>
    <p:sldMasterId id="2147483785" r:id="rId5"/>
    <p:sldMasterId id="2147483798" r:id="rId6"/>
  </p:sldMasterIdLst>
  <p:notesMasterIdLst>
    <p:notesMasterId r:id="rId64"/>
  </p:notesMasterIdLst>
  <p:sldIdLst>
    <p:sldId id="277" r:id="rId7"/>
    <p:sldId id="278" r:id="rId8"/>
    <p:sldId id="2147375188" r:id="rId9"/>
    <p:sldId id="283" r:id="rId10"/>
    <p:sldId id="2147375177" r:id="rId11"/>
    <p:sldId id="2147375128" r:id="rId12"/>
    <p:sldId id="2136" r:id="rId13"/>
    <p:sldId id="2147375181" r:id="rId14"/>
    <p:sldId id="1374" r:id="rId15"/>
    <p:sldId id="2147375182" r:id="rId16"/>
    <p:sldId id="2147375183" r:id="rId17"/>
    <p:sldId id="1041" r:id="rId18"/>
    <p:sldId id="2147375130" r:id="rId19"/>
    <p:sldId id="2033" r:id="rId20"/>
    <p:sldId id="2147374921" r:id="rId21"/>
    <p:sldId id="2147375184" r:id="rId22"/>
    <p:sldId id="2135" r:id="rId23"/>
    <p:sldId id="2100" r:id="rId24"/>
    <p:sldId id="2101" r:id="rId25"/>
    <p:sldId id="2102" r:id="rId26"/>
    <p:sldId id="1436" r:id="rId27"/>
    <p:sldId id="2066" r:id="rId28"/>
    <p:sldId id="2147375166" r:id="rId29"/>
    <p:sldId id="2147375169" r:id="rId30"/>
    <p:sldId id="2147375186" r:id="rId31"/>
    <p:sldId id="2147375189" r:id="rId32"/>
    <p:sldId id="2147375187" r:id="rId33"/>
    <p:sldId id="2069" r:id="rId34"/>
    <p:sldId id="2104" r:id="rId35"/>
    <p:sldId id="281" r:id="rId36"/>
    <p:sldId id="2147375013" r:id="rId37"/>
    <p:sldId id="2147375156" r:id="rId38"/>
    <p:sldId id="2147374909" r:id="rId39"/>
    <p:sldId id="2147374954" r:id="rId40"/>
    <p:sldId id="2074" r:id="rId41"/>
    <p:sldId id="2094" r:id="rId42"/>
    <p:sldId id="2112" r:id="rId43"/>
    <p:sldId id="2111" r:id="rId44"/>
    <p:sldId id="2076" r:id="rId45"/>
    <p:sldId id="2086" r:id="rId46"/>
    <p:sldId id="2116" r:id="rId47"/>
    <p:sldId id="286" r:id="rId48"/>
    <p:sldId id="2056" r:id="rId49"/>
    <p:sldId id="2174" r:id="rId50"/>
    <p:sldId id="313" r:id="rId51"/>
    <p:sldId id="2093" r:id="rId52"/>
    <p:sldId id="2147375153" r:id="rId53"/>
    <p:sldId id="2147375154" r:id="rId54"/>
    <p:sldId id="289" r:id="rId55"/>
    <p:sldId id="2147375191" r:id="rId56"/>
    <p:sldId id="2147375193" r:id="rId57"/>
    <p:sldId id="2147375194" r:id="rId58"/>
    <p:sldId id="2147375195" r:id="rId59"/>
    <p:sldId id="2147375197" r:id="rId60"/>
    <p:sldId id="2147375122" r:id="rId61"/>
    <p:sldId id="2147375152" r:id="rId62"/>
    <p:sldId id="28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18" autoAdjust="0"/>
    <p:restoredTop sz="54223" autoAdjust="0"/>
  </p:normalViewPr>
  <p:slideViewPr>
    <p:cSldViewPr snapToGrid="0">
      <p:cViewPr varScale="1">
        <p:scale>
          <a:sx n="41" d="100"/>
          <a:sy n="41" d="100"/>
        </p:scale>
        <p:origin x="208" y="46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2800"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27F0A3CF-5B14-424A-9756-5E1F5AE39F84}">
      <dgm:prSet phldrT="[Text]" custT="1"/>
      <dgm:spPr>
        <a:solidFill>
          <a:srgbClr val="62BCF0"/>
        </a:solidFill>
        <a:ln w="28575">
          <a:noFill/>
        </a:ln>
      </dgm:spPr>
      <dgm:t>
        <a:bodyPr/>
        <a:lstStyle/>
        <a:p>
          <a:r>
            <a:rPr lang="en-US" sz="2000" dirty="0">
              <a:solidFill>
                <a:schemeClr val="bg1"/>
              </a:solidFill>
            </a:rPr>
            <a:t>Commissioner’s Office</a:t>
          </a:r>
          <a:endParaRPr lang="en-US" sz="2000" i="1" dirty="0">
            <a:solidFill>
              <a:schemeClr val="bg1"/>
            </a:solidFill>
          </a:endParaRPr>
        </a:p>
      </dgm:t>
    </dgm:pt>
    <dgm:pt modelId="{C499392C-CCD8-4667-ABC7-27F285F4D7CD}" type="parTrans" cxnId="{4E9AA6E3-D355-401C-A6BF-119CB8513E5A}">
      <dgm:prSet/>
      <dgm:spPr/>
      <dgm:t>
        <a:bodyPr/>
        <a:lstStyle/>
        <a:p>
          <a:endParaRPr lang="en-US"/>
        </a:p>
      </dgm:t>
    </dgm:pt>
    <dgm:pt modelId="{9EE6FBBB-E592-4881-BC26-A964F93FED14}" type="sibTrans" cxnId="{4E9AA6E3-D355-401C-A6BF-119CB8513E5A}">
      <dgm:prSet/>
      <dgm:spPr/>
      <dgm:t>
        <a:bodyPr/>
        <a:lstStyle/>
        <a:p>
          <a:endParaRPr lang="en-US"/>
        </a:p>
      </dgm:t>
    </dgm:pt>
    <dgm:pt modelId="{4951533E-B55E-4DDB-A2A1-0DD1A410B39D}">
      <dgm:prSet phldrT="[Text]" custT="1"/>
      <dgm:spPr>
        <a:solidFill>
          <a:srgbClr val="01203D"/>
        </a:solidFill>
        <a:ln w="28575">
          <a:noFill/>
        </a:ln>
      </dgm:spPr>
      <dgm:t>
        <a:bodyPr/>
        <a:lstStyle/>
        <a:p>
          <a:r>
            <a:rPr lang="en-US" sz="2000" dirty="0">
              <a:solidFill>
                <a:schemeClr val="bg1"/>
              </a:solidFill>
            </a:rPr>
            <a:t>Maternal and Child Health</a:t>
          </a: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a:p>
      </dgm:t>
    </dgm:pt>
    <dgm:pt modelId="{AEAE29A3-FF9F-4497-962E-AEF9F1A7EAC9}" type="sibTrans" cxnId="{C561B666-7D7A-4CFF-A534-76A7B1AFDBA8}">
      <dgm:prSet/>
      <dgm:spPr/>
      <dgm:t>
        <a:bodyPr/>
        <a:lstStyle/>
        <a:p>
          <a:endParaRPr lang="en-US"/>
        </a:p>
      </dgm:t>
    </dgm:pt>
    <dgm:pt modelId="{5949EB21-4911-4926-8458-9EEBA62DC847}">
      <dgm:prSet phldrT="[Text]" custT="1"/>
      <dgm:spPr>
        <a:solidFill>
          <a:srgbClr val="62BCF0"/>
        </a:solidFill>
        <a:ln w="28575">
          <a:noFill/>
        </a:ln>
      </dgm:spPr>
      <dgm:t>
        <a:bodyPr/>
        <a:lstStyle/>
        <a:p>
          <a:r>
            <a:rPr lang="en-US" sz="2000">
              <a:solidFill>
                <a:schemeClr val="bg1"/>
              </a:solidFill>
            </a:rPr>
            <a:t>Women’s Health</a:t>
          </a:r>
          <a:endParaRPr lang="en-US" sz="2000" dirty="0">
            <a:solidFill>
              <a:schemeClr val="bg1"/>
            </a:solidFill>
          </a:endParaRP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a:p>
      </dgm:t>
    </dgm:pt>
    <dgm:pt modelId="{8317971A-2589-4C00-BBB7-6A1EE6FEA2D8}" type="sibTrans" cxnId="{D5460841-2773-499B-954B-032563B960E2}">
      <dgm:prSet/>
      <dgm:spPr/>
      <dgm:t>
        <a:bodyPr/>
        <a:lstStyle/>
        <a:p>
          <a:endParaRPr lang="en-US"/>
        </a:p>
      </dgm:t>
    </dgm:pt>
    <dgm:pt modelId="{D6BC36C3-C210-4A00-9247-EC06B7C445C6}">
      <dgm:prSet phldrT="[Text]" custT="1"/>
      <dgm:spPr>
        <a:solidFill>
          <a:srgbClr val="84BC49"/>
        </a:solidFill>
        <a:ln w="28575">
          <a:noFill/>
        </a:ln>
      </dgm:spPr>
      <dgm:t>
        <a:bodyPr/>
        <a:lstStyle/>
        <a:p>
          <a:r>
            <a:rPr lang="en-US" sz="2000" dirty="0">
              <a:solidFill>
                <a:schemeClr val="bg1"/>
              </a:solidFill>
            </a:rPr>
            <a:t>Prevention and Quality Improvement</a:t>
          </a: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a:p>
      </dgm:t>
    </dgm:pt>
    <dgm:pt modelId="{7291E221-0BAB-4182-9161-51E79B6002CD}" type="sibTrans" cxnId="{CC515B48-77B5-4D76-AA99-6C6B24B80A11}">
      <dgm:prSet/>
      <dgm:spPr/>
      <dgm:t>
        <a:bodyPr/>
        <a:lstStyle/>
        <a:p>
          <a:endParaRPr lang="en-US"/>
        </a:p>
      </dgm:t>
    </dgm:pt>
    <dgm:pt modelId="{5D034D43-3765-4458-B6D9-C01B4EF1CE9C}">
      <dgm:prSet phldrT="[Text]" custT="1"/>
      <dgm:spPr>
        <a:solidFill>
          <a:srgbClr val="01203D"/>
        </a:solidFill>
        <a:ln w="28575">
          <a:noFill/>
        </a:ln>
      </dgm:spPr>
      <dgm:t>
        <a:bodyPr/>
        <a:lstStyle/>
        <a:p>
          <a:r>
            <a:rPr lang="en-US" sz="2000" dirty="0">
              <a:solidFill>
                <a:schemeClr val="bg1"/>
              </a:solidFill>
            </a:rPr>
            <a:t>Epidemiology and Health Planning</a:t>
          </a:r>
        </a:p>
      </dgm:t>
    </dgm:pt>
    <dgm:pt modelId="{D58D50F6-D6AB-466F-85E4-B320AD3F42A8}" type="parTrans" cxnId="{32E03D97-96E3-4DD7-9C7D-F279B56AB2CD}">
      <dgm:prSet/>
      <dgm:spPr>
        <a:ln w="28575">
          <a:solidFill>
            <a:schemeClr val="bg1">
              <a:lumMod val="85000"/>
            </a:schemeClr>
          </a:solidFill>
        </a:ln>
      </dgm:spPr>
      <dgm:t>
        <a:bodyPr/>
        <a:lstStyle/>
        <a:p>
          <a:endParaRPr lang="en-US"/>
        </a:p>
      </dgm:t>
    </dgm:pt>
    <dgm:pt modelId="{B6E60E56-7A91-4CB5-A6E6-7AFF437EEB83}" type="sibTrans" cxnId="{32E03D97-96E3-4DD7-9C7D-F279B56AB2CD}">
      <dgm:prSet/>
      <dgm:spPr/>
      <dgm:t>
        <a:bodyPr/>
        <a:lstStyle/>
        <a:p>
          <a:endParaRPr lang="en-US"/>
        </a:p>
      </dgm:t>
    </dgm:pt>
    <dgm:pt modelId="{A0E5D163-823F-4EB7-A974-8639FA53F1AE}">
      <dgm:prSet phldrT="[Text]" custT="1"/>
      <dgm:spPr>
        <a:solidFill>
          <a:srgbClr val="62BCF0"/>
        </a:solidFill>
        <a:ln w="28575">
          <a:noFill/>
        </a:ln>
      </dgm:spPr>
      <dgm:t>
        <a:bodyPr/>
        <a:lstStyle/>
        <a:p>
          <a:r>
            <a:rPr lang="en-US" sz="2000" dirty="0">
              <a:solidFill>
                <a:schemeClr val="bg1"/>
              </a:solidFill>
            </a:rPr>
            <a:t>Public Health Protection and Safety</a:t>
          </a: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a:p>
      </dgm:t>
    </dgm:pt>
    <dgm:pt modelId="{BEB3162B-DD54-463B-949D-ACA9C47C6D7F}" type="sibTrans" cxnId="{CEDEDDBB-1D2A-45B1-A3A9-2ADA843F3EB8}">
      <dgm:prSet/>
      <dgm:spPr/>
      <dgm:t>
        <a:bodyPr/>
        <a:lstStyle/>
        <a:p>
          <a:endParaRPr lang="en-US"/>
        </a:p>
      </dgm:t>
    </dgm:pt>
    <dgm:pt modelId="{98F641F5-43FC-4A7F-91B1-545C5E7DD563}">
      <dgm:prSet phldrT="[Text]" custT="1"/>
      <dgm:spPr>
        <a:solidFill>
          <a:srgbClr val="84BC49"/>
        </a:solidFill>
        <a:ln w="28575">
          <a:noFill/>
        </a:ln>
      </dgm:spPr>
      <dgm:t>
        <a:bodyPr/>
        <a:lstStyle/>
        <a:p>
          <a:r>
            <a:rPr lang="en-US" sz="2000">
              <a:solidFill>
                <a:schemeClr val="bg1"/>
              </a:solidFill>
            </a:rPr>
            <a:t>Laboratory Services</a:t>
          </a:r>
          <a:endParaRPr lang="en-US" sz="2000" dirty="0">
            <a:solidFill>
              <a:schemeClr val="bg1"/>
            </a:solidFill>
          </a:endParaRP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a:p>
      </dgm:t>
    </dgm:pt>
    <dgm:pt modelId="{B846EDF0-E76C-4AEB-A3D6-6B60AD2CAC87}" type="sibTrans" cxnId="{0DE76E73-D0DD-4E1C-AFAC-BDBD79BAA55B}">
      <dgm:prSet/>
      <dgm:spPr/>
      <dgm:t>
        <a:bodyPr/>
        <a:lstStyle/>
        <a:p>
          <a:endParaRPr lang="en-US"/>
        </a:p>
      </dgm:t>
    </dgm:pt>
    <dgm:pt modelId="{B81D7114-4009-4981-9A51-5763C8737810}">
      <dgm:prSet phldrT="[Text]" custT="1"/>
      <dgm:spPr>
        <a:solidFill>
          <a:srgbClr val="01203D"/>
        </a:solidFill>
        <a:ln w="28575">
          <a:noFill/>
        </a:ln>
      </dgm:spPr>
      <dgm:t>
        <a:bodyPr/>
        <a:lstStyle/>
        <a:p>
          <a:r>
            <a:rPr lang="en-US" sz="2000" dirty="0">
              <a:solidFill>
                <a:schemeClr val="bg1"/>
              </a:solidFill>
            </a:rPr>
            <a:t>Administration and Financial Management</a:t>
          </a: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a:p>
      </dgm:t>
    </dgm:pt>
    <dgm:pt modelId="{0E4AB4C3-DBBE-4007-A8B5-2BFA2173F09F}" type="sibTrans" cxnId="{DA305433-3FC2-43BA-A04A-E323652EA15F}">
      <dgm:prSet/>
      <dgm:spPr/>
      <dgm:t>
        <a:bodyPr/>
        <a:lstStyle/>
        <a:p>
          <a:endParaRPr lang="en-US"/>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112923" custScaleY="145032">
        <dgm:presLayoutVars>
          <dgm:chPref val="3"/>
        </dgm:presLayoutVars>
      </dgm:prSet>
      <dgm:spPr/>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pt>
    <dgm:pt modelId="{6B7C93FC-AC31-42CB-8D37-AAC8C06B8586}" type="pres">
      <dgm:prSet presAssocID="{77F292DC-768C-46DC-A5A2-2814249D4427}" presName="connTx" presStyleLbl="parChTrans1D2" presStyleIdx="0" presStyleCnt="7"/>
      <dgm:spPr/>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59120">
        <dgm:presLayoutVars>
          <dgm:chPref val="3"/>
        </dgm:presLayoutVars>
      </dgm:prSet>
      <dgm:spPr/>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pt>
    <dgm:pt modelId="{35252E8D-499F-40C3-9DF8-944FDD4B4038}" type="pres">
      <dgm:prSet presAssocID="{DE51D134-8779-4301-88E6-D2DB7E3DA2B0}" presName="connTx" presStyleLbl="parChTrans1D2" presStyleIdx="1" presStyleCnt="7"/>
      <dgm:spPr/>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59291">
        <dgm:presLayoutVars>
          <dgm:chPref val="3"/>
        </dgm:presLayoutVars>
      </dgm:prSet>
      <dgm:spPr/>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pt>
    <dgm:pt modelId="{CAEB46D4-E49D-409F-B7A0-0E1F95B7EAE8}" type="pres">
      <dgm:prSet presAssocID="{D14EEE02-1E0C-472A-AE60-766A94DFBC14}" presName="connTx" presStyleLbl="parChTrans1D2" presStyleIdx="2" presStyleCnt="7"/>
      <dgm:spPr/>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59291">
        <dgm:presLayoutVars>
          <dgm:chPref val="3"/>
        </dgm:presLayoutVars>
      </dgm:prSet>
      <dgm:spPr/>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pt>
    <dgm:pt modelId="{A41A1603-939C-4827-9FCF-316C0B1C80C5}" type="pres">
      <dgm:prSet presAssocID="{D58D50F6-D6AB-466F-85E4-B320AD3F42A8}" presName="connTx" presStyleLbl="parChTrans1D2" presStyleIdx="3" presStyleCnt="7"/>
      <dgm:spPr/>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59291">
        <dgm:presLayoutVars>
          <dgm:chPref val="3"/>
        </dgm:presLayoutVars>
      </dgm:prSet>
      <dgm:spPr/>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pt>
    <dgm:pt modelId="{379F408F-4D82-4738-A54E-47C405F251E4}" type="pres">
      <dgm:prSet presAssocID="{DFBE4F42-37DA-48B1-A71F-E90B731FF0F4}" presName="connTx" presStyleLbl="parChTrans1D2" presStyleIdx="4" presStyleCnt="7"/>
      <dgm:spPr/>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59291">
        <dgm:presLayoutVars>
          <dgm:chPref val="3"/>
        </dgm:presLayoutVars>
      </dgm:prSet>
      <dgm:spPr/>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pt>
    <dgm:pt modelId="{306D64F2-4C84-48E1-A409-2866D8738324}" type="pres">
      <dgm:prSet presAssocID="{06BED08C-6348-42D4-AD94-D8D52B989DCF}" presName="connTx" presStyleLbl="parChTrans1D2" presStyleIdx="5" presStyleCnt="7"/>
      <dgm:spPr/>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59291">
        <dgm:presLayoutVars>
          <dgm:chPref val="3"/>
        </dgm:presLayoutVars>
      </dgm:prSet>
      <dgm:spPr/>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pt>
    <dgm:pt modelId="{7C7E430D-68D7-4EDE-AC27-89BFBE44E6D7}" type="pres">
      <dgm:prSet presAssocID="{A6D27D9B-563E-4B23-AA07-2FD5245494B2}" presName="connTx" presStyleLbl="parChTrans1D2" presStyleIdx="6" presStyleCnt="7"/>
      <dgm:spPr/>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59291">
        <dgm:presLayoutVars>
          <dgm:chPref val="3"/>
        </dgm:presLayoutVars>
      </dgm:prSet>
      <dgm:spPr/>
    </dgm:pt>
    <dgm:pt modelId="{456D3CD5-F779-47AD-9A81-6FD6FE9F5B2F}" type="pres">
      <dgm:prSet presAssocID="{B81D7114-4009-4981-9A51-5763C8737810}" presName="level3hierChild" presStyleCnt="0"/>
      <dgm:spPr/>
    </dgm:pt>
  </dgm:ptLst>
  <dgm:cxnLst>
    <dgm:cxn modelId="{7900B103-A435-41DC-BBE9-8084DF8D33EC}" type="presOf" srcId="{B81D7114-4009-4981-9A51-5763C8737810}" destId="{0060CFB8-2A8A-4A1B-B7AA-F0317BA7B739}" srcOrd="0" destOrd="0" presId="urn:microsoft.com/office/officeart/2008/layout/HorizontalMultiLevelHierarchy"/>
    <dgm:cxn modelId="{74DBD207-88C1-4532-93B4-A9FBE038EACD}" type="presOf" srcId="{D58D50F6-D6AB-466F-85E4-B320AD3F42A8}" destId="{A41A1603-939C-4827-9FCF-316C0B1C80C5}" srcOrd="1"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3F778B27-C081-46B6-BA0F-3B531FC2E99F}" type="presOf" srcId="{4951533E-B55E-4DDB-A2A1-0DD1A410B39D}" destId="{B73CF9B0-EB3F-4577-8369-54F3E07425DB}" srcOrd="0"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A1F41535-11EB-417C-BE97-9902CCFE5F8F}" type="presOf" srcId="{A6D27D9B-563E-4B23-AA07-2FD5245494B2}" destId="{7C7E430D-68D7-4EDE-AC27-89BFBE44E6D7}" srcOrd="1" destOrd="0" presId="urn:microsoft.com/office/officeart/2008/layout/HorizontalMultiLevelHierarchy"/>
    <dgm:cxn modelId="{325B7936-EB04-4B28-8DED-A2BFCE252A6B}" type="presOf" srcId="{06BED08C-6348-42D4-AD94-D8D52B989DCF}" destId="{306D64F2-4C84-48E1-A409-2866D8738324}" srcOrd="1"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10F4CA64-C138-4FD2-BC9C-38223871F00B}" type="presOf" srcId="{77F292DC-768C-46DC-A5A2-2814249D4427}" destId="{6B7C93FC-AC31-42CB-8D37-AAC8C06B8586}" srcOrd="1" destOrd="0" presId="urn:microsoft.com/office/officeart/2008/layout/HorizontalMultiLevelHierarchy"/>
    <dgm:cxn modelId="{C561B666-7D7A-4CFF-A534-76A7B1AFDBA8}" srcId="{27F0A3CF-5B14-424A-9756-5E1F5AE39F84}" destId="{4951533E-B55E-4DDB-A2A1-0DD1A410B39D}" srcOrd="0" destOrd="0" parTransId="{77F292DC-768C-46DC-A5A2-2814249D4427}" sibTransId="{AEAE29A3-FF9F-4497-962E-AEF9F1A7EAC9}"/>
    <dgm:cxn modelId="{CC515B48-77B5-4D76-AA99-6C6B24B80A11}" srcId="{27F0A3CF-5B14-424A-9756-5E1F5AE39F84}" destId="{D6BC36C3-C210-4A00-9247-EC06B7C445C6}" srcOrd="2" destOrd="0" parTransId="{D14EEE02-1E0C-472A-AE60-766A94DFBC14}" sibTransId="{7291E221-0BAB-4182-9161-51E79B6002CD}"/>
    <dgm:cxn modelId="{8ACBA049-CD24-4F06-87A4-A2FAEA5BB835}" type="presOf" srcId="{27F0A3CF-5B14-424A-9756-5E1F5AE39F84}" destId="{59935916-D8C6-4C4E-B14F-48A57B6B9F68}" srcOrd="0"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D67BDE55-4492-4F91-8DBD-3C534EDF7BB9}" type="presOf" srcId="{D14EEE02-1E0C-472A-AE60-766A94DFBC14}" destId="{CAEB46D4-E49D-409F-B7A0-0E1F95B7EAE8}" srcOrd="1" destOrd="0" presId="urn:microsoft.com/office/officeart/2008/layout/HorizontalMultiLevelHierarchy"/>
    <dgm:cxn modelId="{FD2A0356-C497-4AD4-8A60-D4855A4C1C0F}" type="presOf" srcId="{DE51D134-8779-4301-88E6-D2DB7E3DA2B0}" destId="{35252E8D-499F-40C3-9DF8-944FDD4B4038}" srcOrd="1" destOrd="0" presId="urn:microsoft.com/office/officeart/2008/layout/HorizontalMultiLevelHierarchy"/>
    <dgm:cxn modelId="{96445356-D426-40E5-852B-5437C3AD0746}" type="presOf" srcId="{A0E5D163-823F-4EB7-A974-8639FA53F1AE}" destId="{42D61C59-8415-4E78-A2CC-696EF3213CB7}"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52E189A3-B253-43A8-B623-F5746A9DF72F}" type="presOf" srcId="{DFBE4F42-37DA-48B1-A71F-E90B731FF0F4}" destId="{379F408F-4D82-4738-A54E-47C405F251E4}" srcOrd="1" destOrd="0" presId="urn:microsoft.com/office/officeart/2008/layout/HorizontalMultiLevelHierarchy"/>
    <dgm:cxn modelId="{8B4356B1-680C-46E0-9FE7-677DDA915187}" type="presOf" srcId="{5D034D43-3765-4458-B6D9-C01B4EF1CE9C}" destId="{6D7F8648-288A-4A1F-B54A-807646FA6E13}"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EB50B5D5-FAE6-4F48-A7BF-0B4147406890}" type="presOf" srcId="{DE51D134-8779-4301-88E6-D2DB7E3DA2B0}" destId="{6BE7391D-3772-45C7-BB03-B5B214683C6E}"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DB34F0E8-7771-41E8-B188-7744CE3A86D9}" type="presOf" srcId="{B5169929-1A00-4B39-BAB7-B500300888FC}" destId="{62AF9A13-65A2-4B89-B474-136A27FEBFF4}" srcOrd="0" destOrd="0" presId="urn:microsoft.com/office/officeart/2008/layout/HorizontalMultiLevelHierarchy"/>
    <dgm:cxn modelId="{F709E5F7-61B6-4691-815E-EE051131A205}" type="presOf" srcId="{A6D27D9B-563E-4B23-AA07-2FD5245494B2}" destId="{74114163-B4E1-492A-B948-61BB1E3023B2}" srcOrd="0" destOrd="0" presId="urn:microsoft.com/office/officeart/2008/layout/HorizontalMultiLevelHierarchy"/>
    <dgm:cxn modelId="{08917AFD-A714-4A5B-AF64-B3A4BA2BBA66}" type="presOf" srcId="{98F641F5-43FC-4A7F-91B1-545C5E7DD563}" destId="{86B6F8FD-94AF-47EE-A573-412109D0A061}"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3324E9-07BA-49F2-BCC9-F3E2088B219C}" type="doc">
      <dgm:prSet loTypeId="urn:microsoft.com/office/officeart/2011/layout/HexagonRadial" loCatId="cycle" qsTypeId="urn:microsoft.com/office/officeart/2005/8/quickstyle/simple1" qsCatId="simple" csTypeId="urn:microsoft.com/office/officeart/2005/8/colors/accent1_4" csCatId="accent1" phldr="1"/>
      <dgm:spPr/>
      <dgm:t>
        <a:bodyPr/>
        <a:lstStyle/>
        <a:p>
          <a:endParaRPr lang="en-US"/>
        </a:p>
      </dgm:t>
    </dgm:pt>
    <dgm:pt modelId="{C5CEE46A-6416-4BA6-8187-0888AB7632E3}">
      <dgm:prSet phldrT="[Text]" custT="1"/>
      <dgm:spPr>
        <a:xfrm>
          <a:off x="2819855" y="1640018"/>
          <a:ext cx="2084534" cy="1803206"/>
        </a:xfrm>
        <a:prstGeom prst="hexagon">
          <a:avLst>
            <a:gd name="adj" fmla="val 28570"/>
            <a:gd name="vf" fmla="val 115470"/>
          </a:avLst>
        </a:prstGeom>
      </dgm:spPr>
      <dgm:t>
        <a:bodyPr/>
        <a:lstStyle/>
        <a:p>
          <a:r>
            <a:rPr lang="en-US" sz="1600" dirty="0">
              <a:latin typeface="Calibri"/>
              <a:ea typeface="+mn-ea"/>
              <a:cs typeface="Times New Roman" charset="0"/>
            </a:rPr>
            <a:t>Administration and Coordination</a:t>
          </a:r>
          <a:endParaRPr lang="en-US" sz="1600" dirty="0">
            <a:latin typeface="Calibri"/>
            <a:ea typeface="+mn-ea"/>
            <a:cs typeface="+mn-cs"/>
          </a:endParaRPr>
        </a:p>
      </dgm:t>
    </dgm:pt>
    <dgm:pt modelId="{BC042495-09C4-40C1-B1CB-D94ACEBF7574}" type="parTrans" cxnId="{23A0CAB0-7233-4F78-BA45-3D9D113CDA18}">
      <dgm:prSet/>
      <dgm:spPr/>
      <dgm:t>
        <a:bodyPr/>
        <a:lstStyle/>
        <a:p>
          <a:endParaRPr lang="en-US" sz="2400"/>
        </a:p>
      </dgm:t>
    </dgm:pt>
    <dgm:pt modelId="{EA0B2709-128D-4103-A46C-74328E6A09F2}" type="sibTrans" cxnId="{23A0CAB0-7233-4F78-BA45-3D9D113CDA18}">
      <dgm:prSet/>
      <dgm:spPr/>
      <dgm:t>
        <a:bodyPr/>
        <a:lstStyle/>
        <a:p>
          <a:endParaRPr lang="en-US" sz="2400"/>
        </a:p>
      </dgm:t>
    </dgm:pt>
    <dgm:pt modelId="{36C59715-7C45-4202-B7B5-CA3A64EF8181}">
      <dgm:prSet phldrT="[Text]"/>
      <dgm:spPr/>
      <dgm:t>
        <a:bodyPr/>
        <a:lstStyle/>
        <a:p>
          <a:endParaRPr lang="en-US" sz="2400" dirty="0"/>
        </a:p>
      </dgm:t>
    </dgm:pt>
    <dgm:pt modelId="{B8C830C9-09D5-4D9F-B687-9966F4756B5F}" type="parTrans" cxnId="{63EF2821-8C80-4FCB-9E8D-F6D29514DF62}">
      <dgm:prSet/>
      <dgm:spPr/>
      <dgm:t>
        <a:bodyPr/>
        <a:lstStyle/>
        <a:p>
          <a:endParaRPr lang="en-US" sz="2400"/>
        </a:p>
      </dgm:t>
    </dgm:pt>
    <dgm:pt modelId="{72814C80-3C62-4A9B-B6F8-3574B4155284}" type="sibTrans" cxnId="{63EF2821-8C80-4FCB-9E8D-F6D29514DF62}">
      <dgm:prSet/>
      <dgm:spPr/>
      <dgm:t>
        <a:bodyPr/>
        <a:lstStyle/>
        <a:p>
          <a:endParaRPr lang="en-US" sz="2400"/>
        </a:p>
      </dgm:t>
    </dgm:pt>
    <dgm:pt modelId="{A8617191-E0EF-4104-B819-84ABF323FB59}">
      <dgm:prSet custT="1"/>
      <dgm:spPr>
        <a:xfrm>
          <a:off x="3011871" y="0"/>
          <a:ext cx="1708261" cy="1477846"/>
        </a:xfrm>
        <a:prstGeom prst="hexagon">
          <a:avLst>
            <a:gd name="adj" fmla="val 28570"/>
            <a:gd name="vf" fmla="val 115470"/>
          </a:avLst>
        </a:prstGeom>
      </dgm:spPr>
      <dgm:t>
        <a:bodyPr/>
        <a:lstStyle/>
        <a:p>
          <a:r>
            <a:rPr lang="en-US" sz="1600">
              <a:latin typeface="Calibri"/>
              <a:ea typeface="+mn-ea"/>
              <a:cs typeface="Times New Roman" charset="0"/>
            </a:rPr>
            <a:t>Physicians, Nurses, and Other Healthcare Providers</a:t>
          </a:r>
        </a:p>
      </dgm:t>
    </dgm:pt>
    <dgm:pt modelId="{C45A2635-6BE8-478E-A668-551527D489F9}" type="parTrans" cxnId="{BB35B955-BE38-47BC-A2CB-8E8534627B0A}">
      <dgm:prSet/>
      <dgm:spPr/>
      <dgm:t>
        <a:bodyPr/>
        <a:lstStyle/>
        <a:p>
          <a:endParaRPr lang="en-US" sz="2400"/>
        </a:p>
      </dgm:t>
    </dgm:pt>
    <dgm:pt modelId="{0E95BE57-DDD6-49B6-9384-74BC10D6B67E}" type="sibTrans" cxnId="{BB35B955-BE38-47BC-A2CB-8E8534627B0A}">
      <dgm:prSet/>
      <dgm:spPr/>
      <dgm:t>
        <a:bodyPr/>
        <a:lstStyle/>
        <a:p>
          <a:endParaRPr lang="en-US" sz="2400"/>
        </a:p>
      </dgm:t>
    </dgm:pt>
    <dgm:pt modelId="{666910E0-0EAD-4062-AC0A-A0A67AEE33C4}">
      <dgm:prSet custT="1"/>
      <dgm:spPr>
        <a:xfrm>
          <a:off x="4578545" y="908974"/>
          <a:ext cx="1708261" cy="1477846"/>
        </a:xfrm>
        <a:prstGeom prst="hexagon">
          <a:avLst>
            <a:gd name="adj" fmla="val 28570"/>
            <a:gd name="vf" fmla="val 115470"/>
          </a:avLst>
        </a:prstGeom>
      </dgm:spPr>
      <dgm:t>
        <a:bodyPr/>
        <a:lstStyle/>
        <a:p>
          <a:r>
            <a:rPr lang="en-US" sz="1600">
              <a:latin typeface="Calibri"/>
              <a:ea typeface="+mn-ea"/>
              <a:cs typeface="Times New Roman" charset="0"/>
            </a:rPr>
            <a:t>Quality Improvement</a:t>
          </a:r>
        </a:p>
      </dgm:t>
    </dgm:pt>
    <dgm:pt modelId="{154160CA-B444-4729-B635-130625FE21F8}" type="parTrans" cxnId="{A9682404-FDCC-4037-B774-7486119FCC01}">
      <dgm:prSet/>
      <dgm:spPr/>
      <dgm:t>
        <a:bodyPr/>
        <a:lstStyle/>
        <a:p>
          <a:endParaRPr lang="en-US" sz="2400"/>
        </a:p>
      </dgm:t>
    </dgm:pt>
    <dgm:pt modelId="{1F30EFE5-5C38-44CD-A266-C7FB11213220}" type="sibTrans" cxnId="{A9682404-FDCC-4037-B774-7486119FCC01}">
      <dgm:prSet/>
      <dgm:spPr/>
      <dgm:t>
        <a:bodyPr/>
        <a:lstStyle/>
        <a:p>
          <a:endParaRPr lang="en-US" sz="2400"/>
        </a:p>
      </dgm:t>
    </dgm:pt>
    <dgm:pt modelId="{2FC39B22-87CC-430F-A47D-B0E17F8C8AA1}">
      <dgm:prSet custT="1"/>
      <dgm:spPr>
        <a:xfrm>
          <a:off x="4578545" y="2695913"/>
          <a:ext cx="1708261" cy="1477846"/>
        </a:xfrm>
        <a:prstGeom prst="hexagon">
          <a:avLst>
            <a:gd name="adj" fmla="val 28570"/>
            <a:gd name="vf" fmla="val 115470"/>
          </a:avLst>
        </a:prstGeom>
      </dgm:spPr>
      <dgm:t>
        <a:bodyPr/>
        <a:lstStyle/>
        <a:p>
          <a:r>
            <a:rPr lang="en-US" sz="1600" dirty="0">
              <a:latin typeface="Calibri"/>
              <a:ea typeface="+mn-ea"/>
              <a:cs typeface="Times New Roman" charset="0"/>
            </a:rPr>
            <a:t>Policies, Procedures, and Protocols</a:t>
          </a:r>
        </a:p>
      </dgm:t>
    </dgm:pt>
    <dgm:pt modelId="{BBD9D6AD-2EB6-4A14-B047-D6AF8199591F}" type="parTrans" cxnId="{3ABEAF88-4698-4181-AA4A-40D3BA6BE3E8}">
      <dgm:prSet/>
      <dgm:spPr/>
      <dgm:t>
        <a:bodyPr/>
        <a:lstStyle/>
        <a:p>
          <a:endParaRPr lang="en-US" sz="2400"/>
        </a:p>
      </dgm:t>
    </dgm:pt>
    <dgm:pt modelId="{A63FE1BE-23D4-4EFC-8B9E-EF9716C3EBAE}" type="sibTrans" cxnId="{3ABEAF88-4698-4181-AA4A-40D3BA6BE3E8}">
      <dgm:prSet/>
      <dgm:spPr/>
      <dgm:t>
        <a:bodyPr/>
        <a:lstStyle/>
        <a:p>
          <a:endParaRPr lang="en-US" sz="2400"/>
        </a:p>
      </dgm:t>
    </dgm:pt>
    <dgm:pt modelId="{EDD20B12-F93F-4538-A927-DCF36C928D9A}">
      <dgm:prSet custT="1"/>
      <dgm:spPr>
        <a:xfrm>
          <a:off x="3011871" y="3605905"/>
          <a:ext cx="1708261" cy="1477846"/>
        </a:xfrm>
        <a:prstGeom prst="hexagon">
          <a:avLst>
            <a:gd name="adj" fmla="val 28570"/>
            <a:gd name="vf" fmla="val 115470"/>
          </a:avLst>
        </a:prstGeom>
      </dgm:spPr>
      <dgm:t>
        <a:bodyPr/>
        <a:lstStyle/>
        <a:p>
          <a:r>
            <a:rPr lang="en-US" sz="1600" dirty="0">
              <a:latin typeface="Calibri"/>
              <a:ea typeface="+mn-ea"/>
              <a:cs typeface="Times New Roman" charset="0"/>
            </a:rPr>
            <a:t>Patient and Medication Safety</a:t>
          </a:r>
        </a:p>
      </dgm:t>
    </dgm:pt>
    <dgm:pt modelId="{BB76994E-84FE-40D9-9B15-8A2C36F14AB2}" type="parTrans" cxnId="{C1C913F0-CBF0-4F67-A27B-AF4F163791A5}">
      <dgm:prSet/>
      <dgm:spPr/>
      <dgm:t>
        <a:bodyPr/>
        <a:lstStyle/>
        <a:p>
          <a:endParaRPr lang="en-US" sz="2400"/>
        </a:p>
      </dgm:t>
    </dgm:pt>
    <dgm:pt modelId="{953DAF63-27E6-492D-BCF7-27CC7CD3E0AF}" type="sibTrans" cxnId="{C1C913F0-CBF0-4F67-A27B-AF4F163791A5}">
      <dgm:prSet/>
      <dgm:spPr/>
      <dgm:t>
        <a:bodyPr/>
        <a:lstStyle/>
        <a:p>
          <a:endParaRPr lang="en-US" sz="2400"/>
        </a:p>
      </dgm:t>
    </dgm:pt>
    <dgm:pt modelId="{3071522E-A7B1-44A9-804E-24CA70DF1158}">
      <dgm:prSet custT="1"/>
      <dgm:spPr>
        <a:xfrm>
          <a:off x="1437924" y="2696930"/>
          <a:ext cx="1708261" cy="1477846"/>
        </a:xfrm>
        <a:prstGeom prst="hexagon">
          <a:avLst>
            <a:gd name="adj" fmla="val 28570"/>
            <a:gd name="vf" fmla="val 115470"/>
          </a:avLst>
        </a:prstGeom>
      </dgm:spPr>
      <dgm:t>
        <a:bodyPr/>
        <a:lstStyle/>
        <a:p>
          <a:r>
            <a:rPr lang="en-US" sz="1600">
              <a:latin typeface="Calibri"/>
              <a:ea typeface="+mn-ea"/>
              <a:cs typeface="Times New Roman" charset="0"/>
            </a:rPr>
            <a:t>Support Services</a:t>
          </a:r>
        </a:p>
      </dgm:t>
    </dgm:pt>
    <dgm:pt modelId="{A82023D8-DD16-474A-86D6-8A303571A6E7}" type="parTrans" cxnId="{C91134F1-E1DC-4E99-91EC-62102EA07C1A}">
      <dgm:prSet/>
      <dgm:spPr/>
      <dgm:t>
        <a:bodyPr/>
        <a:lstStyle/>
        <a:p>
          <a:endParaRPr lang="en-US" sz="2400"/>
        </a:p>
      </dgm:t>
    </dgm:pt>
    <dgm:pt modelId="{CB7790A0-2B0A-4CEC-85A7-7E59469DF2AF}" type="sibTrans" cxnId="{C91134F1-E1DC-4E99-91EC-62102EA07C1A}">
      <dgm:prSet/>
      <dgm:spPr/>
      <dgm:t>
        <a:bodyPr/>
        <a:lstStyle/>
        <a:p>
          <a:endParaRPr lang="en-US" sz="2400"/>
        </a:p>
      </dgm:t>
    </dgm:pt>
    <dgm:pt modelId="{9652A8E8-F484-4E24-8C28-B71D01040D51}">
      <dgm:prSet custT="1"/>
      <dgm:spPr>
        <a:xfrm>
          <a:off x="1437924" y="906941"/>
          <a:ext cx="1708261" cy="1477846"/>
        </a:xfrm>
        <a:prstGeom prst="hexagon">
          <a:avLst>
            <a:gd name="adj" fmla="val 28570"/>
            <a:gd name="vf" fmla="val 115470"/>
          </a:avLst>
        </a:prstGeom>
      </dgm:spPr>
      <dgm:t>
        <a:bodyPr/>
        <a:lstStyle/>
        <a:p>
          <a:r>
            <a:rPr lang="en-US" sz="1600" dirty="0">
              <a:latin typeface="Calibri"/>
              <a:ea typeface="+mn-ea"/>
              <a:cs typeface="Times New Roman" charset="0"/>
            </a:rPr>
            <a:t>Equipment, Supplies, and Medications</a:t>
          </a:r>
        </a:p>
      </dgm:t>
    </dgm:pt>
    <dgm:pt modelId="{400E7B34-88BB-4F9B-9886-8BF8AEAECA5F}" type="parTrans" cxnId="{4EF4C648-E456-4A5A-9096-4D09E32A5F90}">
      <dgm:prSet/>
      <dgm:spPr/>
      <dgm:t>
        <a:bodyPr/>
        <a:lstStyle/>
        <a:p>
          <a:endParaRPr lang="en-US" sz="2400"/>
        </a:p>
      </dgm:t>
    </dgm:pt>
    <dgm:pt modelId="{7C58A3B3-02E9-40B0-9AD7-E8B4E17A0C6C}" type="sibTrans" cxnId="{4EF4C648-E456-4A5A-9096-4D09E32A5F90}">
      <dgm:prSet/>
      <dgm:spPr/>
      <dgm:t>
        <a:bodyPr/>
        <a:lstStyle/>
        <a:p>
          <a:endParaRPr lang="en-US" sz="2400"/>
        </a:p>
      </dgm:t>
    </dgm:pt>
    <dgm:pt modelId="{5BC38A4E-C83A-4304-8432-1F5228FAA1F9}" type="pres">
      <dgm:prSet presAssocID="{513324E9-07BA-49F2-BCC9-F3E2088B219C}" presName="Name0" presStyleCnt="0">
        <dgm:presLayoutVars>
          <dgm:chMax val="1"/>
          <dgm:chPref val="1"/>
          <dgm:dir/>
          <dgm:animOne val="branch"/>
          <dgm:animLvl val="lvl"/>
        </dgm:presLayoutVars>
      </dgm:prSet>
      <dgm:spPr/>
    </dgm:pt>
    <dgm:pt modelId="{E594CCA9-0C7B-44A0-9D4B-A6A5A93C9BC8}" type="pres">
      <dgm:prSet presAssocID="{C5CEE46A-6416-4BA6-8187-0888AB7632E3}" presName="Parent" presStyleLbl="node0" presStyleIdx="0" presStyleCnt="1" custScaleX="106427">
        <dgm:presLayoutVars>
          <dgm:chMax val="6"/>
          <dgm:chPref val="6"/>
        </dgm:presLayoutVars>
      </dgm:prSet>
      <dgm:spPr/>
    </dgm:pt>
    <dgm:pt modelId="{A5C5D815-9513-41EB-9422-9A0280997A4E}" type="pres">
      <dgm:prSet presAssocID="{A8617191-E0EF-4104-B819-84ABF323FB59}" presName="Accent1" presStyleCnt="0"/>
      <dgm:spPr/>
    </dgm:pt>
    <dgm:pt modelId="{861AE5CA-ABB3-46AA-9327-ECED0F87F360}" type="pres">
      <dgm:prSet presAssocID="{A8617191-E0EF-4104-B819-84ABF323FB59}" presName="Accent" presStyleLbl="bgShp" presStyleIdx="0" presStyleCnt="6"/>
      <dgm:spPr/>
    </dgm:pt>
    <dgm:pt modelId="{396B6C25-4C7B-46B4-8936-B85BF7CEB28C}" type="pres">
      <dgm:prSet presAssocID="{A8617191-E0EF-4104-B819-84ABF323FB59}" presName="Child1" presStyleLbl="node1" presStyleIdx="0" presStyleCnt="6">
        <dgm:presLayoutVars>
          <dgm:chMax val="0"/>
          <dgm:chPref val="0"/>
          <dgm:bulletEnabled val="1"/>
        </dgm:presLayoutVars>
      </dgm:prSet>
      <dgm:spPr/>
    </dgm:pt>
    <dgm:pt modelId="{410AB63D-45A1-4D84-A47A-502F394CE60B}" type="pres">
      <dgm:prSet presAssocID="{666910E0-0EAD-4062-AC0A-A0A67AEE33C4}" presName="Accent2" presStyleCnt="0"/>
      <dgm:spPr/>
    </dgm:pt>
    <dgm:pt modelId="{4578398B-C6AF-4267-80BF-C6E032D9CBD1}" type="pres">
      <dgm:prSet presAssocID="{666910E0-0EAD-4062-AC0A-A0A67AEE33C4}" presName="Accent" presStyleLbl="bgShp" presStyleIdx="1" presStyleCnt="6"/>
      <dgm:spPr>
        <a:xfrm>
          <a:off x="4125174" y="777305"/>
          <a:ext cx="786488" cy="677664"/>
        </a:xfrm>
        <a:prstGeom prst="hexagon">
          <a:avLst>
            <a:gd name="adj" fmla="val 28900"/>
            <a:gd name="vf" fmla="val 115470"/>
          </a:avLst>
        </a:prstGeom>
      </dgm:spPr>
    </dgm:pt>
    <dgm:pt modelId="{80AE9A44-D6B8-4508-9888-A50CABED00DE}" type="pres">
      <dgm:prSet presAssocID="{666910E0-0EAD-4062-AC0A-A0A67AEE33C4}" presName="Child2" presStyleLbl="node1" presStyleIdx="1" presStyleCnt="6" custScaleX="115673">
        <dgm:presLayoutVars>
          <dgm:chMax val="0"/>
          <dgm:chPref val="0"/>
          <dgm:bulletEnabled val="1"/>
        </dgm:presLayoutVars>
      </dgm:prSet>
      <dgm:spPr/>
    </dgm:pt>
    <dgm:pt modelId="{52CF780D-9B6F-4AF8-93DD-BB916AE9A530}" type="pres">
      <dgm:prSet presAssocID="{2FC39B22-87CC-430F-A47D-B0E17F8C8AA1}" presName="Accent3" presStyleCnt="0"/>
      <dgm:spPr/>
    </dgm:pt>
    <dgm:pt modelId="{63CE534A-B398-4AE0-A6AB-9799D59DA56A}" type="pres">
      <dgm:prSet presAssocID="{2FC39B22-87CC-430F-A47D-B0E17F8C8AA1}" presName="Accent" presStyleLbl="bgShp" presStyleIdx="2" presStyleCnt="6"/>
      <dgm:spPr>
        <a:xfrm>
          <a:off x="5043068" y="2044176"/>
          <a:ext cx="786488" cy="677664"/>
        </a:xfrm>
        <a:prstGeom prst="hexagon">
          <a:avLst>
            <a:gd name="adj" fmla="val 28900"/>
            <a:gd name="vf" fmla="val 115470"/>
          </a:avLst>
        </a:prstGeom>
      </dgm:spPr>
    </dgm:pt>
    <dgm:pt modelId="{C21113B8-A92C-49AF-B73E-76EA1FBFE713}" type="pres">
      <dgm:prSet presAssocID="{2FC39B22-87CC-430F-A47D-B0E17F8C8AA1}" presName="Child3" presStyleLbl="node1" presStyleIdx="2" presStyleCnt="6" custScaleX="118285">
        <dgm:presLayoutVars>
          <dgm:chMax val="0"/>
          <dgm:chPref val="0"/>
          <dgm:bulletEnabled val="1"/>
        </dgm:presLayoutVars>
      </dgm:prSet>
      <dgm:spPr/>
    </dgm:pt>
    <dgm:pt modelId="{487D2622-8EF9-4380-A5FC-F78D54021EAF}" type="pres">
      <dgm:prSet presAssocID="{EDD20B12-F93F-4538-A927-DCF36C928D9A}" presName="Accent4" presStyleCnt="0"/>
      <dgm:spPr/>
    </dgm:pt>
    <dgm:pt modelId="{09DA3943-ED4B-40D7-AB4A-1BFFA39DB218}" type="pres">
      <dgm:prSet presAssocID="{EDD20B12-F93F-4538-A927-DCF36C928D9A}" presName="Accent" presStyleLbl="bgShp" presStyleIdx="3" presStyleCnt="6"/>
      <dgm:spPr>
        <a:xfrm>
          <a:off x="4405440" y="3474236"/>
          <a:ext cx="786488" cy="677664"/>
        </a:xfrm>
        <a:prstGeom prst="hexagon">
          <a:avLst>
            <a:gd name="adj" fmla="val 28900"/>
            <a:gd name="vf" fmla="val 115470"/>
          </a:avLst>
        </a:prstGeom>
      </dgm:spPr>
    </dgm:pt>
    <dgm:pt modelId="{0ECB61A0-B0D5-46E6-9BD1-175489B3ADB7}" type="pres">
      <dgm:prSet presAssocID="{EDD20B12-F93F-4538-A927-DCF36C928D9A}" presName="Child4" presStyleLbl="node1" presStyleIdx="3" presStyleCnt="6">
        <dgm:presLayoutVars>
          <dgm:chMax val="0"/>
          <dgm:chPref val="0"/>
          <dgm:bulletEnabled val="1"/>
        </dgm:presLayoutVars>
      </dgm:prSet>
      <dgm:spPr/>
    </dgm:pt>
    <dgm:pt modelId="{7FF8B0A3-4B27-45FF-A432-0BA12FF42793}" type="pres">
      <dgm:prSet presAssocID="{3071522E-A7B1-44A9-804E-24CA70DF1158}" presName="Accent5" presStyleCnt="0"/>
      <dgm:spPr/>
    </dgm:pt>
    <dgm:pt modelId="{6E75D9D9-7DD8-4CCA-9D04-37FE3974F850}" type="pres">
      <dgm:prSet presAssocID="{3071522E-A7B1-44A9-804E-24CA70DF1158}" presName="Accent" presStyleLbl="bgShp" presStyleIdx="4" presStyleCnt="6"/>
      <dgm:spPr>
        <a:xfrm>
          <a:off x="2823734" y="3622681"/>
          <a:ext cx="786488" cy="677664"/>
        </a:xfrm>
        <a:prstGeom prst="hexagon">
          <a:avLst>
            <a:gd name="adj" fmla="val 28900"/>
            <a:gd name="vf" fmla="val 115470"/>
          </a:avLst>
        </a:prstGeom>
      </dgm:spPr>
    </dgm:pt>
    <dgm:pt modelId="{12421BC7-BB08-4B04-AE94-451FF3CA4418}" type="pres">
      <dgm:prSet presAssocID="{3071522E-A7B1-44A9-804E-24CA70DF1158}" presName="Child5" presStyleLbl="node1" presStyleIdx="4" presStyleCnt="6">
        <dgm:presLayoutVars>
          <dgm:chMax val="0"/>
          <dgm:chPref val="0"/>
          <dgm:bulletEnabled val="1"/>
        </dgm:presLayoutVars>
      </dgm:prSet>
      <dgm:spPr/>
    </dgm:pt>
    <dgm:pt modelId="{E53F79CC-7204-4E8E-99E8-036A48D5F267}" type="pres">
      <dgm:prSet presAssocID="{9652A8E8-F484-4E24-8C28-B71D01040D51}" presName="Accent6" presStyleCnt="0"/>
      <dgm:spPr/>
    </dgm:pt>
    <dgm:pt modelId="{DC52F040-DAE6-4C2D-A01E-705E848A1403}" type="pres">
      <dgm:prSet presAssocID="{9652A8E8-F484-4E24-8C28-B71D01040D51}" presName="Accent" presStyleLbl="bgShp" presStyleIdx="5" presStyleCnt="6"/>
      <dgm:spPr>
        <a:xfrm>
          <a:off x="1890809" y="2356319"/>
          <a:ext cx="786488" cy="677664"/>
        </a:xfrm>
        <a:prstGeom prst="hexagon">
          <a:avLst>
            <a:gd name="adj" fmla="val 28900"/>
            <a:gd name="vf" fmla="val 115470"/>
          </a:avLst>
        </a:prstGeom>
      </dgm:spPr>
    </dgm:pt>
    <dgm:pt modelId="{AAA0F2D1-D77D-4195-8D56-A5BC39099C35}" type="pres">
      <dgm:prSet presAssocID="{9652A8E8-F484-4E24-8C28-B71D01040D51}" presName="Child6" presStyleLbl="node1" presStyleIdx="5" presStyleCnt="6" custScaleX="110248">
        <dgm:presLayoutVars>
          <dgm:chMax val="0"/>
          <dgm:chPref val="0"/>
          <dgm:bulletEnabled val="1"/>
        </dgm:presLayoutVars>
      </dgm:prSet>
      <dgm:spPr/>
    </dgm:pt>
  </dgm:ptLst>
  <dgm:cxnLst>
    <dgm:cxn modelId="{A9682404-FDCC-4037-B774-7486119FCC01}" srcId="{C5CEE46A-6416-4BA6-8187-0888AB7632E3}" destId="{666910E0-0EAD-4062-AC0A-A0A67AEE33C4}" srcOrd="1" destOrd="0" parTransId="{154160CA-B444-4729-B635-130625FE21F8}" sibTransId="{1F30EFE5-5C38-44CD-A266-C7FB11213220}"/>
    <dgm:cxn modelId="{9297961D-4340-4BE3-8FF0-30A6CFF5C894}" type="presOf" srcId="{A8617191-E0EF-4104-B819-84ABF323FB59}" destId="{396B6C25-4C7B-46B4-8936-B85BF7CEB28C}" srcOrd="0" destOrd="0" presId="urn:microsoft.com/office/officeart/2011/layout/HexagonRadial"/>
    <dgm:cxn modelId="{63EF2821-8C80-4FCB-9E8D-F6D29514DF62}" srcId="{C5CEE46A-6416-4BA6-8187-0888AB7632E3}" destId="{36C59715-7C45-4202-B7B5-CA3A64EF8181}" srcOrd="6" destOrd="0" parTransId="{B8C830C9-09D5-4D9F-B687-9966F4756B5F}" sibTransId="{72814C80-3C62-4A9B-B6F8-3574B4155284}"/>
    <dgm:cxn modelId="{0FCBC92B-0F63-4DF0-87EF-0072CDD8BD17}" type="presOf" srcId="{C5CEE46A-6416-4BA6-8187-0888AB7632E3}" destId="{E594CCA9-0C7B-44A0-9D4B-A6A5A93C9BC8}" srcOrd="0" destOrd="0" presId="urn:microsoft.com/office/officeart/2011/layout/HexagonRadial"/>
    <dgm:cxn modelId="{4EF4C648-E456-4A5A-9096-4D09E32A5F90}" srcId="{C5CEE46A-6416-4BA6-8187-0888AB7632E3}" destId="{9652A8E8-F484-4E24-8C28-B71D01040D51}" srcOrd="5" destOrd="0" parTransId="{400E7B34-88BB-4F9B-9886-8BF8AEAECA5F}" sibTransId="{7C58A3B3-02E9-40B0-9AD7-E8B4E17A0C6C}"/>
    <dgm:cxn modelId="{4EF56F72-B6AC-4C2C-A1C2-6677E1D92330}" type="presOf" srcId="{EDD20B12-F93F-4538-A927-DCF36C928D9A}" destId="{0ECB61A0-B0D5-46E6-9BD1-175489B3ADB7}" srcOrd="0" destOrd="0" presId="urn:microsoft.com/office/officeart/2011/layout/HexagonRadial"/>
    <dgm:cxn modelId="{BB35B955-BE38-47BC-A2CB-8E8534627B0A}" srcId="{C5CEE46A-6416-4BA6-8187-0888AB7632E3}" destId="{A8617191-E0EF-4104-B819-84ABF323FB59}" srcOrd="0" destOrd="0" parTransId="{C45A2635-6BE8-478E-A668-551527D489F9}" sibTransId="{0E95BE57-DDD6-49B6-9384-74BC10D6B67E}"/>
    <dgm:cxn modelId="{3ABEAF88-4698-4181-AA4A-40D3BA6BE3E8}" srcId="{C5CEE46A-6416-4BA6-8187-0888AB7632E3}" destId="{2FC39B22-87CC-430F-A47D-B0E17F8C8AA1}" srcOrd="2" destOrd="0" parTransId="{BBD9D6AD-2EB6-4A14-B047-D6AF8199591F}" sibTransId="{A63FE1BE-23D4-4EFC-8B9E-EF9716C3EBAE}"/>
    <dgm:cxn modelId="{E8B33999-C06C-4EE7-BFC0-9F8E16A3DAF0}" type="presOf" srcId="{3071522E-A7B1-44A9-804E-24CA70DF1158}" destId="{12421BC7-BB08-4B04-AE94-451FF3CA4418}" srcOrd="0" destOrd="0" presId="urn:microsoft.com/office/officeart/2011/layout/HexagonRadial"/>
    <dgm:cxn modelId="{23A0CAB0-7233-4F78-BA45-3D9D113CDA18}" srcId="{513324E9-07BA-49F2-BCC9-F3E2088B219C}" destId="{C5CEE46A-6416-4BA6-8187-0888AB7632E3}" srcOrd="0" destOrd="0" parTransId="{BC042495-09C4-40C1-B1CB-D94ACEBF7574}" sibTransId="{EA0B2709-128D-4103-A46C-74328E6A09F2}"/>
    <dgm:cxn modelId="{EFFA31C5-BA7A-47E1-BE60-CF5BDD98923A}" type="presOf" srcId="{666910E0-0EAD-4062-AC0A-A0A67AEE33C4}" destId="{80AE9A44-D6B8-4508-9888-A50CABED00DE}" srcOrd="0" destOrd="0" presId="urn:microsoft.com/office/officeart/2011/layout/HexagonRadial"/>
    <dgm:cxn modelId="{EA1EF6C5-4BED-43A7-A9EF-C540A1938186}" type="presOf" srcId="{2FC39B22-87CC-430F-A47D-B0E17F8C8AA1}" destId="{C21113B8-A92C-49AF-B73E-76EA1FBFE713}" srcOrd="0" destOrd="0" presId="urn:microsoft.com/office/officeart/2011/layout/HexagonRadial"/>
    <dgm:cxn modelId="{E673A0CF-693C-4573-A4DD-6EEF9341F364}" type="presOf" srcId="{513324E9-07BA-49F2-BCC9-F3E2088B219C}" destId="{5BC38A4E-C83A-4304-8432-1F5228FAA1F9}" srcOrd="0" destOrd="0" presId="urn:microsoft.com/office/officeart/2011/layout/HexagonRadial"/>
    <dgm:cxn modelId="{C1C913F0-CBF0-4F67-A27B-AF4F163791A5}" srcId="{C5CEE46A-6416-4BA6-8187-0888AB7632E3}" destId="{EDD20B12-F93F-4538-A927-DCF36C928D9A}" srcOrd="3" destOrd="0" parTransId="{BB76994E-84FE-40D9-9B15-8A2C36F14AB2}" sibTransId="{953DAF63-27E6-492D-BCF7-27CC7CD3E0AF}"/>
    <dgm:cxn modelId="{069E33F1-3F97-4245-849C-18C4909938E0}" type="presOf" srcId="{9652A8E8-F484-4E24-8C28-B71D01040D51}" destId="{AAA0F2D1-D77D-4195-8D56-A5BC39099C35}" srcOrd="0" destOrd="0" presId="urn:microsoft.com/office/officeart/2011/layout/HexagonRadial"/>
    <dgm:cxn modelId="{C91134F1-E1DC-4E99-91EC-62102EA07C1A}" srcId="{C5CEE46A-6416-4BA6-8187-0888AB7632E3}" destId="{3071522E-A7B1-44A9-804E-24CA70DF1158}" srcOrd="4" destOrd="0" parTransId="{A82023D8-DD16-474A-86D6-8A303571A6E7}" sibTransId="{CB7790A0-2B0A-4CEC-85A7-7E59469DF2AF}"/>
    <dgm:cxn modelId="{F0DB2863-699A-460E-98B7-F122649106FE}" type="presParOf" srcId="{5BC38A4E-C83A-4304-8432-1F5228FAA1F9}" destId="{E594CCA9-0C7B-44A0-9D4B-A6A5A93C9BC8}" srcOrd="0" destOrd="0" presId="urn:microsoft.com/office/officeart/2011/layout/HexagonRadial"/>
    <dgm:cxn modelId="{8107A1E9-57EC-41B5-8BED-F1319AE01DC5}" type="presParOf" srcId="{5BC38A4E-C83A-4304-8432-1F5228FAA1F9}" destId="{A5C5D815-9513-41EB-9422-9A0280997A4E}" srcOrd="1" destOrd="0" presId="urn:microsoft.com/office/officeart/2011/layout/HexagonRadial"/>
    <dgm:cxn modelId="{51CCCD59-4A82-4926-8EF3-1AC015939AEE}" type="presParOf" srcId="{A5C5D815-9513-41EB-9422-9A0280997A4E}" destId="{861AE5CA-ABB3-46AA-9327-ECED0F87F360}" srcOrd="0" destOrd="0" presId="urn:microsoft.com/office/officeart/2011/layout/HexagonRadial"/>
    <dgm:cxn modelId="{D962B348-04DE-4B8A-A67E-EC0FC5368B07}" type="presParOf" srcId="{5BC38A4E-C83A-4304-8432-1F5228FAA1F9}" destId="{396B6C25-4C7B-46B4-8936-B85BF7CEB28C}" srcOrd="2" destOrd="0" presId="urn:microsoft.com/office/officeart/2011/layout/HexagonRadial"/>
    <dgm:cxn modelId="{2F3E1547-1970-46E1-932A-92BE1D887E82}" type="presParOf" srcId="{5BC38A4E-C83A-4304-8432-1F5228FAA1F9}" destId="{410AB63D-45A1-4D84-A47A-502F394CE60B}" srcOrd="3" destOrd="0" presId="urn:microsoft.com/office/officeart/2011/layout/HexagonRadial"/>
    <dgm:cxn modelId="{E843D8CE-3D74-4D0E-A7CC-33CEE3105A7D}" type="presParOf" srcId="{410AB63D-45A1-4D84-A47A-502F394CE60B}" destId="{4578398B-C6AF-4267-80BF-C6E032D9CBD1}" srcOrd="0" destOrd="0" presId="urn:microsoft.com/office/officeart/2011/layout/HexagonRadial"/>
    <dgm:cxn modelId="{6B874797-8EC8-48D8-AA72-5ADE84BD83B9}" type="presParOf" srcId="{5BC38A4E-C83A-4304-8432-1F5228FAA1F9}" destId="{80AE9A44-D6B8-4508-9888-A50CABED00DE}" srcOrd="4" destOrd="0" presId="urn:microsoft.com/office/officeart/2011/layout/HexagonRadial"/>
    <dgm:cxn modelId="{225604D8-BDED-4A0D-8DED-FB819E8DA3D4}" type="presParOf" srcId="{5BC38A4E-C83A-4304-8432-1F5228FAA1F9}" destId="{52CF780D-9B6F-4AF8-93DD-BB916AE9A530}" srcOrd="5" destOrd="0" presId="urn:microsoft.com/office/officeart/2011/layout/HexagonRadial"/>
    <dgm:cxn modelId="{46DF6B4E-3F14-4C31-ACE1-FBF135044DC9}" type="presParOf" srcId="{52CF780D-9B6F-4AF8-93DD-BB916AE9A530}" destId="{63CE534A-B398-4AE0-A6AB-9799D59DA56A}" srcOrd="0" destOrd="0" presId="urn:microsoft.com/office/officeart/2011/layout/HexagonRadial"/>
    <dgm:cxn modelId="{0A9930A2-2C90-4D67-AA43-293B37AB693C}" type="presParOf" srcId="{5BC38A4E-C83A-4304-8432-1F5228FAA1F9}" destId="{C21113B8-A92C-49AF-B73E-76EA1FBFE713}" srcOrd="6" destOrd="0" presId="urn:microsoft.com/office/officeart/2011/layout/HexagonRadial"/>
    <dgm:cxn modelId="{FDB43FF3-AD5A-46A1-9DFC-BF97C7271FFA}" type="presParOf" srcId="{5BC38A4E-C83A-4304-8432-1F5228FAA1F9}" destId="{487D2622-8EF9-4380-A5FC-F78D54021EAF}" srcOrd="7" destOrd="0" presId="urn:microsoft.com/office/officeart/2011/layout/HexagonRadial"/>
    <dgm:cxn modelId="{34C0DDE0-DD1D-46EE-ACC3-004BEBA1ECF7}" type="presParOf" srcId="{487D2622-8EF9-4380-A5FC-F78D54021EAF}" destId="{09DA3943-ED4B-40D7-AB4A-1BFFA39DB218}" srcOrd="0" destOrd="0" presId="urn:microsoft.com/office/officeart/2011/layout/HexagonRadial"/>
    <dgm:cxn modelId="{47D40789-CA3D-479A-BF39-149B99FA6867}" type="presParOf" srcId="{5BC38A4E-C83A-4304-8432-1F5228FAA1F9}" destId="{0ECB61A0-B0D5-46E6-9BD1-175489B3ADB7}" srcOrd="8" destOrd="0" presId="urn:microsoft.com/office/officeart/2011/layout/HexagonRadial"/>
    <dgm:cxn modelId="{B116BE1C-82AF-41C7-8F32-C2FE52055681}" type="presParOf" srcId="{5BC38A4E-C83A-4304-8432-1F5228FAA1F9}" destId="{7FF8B0A3-4B27-45FF-A432-0BA12FF42793}" srcOrd="9" destOrd="0" presId="urn:microsoft.com/office/officeart/2011/layout/HexagonRadial"/>
    <dgm:cxn modelId="{4A6E954B-E5C6-4984-8223-D694314C9904}" type="presParOf" srcId="{7FF8B0A3-4B27-45FF-A432-0BA12FF42793}" destId="{6E75D9D9-7DD8-4CCA-9D04-37FE3974F850}" srcOrd="0" destOrd="0" presId="urn:microsoft.com/office/officeart/2011/layout/HexagonRadial"/>
    <dgm:cxn modelId="{472F3287-A706-4F84-B910-F0707AFEE5A6}" type="presParOf" srcId="{5BC38A4E-C83A-4304-8432-1F5228FAA1F9}" destId="{12421BC7-BB08-4B04-AE94-451FF3CA4418}" srcOrd="10" destOrd="0" presId="urn:microsoft.com/office/officeart/2011/layout/HexagonRadial"/>
    <dgm:cxn modelId="{57DF6AA6-DEC1-4030-8D9C-3A1EB82118C0}" type="presParOf" srcId="{5BC38A4E-C83A-4304-8432-1F5228FAA1F9}" destId="{E53F79CC-7204-4E8E-99E8-036A48D5F267}" srcOrd="11" destOrd="0" presId="urn:microsoft.com/office/officeart/2011/layout/HexagonRadial"/>
    <dgm:cxn modelId="{E7A94A7A-040E-42D7-BF56-C3DF1087CECE}" type="presParOf" srcId="{E53F79CC-7204-4E8E-99E8-036A48D5F267}" destId="{DC52F040-DAE6-4C2D-A01E-705E848A1403}" srcOrd="0" destOrd="0" presId="urn:microsoft.com/office/officeart/2011/layout/HexagonRadial"/>
    <dgm:cxn modelId="{52506283-4BF1-42BC-B4AC-8C4551D651E2}" type="presParOf" srcId="{5BC38A4E-C83A-4304-8432-1F5228FAA1F9}" destId="{AAA0F2D1-D77D-4195-8D56-A5BC39099C35}"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1060987" y="2836924"/>
          <a:ext cx="437421" cy="2500504"/>
        </a:xfrm>
        <a:custGeom>
          <a:avLst/>
          <a:gdLst/>
          <a:ahLst/>
          <a:cxnLst/>
          <a:rect l="0" t="0" r="0" b="0"/>
          <a:pathLst>
            <a:path>
              <a:moveTo>
                <a:pt x="0" y="0"/>
              </a:moveTo>
              <a:lnTo>
                <a:pt x="218710" y="0"/>
              </a:lnTo>
              <a:lnTo>
                <a:pt x="218710" y="2500504"/>
              </a:lnTo>
              <a:lnTo>
                <a:pt x="437421" y="2500504"/>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16236" y="4023714"/>
        <a:ext cx="126923" cy="126923"/>
      </dsp:txXfrm>
    </dsp:sp>
    <dsp:sp modelId="{4BAC4599-5689-437F-90F2-D586D824B66C}">
      <dsp:nvSpPr>
        <dsp:cNvPr id="0" name=""/>
        <dsp:cNvSpPr/>
      </dsp:nvSpPr>
      <dsp:spPr>
        <a:xfrm>
          <a:off x="1060987" y="2836924"/>
          <a:ext cx="437421" cy="1667002"/>
        </a:xfrm>
        <a:custGeom>
          <a:avLst/>
          <a:gdLst/>
          <a:ahLst/>
          <a:cxnLst/>
          <a:rect l="0" t="0" r="0" b="0"/>
          <a:pathLst>
            <a:path>
              <a:moveTo>
                <a:pt x="0" y="0"/>
              </a:moveTo>
              <a:lnTo>
                <a:pt x="218710" y="0"/>
              </a:lnTo>
              <a:lnTo>
                <a:pt x="218710" y="1667002"/>
              </a:lnTo>
              <a:lnTo>
                <a:pt x="437421" y="166700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36612" y="3627340"/>
        <a:ext cx="86171" cy="86171"/>
      </dsp:txXfrm>
    </dsp:sp>
    <dsp:sp modelId="{E20EDDB1-67FA-4D7D-9539-9F9A64C6DD66}">
      <dsp:nvSpPr>
        <dsp:cNvPr id="0" name=""/>
        <dsp:cNvSpPr/>
      </dsp:nvSpPr>
      <dsp:spPr>
        <a:xfrm>
          <a:off x="1060987" y="2836924"/>
          <a:ext cx="437421" cy="833501"/>
        </a:xfrm>
        <a:custGeom>
          <a:avLst/>
          <a:gdLst/>
          <a:ahLst/>
          <a:cxnLst/>
          <a:rect l="0" t="0" r="0" b="0"/>
          <a:pathLst>
            <a:path>
              <a:moveTo>
                <a:pt x="0" y="0"/>
              </a:moveTo>
              <a:lnTo>
                <a:pt x="218710" y="0"/>
              </a:lnTo>
              <a:lnTo>
                <a:pt x="218710" y="833501"/>
              </a:lnTo>
              <a:lnTo>
                <a:pt x="437421" y="833501"/>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56165" y="3230142"/>
        <a:ext cx="47065" cy="47065"/>
      </dsp:txXfrm>
    </dsp:sp>
    <dsp:sp modelId="{4014ECEF-0888-4009-892D-AB08DF214F2C}">
      <dsp:nvSpPr>
        <dsp:cNvPr id="0" name=""/>
        <dsp:cNvSpPr/>
      </dsp:nvSpPr>
      <dsp:spPr>
        <a:xfrm>
          <a:off x="1060987" y="2791204"/>
          <a:ext cx="437421" cy="91440"/>
        </a:xfrm>
        <a:custGeom>
          <a:avLst/>
          <a:gdLst/>
          <a:ahLst/>
          <a:cxnLst/>
          <a:rect l="0" t="0" r="0" b="0"/>
          <a:pathLst>
            <a:path>
              <a:moveTo>
                <a:pt x="0" y="45720"/>
              </a:moveTo>
              <a:lnTo>
                <a:pt x="437421"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68762" y="2825988"/>
        <a:ext cx="21871" cy="21871"/>
      </dsp:txXfrm>
    </dsp:sp>
    <dsp:sp modelId="{31B24B2D-92AE-440C-A1A6-5F475784AD35}">
      <dsp:nvSpPr>
        <dsp:cNvPr id="0" name=""/>
        <dsp:cNvSpPr/>
      </dsp:nvSpPr>
      <dsp:spPr>
        <a:xfrm>
          <a:off x="1060987" y="2003423"/>
          <a:ext cx="437421" cy="833501"/>
        </a:xfrm>
        <a:custGeom>
          <a:avLst/>
          <a:gdLst/>
          <a:ahLst/>
          <a:cxnLst/>
          <a:rect l="0" t="0" r="0" b="0"/>
          <a:pathLst>
            <a:path>
              <a:moveTo>
                <a:pt x="0" y="833501"/>
              </a:moveTo>
              <a:lnTo>
                <a:pt x="218710" y="833501"/>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56165" y="2396641"/>
        <a:ext cx="47065" cy="47065"/>
      </dsp:txXfrm>
    </dsp:sp>
    <dsp:sp modelId="{6BE7391D-3772-45C7-BB03-B5B214683C6E}">
      <dsp:nvSpPr>
        <dsp:cNvPr id="0" name=""/>
        <dsp:cNvSpPr/>
      </dsp:nvSpPr>
      <dsp:spPr>
        <a:xfrm>
          <a:off x="1060987" y="1169921"/>
          <a:ext cx="437421" cy="1667002"/>
        </a:xfrm>
        <a:custGeom>
          <a:avLst/>
          <a:gdLst/>
          <a:ahLst/>
          <a:cxnLst/>
          <a:rect l="0" t="0" r="0" b="0"/>
          <a:pathLst>
            <a:path>
              <a:moveTo>
                <a:pt x="0" y="1667002"/>
              </a:moveTo>
              <a:lnTo>
                <a:pt x="218710" y="1667002"/>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36612" y="1960337"/>
        <a:ext cx="86171" cy="86171"/>
      </dsp:txXfrm>
    </dsp:sp>
    <dsp:sp modelId="{D06C129D-FFB9-48A9-9033-F70ED61AAC72}">
      <dsp:nvSpPr>
        <dsp:cNvPr id="0" name=""/>
        <dsp:cNvSpPr/>
      </dsp:nvSpPr>
      <dsp:spPr>
        <a:xfrm>
          <a:off x="1060987" y="336420"/>
          <a:ext cx="437421" cy="2500504"/>
        </a:xfrm>
        <a:custGeom>
          <a:avLst/>
          <a:gdLst/>
          <a:ahLst/>
          <a:cxnLst/>
          <a:rect l="0" t="0" r="0" b="0"/>
          <a:pathLst>
            <a:path>
              <a:moveTo>
                <a:pt x="0" y="2500504"/>
              </a:moveTo>
              <a:lnTo>
                <a:pt x="218710" y="2500504"/>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16236" y="1523210"/>
        <a:ext cx="126923" cy="126923"/>
      </dsp:txXfrm>
    </dsp:sp>
    <dsp:sp modelId="{59935916-D8C6-4C4E-B14F-48A57B6B9F68}">
      <dsp:nvSpPr>
        <dsp:cNvPr id="0" name=""/>
        <dsp:cNvSpPr/>
      </dsp:nvSpPr>
      <dsp:spPr>
        <a:xfrm rot="16200000">
          <a:off x="-1860432" y="2460438"/>
          <a:ext cx="5089868" cy="75297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Commissioner’s Office</a:t>
          </a:r>
          <a:endParaRPr lang="en-US" sz="2000" i="1" kern="1200" dirty="0">
            <a:solidFill>
              <a:schemeClr val="bg1"/>
            </a:solidFill>
          </a:endParaRPr>
        </a:p>
      </dsp:txBody>
      <dsp:txXfrm>
        <a:off x="-1860432" y="2460438"/>
        <a:ext cx="5089868" cy="752971"/>
      </dsp:txXfrm>
    </dsp:sp>
    <dsp:sp modelId="{B73CF9B0-EB3F-4577-8369-54F3E07425DB}">
      <dsp:nvSpPr>
        <dsp:cNvPr id="0" name=""/>
        <dsp:cNvSpPr/>
      </dsp:nvSpPr>
      <dsp:spPr>
        <a:xfrm>
          <a:off x="1498409" y="3019"/>
          <a:ext cx="3480125"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Maternal and Child Health</a:t>
          </a:r>
        </a:p>
      </dsp:txBody>
      <dsp:txXfrm>
        <a:off x="1498409" y="3019"/>
        <a:ext cx="3480125" cy="666801"/>
      </dsp:txXfrm>
    </dsp:sp>
    <dsp:sp modelId="{57F0B218-B8AE-4220-9430-48E42516228E}">
      <dsp:nvSpPr>
        <dsp:cNvPr id="0" name=""/>
        <dsp:cNvSpPr/>
      </dsp:nvSpPr>
      <dsp:spPr>
        <a:xfrm>
          <a:off x="1498409" y="836520"/>
          <a:ext cx="3483865" cy="66680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Women’s Health</a:t>
          </a:r>
          <a:endParaRPr lang="en-US" sz="2000" kern="1200" dirty="0">
            <a:solidFill>
              <a:schemeClr val="bg1"/>
            </a:solidFill>
          </a:endParaRPr>
        </a:p>
      </dsp:txBody>
      <dsp:txXfrm>
        <a:off x="1498409" y="836520"/>
        <a:ext cx="3483865" cy="666801"/>
      </dsp:txXfrm>
    </dsp:sp>
    <dsp:sp modelId="{7273DBFA-A064-4CD0-8B35-089175BB930D}">
      <dsp:nvSpPr>
        <dsp:cNvPr id="0" name=""/>
        <dsp:cNvSpPr/>
      </dsp:nvSpPr>
      <dsp:spPr>
        <a:xfrm>
          <a:off x="1498409" y="1670022"/>
          <a:ext cx="3483865" cy="666801"/>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Prevention and Quality Improvement</a:t>
          </a:r>
        </a:p>
      </dsp:txBody>
      <dsp:txXfrm>
        <a:off x="1498409" y="1670022"/>
        <a:ext cx="3483865" cy="666801"/>
      </dsp:txXfrm>
    </dsp:sp>
    <dsp:sp modelId="{6D7F8648-288A-4A1F-B54A-807646FA6E13}">
      <dsp:nvSpPr>
        <dsp:cNvPr id="0" name=""/>
        <dsp:cNvSpPr/>
      </dsp:nvSpPr>
      <dsp:spPr>
        <a:xfrm>
          <a:off x="1498409" y="2503523"/>
          <a:ext cx="3483865"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Epidemiology and Health Planning</a:t>
          </a:r>
        </a:p>
      </dsp:txBody>
      <dsp:txXfrm>
        <a:off x="1498409" y="2503523"/>
        <a:ext cx="3483865" cy="666801"/>
      </dsp:txXfrm>
    </dsp:sp>
    <dsp:sp modelId="{42D61C59-8415-4E78-A2CC-696EF3213CB7}">
      <dsp:nvSpPr>
        <dsp:cNvPr id="0" name=""/>
        <dsp:cNvSpPr/>
      </dsp:nvSpPr>
      <dsp:spPr>
        <a:xfrm>
          <a:off x="1498409" y="3337025"/>
          <a:ext cx="3483865" cy="66680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Public Health Protection and Safety</a:t>
          </a:r>
        </a:p>
      </dsp:txBody>
      <dsp:txXfrm>
        <a:off x="1498409" y="3337025"/>
        <a:ext cx="3483865" cy="666801"/>
      </dsp:txXfrm>
    </dsp:sp>
    <dsp:sp modelId="{86B6F8FD-94AF-47EE-A573-412109D0A061}">
      <dsp:nvSpPr>
        <dsp:cNvPr id="0" name=""/>
        <dsp:cNvSpPr/>
      </dsp:nvSpPr>
      <dsp:spPr>
        <a:xfrm>
          <a:off x="1498409" y="4170526"/>
          <a:ext cx="3483865" cy="666801"/>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Laboratory Services</a:t>
          </a:r>
          <a:endParaRPr lang="en-US" sz="2000" kern="1200" dirty="0">
            <a:solidFill>
              <a:schemeClr val="bg1"/>
            </a:solidFill>
          </a:endParaRPr>
        </a:p>
      </dsp:txBody>
      <dsp:txXfrm>
        <a:off x="1498409" y="4170526"/>
        <a:ext cx="3483865" cy="666801"/>
      </dsp:txXfrm>
    </dsp:sp>
    <dsp:sp modelId="{0060CFB8-2A8A-4A1B-B7AA-F0317BA7B739}">
      <dsp:nvSpPr>
        <dsp:cNvPr id="0" name=""/>
        <dsp:cNvSpPr/>
      </dsp:nvSpPr>
      <dsp:spPr>
        <a:xfrm>
          <a:off x="1498409" y="5004028"/>
          <a:ext cx="3483865"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Administration and Financial Management</a:t>
          </a:r>
        </a:p>
      </dsp:txBody>
      <dsp:txXfrm>
        <a:off x="1498409" y="5004028"/>
        <a:ext cx="3483865" cy="6668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4CCA9-0C7B-44A0-9D4B-A6A5A93C9BC8}">
      <dsp:nvSpPr>
        <dsp:cNvPr id="0" name=""/>
        <dsp:cNvSpPr/>
      </dsp:nvSpPr>
      <dsp:spPr>
        <a:xfrm>
          <a:off x="3069075" y="1910381"/>
          <a:ext cx="2584236" cy="2100472"/>
        </a:xfrm>
        <a:prstGeom prst="hexagon">
          <a:avLst>
            <a:gd name="adj" fmla="val 28570"/>
            <a:gd name="vf" fmla="val 11547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a:ea typeface="+mn-ea"/>
              <a:cs typeface="Times New Roman" charset="0"/>
            </a:rPr>
            <a:t>Administration and Coordination</a:t>
          </a:r>
          <a:endParaRPr lang="en-US" sz="1600" kern="1200" dirty="0">
            <a:latin typeface="Calibri"/>
            <a:ea typeface="+mn-ea"/>
            <a:cs typeface="+mn-cs"/>
          </a:endParaRPr>
        </a:p>
      </dsp:txBody>
      <dsp:txXfrm>
        <a:off x="3484463" y="2248009"/>
        <a:ext cx="1753460" cy="1425216"/>
      </dsp:txXfrm>
    </dsp:sp>
    <dsp:sp modelId="{4578398B-C6AF-4267-80BF-C6E032D9CBD1}">
      <dsp:nvSpPr>
        <dsp:cNvPr id="0" name=""/>
        <dsp:cNvSpPr/>
      </dsp:nvSpPr>
      <dsp:spPr>
        <a:xfrm>
          <a:off x="4667610" y="905447"/>
          <a:ext cx="916144" cy="789379"/>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B6C25-4C7B-46B4-8936-B85BF7CEB28C}">
      <dsp:nvSpPr>
        <dsp:cNvPr id="0" name=""/>
        <dsp:cNvSpPr/>
      </dsp:nvSpPr>
      <dsp:spPr>
        <a:xfrm>
          <a:off x="3370774" y="0"/>
          <a:ext cx="1989874" cy="1721475"/>
        </a:xfrm>
        <a:prstGeom prst="hexagon">
          <a:avLst>
            <a:gd name="adj" fmla="val 28570"/>
            <a:gd name="vf" fmla="val 115470"/>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a:ea typeface="+mn-ea"/>
              <a:cs typeface="Times New Roman" charset="0"/>
            </a:rPr>
            <a:t>Physicians, Nurses, and Other Healthcare Providers</a:t>
          </a:r>
        </a:p>
      </dsp:txBody>
      <dsp:txXfrm>
        <a:off x="3700539" y="285285"/>
        <a:ext cx="1330344" cy="1150905"/>
      </dsp:txXfrm>
    </dsp:sp>
    <dsp:sp modelId="{63CE534A-B398-4AE0-A6AB-9799D59DA56A}">
      <dsp:nvSpPr>
        <dsp:cNvPr id="0" name=""/>
        <dsp:cNvSpPr/>
      </dsp:nvSpPr>
      <dsp:spPr>
        <a:xfrm>
          <a:off x="5736822" y="2381166"/>
          <a:ext cx="916144" cy="789379"/>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E9A44-D6B8-4508-9888-A50CABED00DE}">
      <dsp:nvSpPr>
        <dsp:cNvPr id="0" name=""/>
        <dsp:cNvSpPr/>
      </dsp:nvSpPr>
      <dsp:spPr>
        <a:xfrm>
          <a:off x="5039784" y="1058822"/>
          <a:ext cx="2301747" cy="1721475"/>
        </a:xfrm>
        <a:prstGeom prst="hexagon">
          <a:avLst>
            <a:gd name="adj" fmla="val 28570"/>
            <a:gd name="vf" fmla="val 115470"/>
          </a:avLst>
        </a:prstGeom>
        <a:solidFill>
          <a:schemeClr val="accent1">
            <a:shade val="50000"/>
            <a:hueOff val="196550"/>
            <a:satOff val="-20659"/>
            <a:lumOff val="178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a:ea typeface="+mn-ea"/>
              <a:cs typeface="Times New Roman" charset="0"/>
            </a:rPr>
            <a:t>Quality Improvement</a:t>
          </a:r>
        </a:p>
      </dsp:txBody>
      <dsp:txXfrm>
        <a:off x="5395538" y="1324890"/>
        <a:ext cx="1590239" cy="1189339"/>
      </dsp:txXfrm>
    </dsp:sp>
    <dsp:sp modelId="{09DA3943-ED4B-40D7-AB4A-1BFFA39DB218}">
      <dsp:nvSpPr>
        <dsp:cNvPr id="0" name=""/>
        <dsp:cNvSpPr/>
      </dsp:nvSpPr>
      <dsp:spPr>
        <a:xfrm>
          <a:off x="4994078" y="4046976"/>
          <a:ext cx="916144" cy="789379"/>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1113B8-A92C-49AF-B73E-76EA1FBFE713}">
      <dsp:nvSpPr>
        <dsp:cNvPr id="0" name=""/>
        <dsp:cNvSpPr/>
      </dsp:nvSpPr>
      <dsp:spPr>
        <a:xfrm>
          <a:off x="5013796" y="3140344"/>
          <a:ext cx="2353723" cy="1721475"/>
        </a:xfrm>
        <a:prstGeom prst="hexagon">
          <a:avLst>
            <a:gd name="adj" fmla="val 28570"/>
            <a:gd name="vf" fmla="val 115470"/>
          </a:avLst>
        </a:prstGeom>
        <a:solidFill>
          <a:schemeClr val="accent1">
            <a:shade val="50000"/>
            <a:hueOff val="393099"/>
            <a:satOff val="-41319"/>
            <a:lumOff val="356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a:ea typeface="+mn-ea"/>
              <a:cs typeface="Times New Roman" charset="0"/>
            </a:rPr>
            <a:t>Policies, Procedures, and Protocols</a:t>
          </a:r>
        </a:p>
      </dsp:txBody>
      <dsp:txXfrm>
        <a:off x="5373881" y="3403705"/>
        <a:ext cx="1633553" cy="1194753"/>
      </dsp:txXfrm>
    </dsp:sp>
    <dsp:sp modelId="{6E75D9D9-7DD8-4CCA-9D04-37FE3974F850}">
      <dsp:nvSpPr>
        <dsp:cNvPr id="0" name=""/>
        <dsp:cNvSpPr/>
      </dsp:nvSpPr>
      <dsp:spPr>
        <a:xfrm>
          <a:off x="3151623" y="4219893"/>
          <a:ext cx="916144" cy="789379"/>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CB61A0-B0D5-46E6-9BD1-175489B3ADB7}">
      <dsp:nvSpPr>
        <dsp:cNvPr id="0" name=""/>
        <dsp:cNvSpPr/>
      </dsp:nvSpPr>
      <dsp:spPr>
        <a:xfrm>
          <a:off x="3370774" y="4200351"/>
          <a:ext cx="1989874" cy="1721475"/>
        </a:xfrm>
        <a:prstGeom prst="hexagon">
          <a:avLst>
            <a:gd name="adj" fmla="val 28570"/>
            <a:gd name="vf" fmla="val 115470"/>
          </a:avLst>
        </a:prstGeom>
        <a:solidFill>
          <a:schemeClr val="accent1">
            <a:shade val="50000"/>
            <a:hueOff val="589649"/>
            <a:satOff val="-61978"/>
            <a:lumOff val="534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a:ea typeface="+mn-ea"/>
              <a:cs typeface="Times New Roman" charset="0"/>
            </a:rPr>
            <a:t>Patient and Medication Safety</a:t>
          </a:r>
        </a:p>
      </dsp:txBody>
      <dsp:txXfrm>
        <a:off x="3700539" y="4485636"/>
        <a:ext cx="1330344" cy="1150905"/>
      </dsp:txXfrm>
    </dsp:sp>
    <dsp:sp modelId="{DC52F040-DAE6-4C2D-A01E-705E848A1403}">
      <dsp:nvSpPr>
        <dsp:cNvPr id="0" name=""/>
        <dsp:cNvSpPr/>
      </dsp:nvSpPr>
      <dsp:spPr>
        <a:xfrm>
          <a:off x="2064902" y="2744766"/>
          <a:ext cx="916144" cy="789379"/>
        </a:xfrm>
        <a:prstGeom prst="hexagon">
          <a:avLst>
            <a:gd name="adj" fmla="val 28900"/>
            <a:gd name="vf" fmla="val 11547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421BC7-BB08-4B04-AE94-451FF3CA4418}">
      <dsp:nvSpPr>
        <dsp:cNvPr id="0" name=""/>
        <dsp:cNvSpPr/>
      </dsp:nvSpPr>
      <dsp:spPr>
        <a:xfrm>
          <a:off x="1537356" y="3141529"/>
          <a:ext cx="1989874" cy="1721475"/>
        </a:xfrm>
        <a:prstGeom prst="hexagon">
          <a:avLst>
            <a:gd name="adj" fmla="val 28570"/>
            <a:gd name="vf" fmla="val 115470"/>
          </a:avLst>
        </a:prstGeom>
        <a:solidFill>
          <a:schemeClr val="accent1">
            <a:shade val="50000"/>
            <a:hueOff val="393099"/>
            <a:satOff val="-41319"/>
            <a:lumOff val="356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a:ea typeface="+mn-ea"/>
              <a:cs typeface="Times New Roman" charset="0"/>
            </a:rPr>
            <a:t>Support Services</a:t>
          </a:r>
        </a:p>
      </dsp:txBody>
      <dsp:txXfrm>
        <a:off x="1867121" y="3426814"/>
        <a:ext cx="1330344" cy="1150905"/>
      </dsp:txXfrm>
    </dsp:sp>
    <dsp:sp modelId="{AAA0F2D1-D77D-4195-8D56-A5BC39099C35}">
      <dsp:nvSpPr>
        <dsp:cNvPr id="0" name=""/>
        <dsp:cNvSpPr/>
      </dsp:nvSpPr>
      <dsp:spPr>
        <a:xfrm>
          <a:off x="1435395" y="1056453"/>
          <a:ext cx="2193796" cy="1721475"/>
        </a:xfrm>
        <a:prstGeom prst="hexagon">
          <a:avLst>
            <a:gd name="adj" fmla="val 28570"/>
            <a:gd name="vf" fmla="val 115470"/>
          </a:avLst>
        </a:prstGeom>
        <a:solidFill>
          <a:schemeClr val="accent1">
            <a:shade val="50000"/>
            <a:hueOff val="196550"/>
            <a:satOff val="-20659"/>
            <a:lumOff val="178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a:ea typeface="+mn-ea"/>
              <a:cs typeface="Times New Roman" charset="0"/>
            </a:rPr>
            <a:t>Equipment, Supplies, and Medications</a:t>
          </a:r>
        </a:p>
      </dsp:txBody>
      <dsp:txXfrm>
        <a:off x="1782153" y="1328555"/>
        <a:ext cx="1500280" cy="117727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1T20:52:09.368"/>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9T02:23:51.712"/>
    </inkml:context>
    <inkml:brush xml:id="br0">
      <inkml:brushProperty name="width" value="0.1" units="cm"/>
      <inkml:brushProperty name="height" value="0.1" units="cm"/>
      <inkml:brushProperty name="color" value="#004F8B"/>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9T02:38:37.866"/>
    </inkml:context>
    <inkml:brush xml:id="br0">
      <inkml:brushProperty name="width" value="0.1" units="cm"/>
      <inkml:brushProperty name="height" value="0.1" units="cm"/>
      <inkml:brushProperty name="color" value="#004F8B"/>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9T02:47:08.801"/>
    </inkml:context>
    <inkml:brush xml:id="br0">
      <inkml:brushProperty name="width" value="0.1" units="cm"/>
      <inkml:brushProperty name="height" value="0.1" units="cm"/>
      <inkml:brushProperty name="color" value="#004F8B"/>
    </inkml:brush>
  </inkml:definitions>
  <inkml:trace contextRef="#ctx0" brushRef="#br0">59 0 24575,'-14'0'0,"0"0"0,3 0 0,2 0 0,3 1 0,4 1 0,-1 0 0,3 1 0,0 4 0,0-3 0,0 2 0,0-2 0,0 2 0,0-2 0,0 0 0,0 0 0,0 0 0,0 0 0,0 1 0,0 2 0,0-3 0,0 1 0,1 0 0,1-2 0,-1 0 0,2-3 0,1 1 0,-2-1 0,0 0 0,2 0 0,0 0 0,1 0 0,0 0 0,1 0 0,-4-3 0,2 3 0,-1-2 0,0 0 0,-1 1 0,1 0 0,-2-3 0,2 2 0,0 0 0,-2-1 0,2 0 0,-2 1 0,2-1 0,-1-1 0,0 3 0,2-3 0,-4 4 0,2-3 0,-2-1 0,0-1 0,0 1 0,0 0 0,0 1 0,0 0 0,0-1 0,0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9T02:51:37.981"/>
    </inkml:context>
    <inkml:brush xml:id="br0">
      <inkml:brushProperty name="width" value="0.05" units="cm"/>
      <inkml:brushProperty name="height" value="0.05" units="cm"/>
      <inkml:brushProperty name="color" value="#CC0066"/>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9T22:30:33.653"/>
    </inkml:context>
    <inkml:brush xml:id="br0">
      <inkml:brushProperty name="width" value="0.1" units="cm"/>
      <inkml:brushProperty name="height" value="0.1" units="cm"/>
      <inkml:brushProperty name="color" value="#004F8B"/>
    </inkml:brush>
  </inkml:definitions>
  <inkml:trace contextRef="#ctx0" brushRef="#br0">105 119 24575,'0'-12'0,"0"1"0,0 4 0,0 2 0,0 0 0,0 1 0,0-2 0,0 1 0,0 0 0,-1 1 0,0-6 0,-5 0 0,-3-5 0,1 8 0,-1-2 0,3 6 0,0 2 0,-2 2 0,1 6 0,3 0 0,-4 3 0,1-2 0,-2 2 0,1-4 0,3 0 0,3-1 0,1 0 0,1 2 0,0-3 0,0 1 0,0 2 0,3-2 0,1-1 0,2-2 0,1-1 0,-2 2 0,-1-1 0,-1 2 0,0 0 0,1-1 0,-2 0 0,2-3 0,2 0 0,-2 0 0,5 0 0,-4 0 0,6 0 0,-6 0 0,-1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B8D89E-6906-4247-BCB0-ED8DA82ED9FC}"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F6E82B-F31E-465B-9522-44644542546A}" type="slidenum">
              <a:rPr lang="en-US" smtClean="0"/>
              <a:t>‹#›</a:t>
            </a:fld>
            <a:endParaRPr lang="en-US"/>
          </a:p>
        </p:txBody>
      </p:sp>
    </p:spTree>
    <p:extLst>
      <p:ext uri="{BB962C8B-B14F-4D97-AF65-F5344CB8AC3E}">
        <p14:creationId xmlns:p14="http://schemas.microsoft.com/office/powerpoint/2010/main" val="358462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ha.org/statistics/fast-facts-us-hospitals#footnote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474747"/>
                </a:solidFill>
                <a:effectLst/>
                <a:latin typeface="Helvetica Neue" panose="02000503000000020004" pitchFamily="2" charset="0"/>
              </a:rPr>
              <a:t>The EMS Systems </a:t>
            </a:r>
            <a:r>
              <a:rPr lang="en-US" b="0" i="0" u="none" strike="noStrike" dirty="0">
                <a:solidFill>
                  <a:srgbClr val="767676"/>
                </a:solidFill>
                <a:effectLst/>
                <a:latin typeface="Helvetica Neue" panose="02000503000000020004" pitchFamily="2" charset="0"/>
              </a:rPr>
              <a:t>Act of 1973 </a:t>
            </a:r>
            <a:r>
              <a:rPr lang="en-US" b="0" i="0" u="none" strike="noStrike" dirty="0">
                <a:solidFill>
                  <a:srgbClr val="474747"/>
                </a:solidFill>
                <a:effectLst/>
                <a:latin typeface="Helvetica Neue" panose="02000503000000020004" pitchFamily="2" charset="0"/>
              </a:rPr>
              <a:t>provided grants for studying, planning, establishing, and improving </a:t>
            </a:r>
            <a:r>
              <a:rPr lang="en-US" b="1" i="0" u="none" strike="noStrike" dirty="0">
                <a:solidFill>
                  <a:srgbClr val="767676"/>
                </a:solidFill>
                <a:effectLst/>
                <a:latin typeface="Helvetica Neue" panose="02000503000000020004" pitchFamily="2" charset="0"/>
              </a:rPr>
              <a:t>emergency medical services</a:t>
            </a:r>
            <a:r>
              <a:rPr lang="en-US" b="0" i="0" u="none" strike="noStrike" dirty="0">
                <a:solidFill>
                  <a:srgbClr val="474747"/>
                </a:solidFill>
                <a:effectLst/>
                <a:latin typeface="Helvetica Neue" panose="02000503000000020004" pitchFamily="2" charset="0"/>
              </a:rPr>
              <a:t>, and research in emergency medical techniques. </a:t>
            </a:r>
            <a:r>
              <a:rPr lang="en-US" b="0" i="0" u="none" strike="noStrike" dirty="0">
                <a:solidFill>
                  <a:srgbClr val="1B1B1B"/>
                </a:solidFill>
                <a:effectLst/>
                <a:latin typeface="Cambria" panose="02040503050406030204" pitchFamily="18" charset="0"/>
              </a:rPr>
              <a:t>More than $300 million in federal grants had been distributed to establish 300 EMS and trauma systems across the U.S.</a:t>
            </a:r>
            <a:r>
              <a:rPr lang="en-US" b="0" i="0" u="none" strike="noStrike" dirty="0">
                <a:solidFill>
                  <a:srgbClr val="474747"/>
                </a:solidFill>
                <a:effectLst/>
                <a:latin typeface="Helvetica Neue" panose="02000503000000020004" pitchFamily="2" charset="0"/>
              </a:rPr>
              <a:t>  </a:t>
            </a:r>
            <a:r>
              <a:rPr lang="en-US" b="0" i="0" u="none" strike="noStrike" dirty="0">
                <a:solidFill>
                  <a:srgbClr val="1B1B1B"/>
                </a:solidFill>
                <a:effectLst/>
                <a:latin typeface="Cambria" panose="02040503050406030204" pitchFamily="18" charset="0"/>
              </a:rPr>
              <a:t>In 1981, the Omnibus Budget Reconciliation Act withdrew federal funding dedicated to EMS and trauma systems. The Act consolidated funding into a broader state preventive health block grant, shifting the responsibility to state governments to decide whether and how to fund their trauma systems.</a:t>
            </a:r>
            <a:r>
              <a:rPr lang="en-US" b="0" i="0" u="none" strike="noStrike" dirty="0">
                <a:solidFill>
                  <a:srgbClr val="474747"/>
                </a:solidFill>
                <a:effectLst/>
                <a:latin typeface="Helvetica Neue" panose="02000503000000020004" pitchFamily="2" charset="0"/>
              </a:rPr>
              <a:t> The</a:t>
            </a:r>
            <a:r>
              <a:rPr lang="en-US" b="0" i="0" u="none" strike="noStrike" dirty="0">
                <a:solidFill>
                  <a:srgbClr val="001D35"/>
                </a:solidFill>
                <a:effectLst/>
                <a:latin typeface="Google Sans"/>
              </a:rPr>
              <a:t> federal government does not consistently fund EMS, unlike police and fire services, which receive support from federal sources like the Department of Justice. </a:t>
            </a:r>
          </a:p>
          <a:p>
            <a:r>
              <a:rPr lang="en-US" b="0" i="0" u="none" strike="noStrike" dirty="0">
                <a:solidFill>
                  <a:schemeClr val="tx1"/>
                </a:solidFill>
                <a:effectLst/>
                <a:latin typeface="Arial" panose="020B0604020202020204" pitchFamily="34" charset="0"/>
              </a:rPr>
              <a:t>In 1979, Calvin Sia, MD</a:t>
            </a:r>
            <a:r>
              <a:rPr lang="en-US" b="0" i="0" u="none" strike="noStrike" dirty="0">
                <a:solidFill>
                  <a:srgbClr val="202122"/>
                </a:solidFill>
                <a:effectLst/>
                <a:latin typeface="Arial" panose="020B0604020202020204" pitchFamily="34" charset="0"/>
              </a:rPr>
              <a:t>, then-president of the Hawaii Medical Association, requested that the members of the AAP develop EMS programs designed to decrease disability and death in children. Soon after, Senator Daniel Inouye responded to this request by introducing a legislative vehicle in the United States Senate. His staff assistant and chief of staff Patrick DeLeo’s daughter was hospitalized with meningitis. The girl's treatment demonstrated the shortcomings of an average emergency department when treating a critically ill child. Other legislators were Senators Orrin Hatch (R-UT) and Lowell Weicker (R-CT).</a:t>
            </a:r>
          </a:p>
          <a:p>
            <a:pPr marL="0" indent="0">
              <a:buNone/>
            </a:pPr>
            <a:endParaRPr lang="en-US" sz="1200" b="0" dirty="0">
              <a:solidFill>
                <a:schemeClr val="tx1"/>
              </a:solidFill>
            </a:endParaRP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701CD-11BA-B645-867D-42E2837C7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7870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47F47-C0AC-5140-AA7A-FE9D19A651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94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2012: </a:t>
            </a:r>
            <a:r>
              <a:rPr lang="en-US" dirty="0">
                <a:solidFill>
                  <a:srgbClr val="2F3B46"/>
                </a:solidFill>
                <a:effectLst/>
                <a:latin typeface="Helvetica" pitchFamily="2" charset="0"/>
              </a:rPr>
              <a:t>In partnership with AAP, ACEP, and ENA, the EMSC Program established the NPRP, a multiphase quality improvement (QI) initiative to ensure all EDs are prepared to care for children. Following a pilot assessment in California, the first phase of the NPRP was a national assessment of EDs based on the 2009 policy statement.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90652-6DD9-6D48-B03D-1F04E2E04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26880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949"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C1D38985-8F04-FD47-A874-BD96AB4EEB35}" type="slidenum">
              <a:rPr lang="en-US" smtClean="0"/>
              <a:pPr/>
              <a:t>18</a:t>
            </a:fld>
            <a:endParaRPr lang="en-US" dirty="0"/>
          </a:p>
        </p:txBody>
      </p:sp>
    </p:spTree>
    <p:extLst>
      <p:ext uri="{BB962C8B-B14F-4D97-AF65-F5344CB8AC3E}">
        <p14:creationId xmlns:p14="http://schemas.microsoft.com/office/powerpoint/2010/main" val="2281500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949"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C1D38985-8F04-FD47-A874-BD96AB4EEB35}" type="slidenum">
              <a:rPr lang="en-US" smtClean="0"/>
              <a:pPr/>
              <a:t>19</a:t>
            </a:fld>
            <a:endParaRPr lang="en-US" dirty="0"/>
          </a:p>
        </p:txBody>
      </p:sp>
    </p:spTree>
    <p:extLst>
      <p:ext uri="{BB962C8B-B14F-4D97-AF65-F5344CB8AC3E}">
        <p14:creationId xmlns:p14="http://schemas.microsoft.com/office/powerpoint/2010/main" val="335357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8D22B94D-8EAE-63EA-B530-7988528A63FF}"/>
            </a:ext>
          </a:extLst>
        </p:cNvPr>
        <p:cNvGrpSpPr/>
        <p:nvPr/>
      </p:nvGrpSpPr>
      <p:grpSpPr>
        <a:xfrm>
          <a:off x="0" y="0"/>
          <a:ext cx="0" cy="0"/>
          <a:chOff x="0" y="0"/>
          <a:chExt cx="0" cy="0"/>
        </a:xfrm>
      </p:grpSpPr>
      <p:sp>
        <p:nvSpPr>
          <p:cNvPr id="101" name="Google Shape;101;p6:notes">
            <a:extLst>
              <a:ext uri="{FF2B5EF4-FFF2-40B4-BE49-F238E27FC236}">
                <a16:creationId xmlns:a16="http://schemas.microsoft.com/office/drawing/2014/main" id="{40CB9B54-6281-38A1-DE7F-1273D226AA7A}"/>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marL="0" indent="0"/>
            <a:r>
              <a:rPr lang="en-US" dirty="0"/>
              <a:t>.</a:t>
            </a:r>
          </a:p>
          <a:p>
            <a:pPr marL="0" indent="0"/>
            <a:endParaRPr dirty="0"/>
          </a:p>
        </p:txBody>
      </p:sp>
      <p:sp>
        <p:nvSpPr>
          <p:cNvPr id="102" name="Google Shape;102;p6:notes">
            <a:extLst>
              <a:ext uri="{FF2B5EF4-FFF2-40B4-BE49-F238E27FC236}">
                <a16:creationId xmlns:a16="http://schemas.microsoft.com/office/drawing/2014/main" id="{9F0C5433-8DFA-A142-5DED-F98CC739FC57}"/>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8192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Targeted issues 2013-6</a:t>
            </a:r>
            <a:endParaRPr dirty="0"/>
          </a:p>
        </p:txBody>
      </p:sp>
      <p:sp>
        <p:nvSpPr>
          <p:cNvPr id="400" name="Google Shape;40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F1F90-1AB5-7AFD-158A-66E911A63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00AAD-3244-3F76-A536-1F274E9B7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3BF4E-4738-5A4C-9D57-E18C5ADFD390}"/>
              </a:ext>
            </a:extLst>
          </p:cNvPr>
          <p:cNvSpPr>
            <a:spLocks noGrp="1"/>
          </p:cNvSpPr>
          <p:nvPr>
            <p:ph type="body" idx="1"/>
          </p:nvPr>
        </p:nvSpPr>
        <p:spPr/>
        <p:txBody>
          <a:bodyPr/>
          <a:lstStyle/>
          <a:p>
            <a:r>
              <a:rPr lang="en-US" dirty="0"/>
              <a:t>Executive Branch of the US</a:t>
            </a:r>
          </a:p>
          <a:p>
            <a:r>
              <a:rPr lang="en-US" dirty="0"/>
              <a:t>Dept of HHS (ASPR and HRSA) and Dept of Homeland Security </a:t>
            </a:r>
          </a:p>
        </p:txBody>
      </p:sp>
      <p:sp>
        <p:nvSpPr>
          <p:cNvPr id="4" name="Slide Number Placeholder 3">
            <a:extLst>
              <a:ext uri="{FF2B5EF4-FFF2-40B4-BE49-F238E27FC236}">
                <a16:creationId xmlns:a16="http://schemas.microsoft.com/office/drawing/2014/main" id="{28148418-74A2-F843-99BE-CF3E8B8D8A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47F47-C0AC-5140-AA7A-FE9D19A651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80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6E82B-F31E-465B-9522-44644542546A}" type="slidenum">
              <a:rPr lang="en-US" smtClean="0"/>
              <a:t>26</a:t>
            </a:fld>
            <a:endParaRPr lang="en-US"/>
          </a:p>
        </p:txBody>
      </p:sp>
    </p:spTree>
    <p:extLst>
      <p:ext uri="{BB962C8B-B14F-4D97-AF65-F5344CB8AC3E}">
        <p14:creationId xmlns:p14="http://schemas.microsoft.com/office/powerpoint/2010/main" val="1528727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AA206-519E-4B64-8BDF-FCDAF3CDE43C}" type="slidenum">
              <a:rPr lang="en-US" smtClean="0"/>
              <a:t>27</a:t>
            </a:fld>
            <a:endParaRPr lang="en-US"/>
          </a:p>
        </p:txBody>
      </p:sp>
    </p:spTree>
    <p:extLst>
      <p:ext uri="{BB962C8B-B14F-4D97-AF65-F5344CB8AC3E}">
        <p14:creationId xmlns:p14="http://schemas.microsoft.com/office/powerpoint/2010/main" val="273799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a:extLst>
            <a:ext uri="{FF2B5EF4-FFF2-40B4-BE49-F238E27FC236}">
              <a16:creationId xmlns:a16="http://schemas.microsoft.com/office/drawing/2014/main" id="{BF396E9A-C692-B46E-43B1-AFE787F40AE4}"/>
            </a:ext>
          </a:extLst>
        </p:cNvPr>
        <p:cNvGrpSpPr/>
        <p:nvPr/>
      </p:nvGrpSpPr>
      <p:grpSpPr>
        <a:xfrm>
          <a:off x="0" y="0"/>
          <a:ext cx="0" cy="0"/>
          <a:chOff x="0" y="0"/>
          <a:chExt cx="0" cy="0"/>
        </a:xfrm>
      </p:grpSpPr>
      <p:sp>
        <p:nvSpPr>
          <p:cNvPr id="444" name="Google Shape;444;p32:notes">
            <a:extLst>
              <a:ext uri="{FF2B5EF4-FFF2-40B4-BE49-F238E27FC236}">
                <a16:creationId xmlns:a16="http://schemas.microsoft.com/office/drawing/2014/main" id="{9D4B029F-DECA-C377-13BC-6B8857F7BD1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2:notes">
            <a:extLst>
              <a:ext uri="{FF2B5EF4-FFF2-40B4-BE49-F238E27FC236}">
                <a16:creationId xmlns:a16="http://schemas.microsoft.com/office/drawing/2014/main" id="{646EC58C-1F41-066A-9465-F4536077EEA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446" name="Google Shape;446;p32:notes">
            <a:extLst>
              <a:ext uri="{FF2B5EF4-FFF2-40B4-BE49-F238E27FC236}">
                <a16:creationId xmlns:a16="http://schemas.microsoft.com/office/drawing/2014/main" id="{9EE82AFE-6FC5-4E34-D924-105F79FF4BC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28</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065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6E82B-F31E-465B-9522-44644542546A}" type="slidenum">
              <a:rPr lang="en-US" smtClean="0"/>
              <a:t>7</a:t>
            </a:fld>
            <a:endParaRPr lang="en-US"/>
          </a:p>
        </p:txBody>
      </p:sp>
    </p:spTree>
    <p:extLst>
      <p:ext uri="{BB962C8B-B14F-4D97-AF65-F5344CB8AC3E}">
        <p14:creationId xmlns:p14="http://schemas.microsoft.com/office/powerpoint/2010/main" val="398048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6010C-6B37-1980-A1E1-8B07A65CE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55609-D49F-21A4-8D5E-50082413B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14C5F5-45CE-A506-5F50-2F0A2825DD03}"/>
              </a:ext>
            </a:extLst>
          </p:cNvPr>
          <p:cNvSpPr>
            <a:spLocks noGrp="1"/>
          </p:cNvSpPr>
          <p:nvPr>
            <p:ph type="body" idx="1"/>
          </p:nvPr>
        </p:nvSpPr>
        <p:spPr/>
        <p:txBody>
          <a:bodyPr/>
          <a:lstStyle/>
          <a:p>
            <a:r>
              <a:rPr lang="en-US" dirty="0"/>
              <a:t>HRSA does not own NPRP – equal partnership with AAP, ACEP, ENA – number we can reach is much greater due to partners and efficiency/timing is easier to push out.</a:t>
            </a:r>
          </a:p>
        </p:txBody>
      </p:sp>
      <p:sp>
        <p:nvSpPr>
          <p:cNvPr id="4" name="Slide Number Placeholder 3">
            <a:extLst>
              <a:ext uri="{FF2B5EF4-FFF2-40B4-BE49-F238E27FC236}">
                <a16:creationId xmlns:a16="http://schemas.microsoft.com/office/drawing/2014/main" id="{35783EFA-9F3B-4F2D-C96D-9E057BDFC4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C5BA7-B6DA-452A-9199-58C8EC0108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7428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F2D1E-23BD-42DC-3CC7-4502A37E5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A8953-66B8-651C-283B-D670BE9CB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3EEAB-B880-557C-01B1-C79DAE5BC2F3}"/>
              </a:ext>
            </a:extLst>
          </p:cNvPr>
          <p:cNvSpPr>
            <a:spLocks noGrp="1"/>
          </p:cNvSpPr>
          <p:nvPr>
            <p:ph type="body" idx="1"/>
          </p:nvPr>
        </p:nvSpPr>
        <p:spPr/>
        <p:txBody>
          <a:bodyPr/>
          <a:lstStyle/>
          <a:p>
            <a:pPr fontAlgn="t"/>
            <a:r>
              <a:rPr lang="en-US" b="1" dirty="0">
                <a:effectLst/>
              </a:rPr>
              <a:t>Total Number of All U.S. Hospitals 2022</a:t>
            </a:r>
            <a:endParaRPr lang="en-US" dirty="0">
              <a:effectLst/>
            </a:endParaRPr>
          </a:p>
          <a:p>
            <a:pPr fontAlgn="t"/>
            <a:r>
              <a:rPr lang="en-US" dirty="0">
                <a:effectLst/>
              </a:rPr>
              <a:t>6,093</a:t>
            </a:r>
          </a:p>
          <a:p>
            <a:pPr fontAlgn="t"/>
            <a:r>
              <a:rPr lang="en-US" dirty="0">
                <a:effectLst/>
              </a:rPr>
              <a:t>Number of U.S. </a:t>
            </a:r>
            <a:r>
              <a:rPr lang="en-US" sz="1200" b="1" u="none" strike="noStrike" kern="1200" dirty="0">
                <a:solidFill>
                  <a:schemeClr val="tx1"/>
                </a:solidFill>
                <a:effectLst/>
                <a:latin typeface="+mn-lt"/>
                <a:ea typeface="+mn-ea"/>
                <a:cs typeface="+mn-cs"/>
                <a:hlinkClick r:id="rId3"/>
              </a:rPr>
              <a:t>Community</a:t>
            </a:r>
            <a:r>
              <a:rPr lang="en-US" sz="1200" u="none" strike="noStrike" kern="1200" baseline="30000" dirty="0">
                <a:solidFill>
                  <a:schemeClr val="tx1"/>
                </a:solidFill>
                <a:effectLst/>
                <a:latin typeface="+mn-lt"/>
                <a:ea typeface="+mn-ea"/>
                <a:cs typeface="+mn-cs"/>
                <a:hlinkClick r:id="rId3"/>
              </a:rPr>
              <a:t> 1</a:t>
            </a:r>
            <a:r>
              <a:rPr lang="en-US" dirty="0">
                <a:effectLst/>
              </a:rPr>
              <a:t> Hospitals</a:t>
            </a:r>
          </a:p>
          <a:p>
            <a:pPr fontAlgn="t"/>
            <a:r>
              <a:rPr lang="en-US" dirty="0">
                <a:effectLst/>
              </a:rPr>
              <a:t>5,139</a:t>
            </a:r>
          </a:p>
          <a:p>
            <a:pPr fontAlgn="t"/>
            <a:r>
              <a:rPr lang="en-US" b="1" dirty="0">
                <a:effectLst/>
              </a:rPr>
              <a:t>Number of Rural Community</a:t>
            </a:r>
            <a:r>
              <a:rPr lang="en-US" sz="1200" kern="1200" baseline="30000" dirty="0">
                <a:solidFill>
                  <a:schemeClr val="tx1"/>
                </a:solidFill>
                <a:effectLst/>
                <a:latin typeface="+mn-lt"/>
                <a:ea typeface="+mn-ea"/>
                <a:cs typeface="+mn-cs"/>
              </a:rPr>
              <a:t>  </a:t>
            </a:r>
            <a:r>
              <a:rPr lang="en-US" b="1" dirty="0">
                <a:effectLst/>
              </a:rPr>
              <a:t>Hospitals</a:t>
            </a:r>
            <a:endParaRPr lang="en-US" dirty="0">
              <a:effectLst/>
            </a:endParaRPr>
          </a:p>
          <a:p>
            <a:pPr fontAlgn="t"/>
            <a:r>
              <a:rPr lang="en-US" dirty="0">
                <a:effectLst/>
              </a:rPr>
              <a:t>1,796</a:t>
            </a:r>
          </a:p>
          <a:p>
            <a:pPr fontAlgn="t"/>
            <a:r>
              <a:rPr lang="en-US" b="1" dirty="0">
                <a:effectLst/>
              </a:rPr>
              <a:t>Number of Urban Community</a:t>
            </a:r>
            <a:r>
              <a:rPr lang="en-US" sz="1200" kern="1200" baseline="30000" dirty="0">
                <a:solidFill>
                  <a:schemeClr val="tx1"/>
                </a:solidFill>
                <a:effectLst/>
                <a:latin typeface="+mn-lt"/>
                <a:ea typeface="+mn-ea"/>
                <a:cs typeface="+mn-cs"/>
              </a:rPr>
              <a:t>  </a:t>
            </a:r>
            <a:r>
              <a:rPr lang="en-US" b="1" dirty="0">
                <a:effectLst/>
              </a:rPr>
              <a:t>Hospitals</a:t>
            </a:r>
            <a:endParaRPr lang="en-US" dirty="0">
              <a:effectLst/>
            </a:endParaRPr>
          </a:p>
          <a:p>
            <a:pPr fontAlgn="t"/>
            <a:r>
              <a:rPr lang="en-US" dirty="0">
                <a:effectLst/>
              </a:rPr>
              <a:t>3,31</a:t>
            </a:r>
            <a:r>
              <a:rPr lang="en-US" i="1" dirty="0">
                <a:effectLst/>
              </a:rPr>
              <a:t>6</a:t>
            </a:r>
            <a:endParaRPr lang="en-US" dirty="0">
              <a:effectLst/>
            </a:endParaRPr>
          </a:p>
          <a:p>
            <a:r>
              <a:rPr lang="en-US" sz="1200" b="0" i="0" u="none" strike="noStrike" kern="1200" dirty="0">
                <a:solidFill>
                  <a:schemeClr val="tx1"/>
                </a:solidFill>
                <a:effectLst/>
                <a:latin typeface="+mn-lt"/>
                <a:ea typeface="+mn-ea"/>
                <a:cs typeface="+mn-cs"/>
              </a:rPr>
              <a:t>1. </a:t>
            </a:r>
            <a:r>
              <a:rPr lang="en-US" sz="1200" b="1" i="0" u="none" strike="noStrike" kern="1200" dirty="0">
                <a:solidFill>
                  <a:schemeClr val="tx1"/>
                </a:solidFill>
                <a:effectLst/>
                <a:latin typeface="+mn-lt"/>
                <a:ea typeface="+mn-ea"/>
                <a:cs typeface="+mn-cs"/>
              </a:rPr>
              <a:t>Community hospitals</a:t>
            </a:r>
            <a:r>
              <a:rPr lang="en-US" sz="1200" b="0" i="0" u="none" strike="noStrike" kern="1200" dirty="0">
                <a:solidFill>
                  <a:schemeClr val="tx1"/>
                </a:solidFill>
                <a:effectLst/>
                <a:latin typeface="+mn-lt"/>
                <a:ea typeface="+mn-ea"/>
                <a:cs typeface="+mn-cs"/>
              </a:rPr>
              <a:t> are defined as all nonfederal, short-term general, and other special hospitals. Other special hospitals include obstetrics and gynecology; eye, ear, nose, and throat; long term acute-care; rehabilitation; orthopedic; and other individually described specialty services. Community hospitals include academic medical centers or other teaching hospitals if they are nonfederal short-term hospitals.  Excluded are hospitals not accessible by the general public, such as prison hospitals or college infirmaries.</a:t>
            </a:r>
            <a:endParaRPr lang="en-US" dirty="0"/>
          </a:p>
          <a:p>
            <a:endParaRPr lang="en-US" dirty="0"/>
          </a:p>
        </p:txBody>
      </p:sp>
      <p:sp>
        <p:nvSpPr>
          <p:cNvPr id="4" name="Slide Number Placeholder 3">
            <a:extLst>
              <a:ext uri="{FF2B5EF4-FFF2-40B4-BE49-F238E27FC236}">
                <a16:creationId xmlns:a16="http://schemas.microsoft.com/office/drawing/2014/main" id="{0A21AA28-473F-F87D-0640-97075A802E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85203-C893-7546-A802-733E0516C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230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85203-C893-7546-A802-733E0516C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63500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A661C-D856-4812-BFBB-778FCF79AC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524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6E82B-F31E-465B-9522-44644542546A}" type="slidenum">
              <a:rPr lang="en-US" smtClean="0"/>
              <a:t>37</a:t>
            </a:fld>
            <a:endParaRPr lang="en-US"/>
          </a:p>
        </p:txBody>
      </p:sp>
    </p:spTree>
    <p:extLst>
      <p:ext uri="{BB962C8B-B14F-4D97-AF65-F5344CB8AC3E}">
        <p14:creationId xmlns:p14="http://schemas.microsoft.com/office/powerpoint/2010/main" val="3754488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6E82B-F31E-465B-9522-44644542546A}" type="slidenum">
              <a:rPr lang="en-US" smtClean="0"/>
              <a:t>49</a:t>
            </a:fld>
            <a:endParaRPr lang="en-US"/>
          </a:p>
        </p:txBody>
      </p:sp>
    </p:spTree>
    <p:extLst>
      <p:ext uri="{BB962C8B-B14F-4D97-AF65-F5344CB8AC3E}">
        <p14:creationId xmlns:p14="http://schemas.microsoft.com/office/powerpoint/2010/main" val="157159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E544A-17F2-4C6D-F8C8-5ABB9E8CC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5D424-9B63-B733-3B7D-80B98E4B1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CA815-91E0-29F0-2CD2-491B382A28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D5E247-654F-D3E4-C5ED-FB9C4DD1E8BE}"/>
              </a:ext>
            </a:extLst>
          </p:cNvPr>
          <p:cNvSpPr>
            <a:spLocks noGrp="1"/>
          </p:cNvSpPr>
          <p:nvPr>
            <p:ph type="sldNum" sz="quarter" idx="5"/>
          </p:nvPr>
        </p:nvSpPr>
        <p:spPr/>
        <p:txBody>
          <a:bodyPr/>
          <a:lstStyle/>
          <a:p>
            <a:fld id="{2DF6E82B-F31E-465B-9522-44644542546A}" type="slidenum">
              <a:rPr lang="en-US" smtClean="0"/>
              <a:t>50</a:t>
            </a:fld>
            <a:endParaRPr lang="en-US"/>
          </a:p>
        </p:txBody>
      </p:sp>
    </p:spTree>
    <p:extLst>
      <p:ext uri="{BB962C8B-B14F-4D97-AF65-F5344CB8AC3E}">
        <p14:creationId xmlns:p14="http://schemas.microsoft.com/office/powerpoint/2010/main" val="1402580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CFE6B-5520-8E89-FD79-17D2EB437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C1F00-B354-CF44-4F0B-2A243A7AB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DA01B-48C3-96D7-B142-C6B46CD2EC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A14C0C-D59C-8BC4-7A83-93E94BB23ECA}"/>
              </a:ext>
            </a:extLst>
          </p:cNvPr>
          <p:cNvSpPr>
            <a:spLocks noGrp="1"/>
          </p:cNvSpPr>
          <p:nvPr>
            <p:ph type="sldNum" sz="quarter" idx="5"/>
          </p:nvPr>
        </p:nvSpPr>
        <p:spPr/>
        <p:txBody>
          <a:bodyPr/>
          <a:lstStyle/>
          <a:p>
            <a:fld id="{2DF6E82B-F31E-465B-9522-44644542546A}" type="slidenum">
              <a:rPr lang="en-US" smtClean="0"/>
              <a:t>51</a:t>
            </a:fld>
            <a:endParaRPr lang="en-US"/>
          </a:p>
        </p:txBody>
      </p:sp>
    </p:spTree>
    <p:extLst>
      <p:ext uri="{BB962C8B-B14F-4D97-AF65-F5344CB8AC3E}">
        <p14:creationId xmlns:p14="http://schemas.microsoft.com/office/powerpoint/2010/main" val="4187618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5301A-6DF0-CB26-9577-F03EDCDB3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E8A77-7C55-2C99-7447-908E4103A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29283-7549-FBC1-6EF8-1FA839905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E0E81C-CD0E-6B27-F961-B087DA934DF2}"/>
              </a:ext>
            </a:extLst>
          </p:cNvPr>
          <p:cNvSpPr>
            <a:spLocks noGrp="1"/>
          </p:cNvSpPr>
          <p:nvPr>
            <p:ph type="sldNum" sz="quarter" idx="5"/>
          </p:nvPr>
        </p:nvSpPr>
        <p:spPr/>
        <p:txBody>
          <a:bodyPr/>
          <a:lstStyle/>
          <a:p>
            <a:fld id="{2DF6E82B-F31E-465B-9522-44644542546A}" type="slidenum">
              <a:rPr lang="en-US" smtClean="0"/>
              <a:t>52</a:t>
            </a:fld>
            <a:endParaRPr lang="en-US"/>
          </a:p>
        </p:txBody>
      </p:sp>
    </p:spTree>
    <p:extLst>
      <p:ext uri="{BB962C8B-B14F-4D97-AF65-F5344CB8AC3E}">
        <p14:creationId xmlns:p14="http://schemas.microsoft.com/office/powerpoint/2010/main" val="1553564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6E82B-F31E-465B-9522-44644542546A}" type="slidenum">
              <a:rPr lang="en-US" smtClean="0"/>
              <a:t>54</a:t>
            </a:fld>
            <a:endParaRPr lang="en-US"/>
          </a:p>
        </p:txBody>
      </p:sp>
    </p:spTree>
    <p:extLst>
      <p:ext uri="{BB962C8B-B14F-4D97-AF65-F5344CB8AC3E}">
        <p14:creationId xmlns:p14="http://schemas.microsoft.com/office/powerpoint/2010/main" val="3886063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8F988-8FC9-1FF4-0250-6E13FC450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12E52-94F2-ADFF-6564-5A2BD2534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AC897-B858-24D2-BFB4-99DD0EFAD144}"/>
              </a:ext>
            </a:extLst>
          </p:cNvPr>
          <p:cNvSpPr>
            <a:spLocks noGrp="1"/>
          </p:cNvSpPr>
          <p:nvPr>
            <p:ph type="body" idx="1"/>
          </p:nvPr>
        </p:nvSpPr>
        <p:spPr/>
        <p:txBody>
          <a:bodyPr/>
          <a:lstStyle/>
          <a:p>
            <a:pPr marL="0" indent="0">
              <a:buNone/>
            </a:pPr>
            <a:br>
              <a:rPr lang="en-US" dirty="0"/>
            </a:br>
            <a:br>
              <a:rPr lang="en-US" dirty="0"/>
            </a:br>
            <a:br>
              <a:rPr lang="en-US" dirty="0"/>
            </a:br>
            <a:br>
              <a:rPr lang="en-US" dirty="0"/>
            </a:br>
            <a:endParaRPr lang="en-US" sz="1200" b="0" dirty="0">
              <a:solidFill>
                <a:schemeClr val="tx1"/>
              </a:solidFill>
            </a:endParaRPr>
          </a:p>
          <a:p>
            <a:endParaRPr lang="en-US" b="0" dirty="0"/>
          </a:p>
        </p:txBody>
      </p:sp>
      <p:sp>
        <p:nvSpPr>
          <p:cNvPr id="4" name="Slide Number Placeholder 3">
            <a:extLst>
              <a:ext uri="{FF2B5EF4-FFF2-40B4-BE49-F238E27FC236}">
                <a16:creationId xmlns:a16="http://schemas.microsoft.com/office/drawing/2014/main" id="{184DC096-A2F7-B0A6-C6C7-484D4468F19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701CD-11BA-B645-867D-42E2837C7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70502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6E82B-F31E-465B-9522-44644542546A}" type="slidenum">
              <a:rPr lang="en-US" smtClean="0"/>
              <a:t>55</a:t>
            </a:fld>
            <a:endParaRPr lang="en-US"/>
          </a:p>
        </p:txBody>
      </p:sp>
    </p:spTree>
    <p:extLst>
      <p:ext uri="{BB962C8B-B14F-4D97-AF65-F5344CB8AC3E}">
        <p14:creationId xmlns:p14="http://schemas.microsoft.com/office/powerpoint/2010/main" val="2648456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57</a:t>
            </a:fld>
            <a:endParaRPr lang="en-US"/>
          </a:p>
        </p:txBody>
      </p:sp>
    </p:spTree>
    <p:extLst>
      <p:ext uri="{BB962C8B-B14F-4D97-AF65-F5344CB8AC3E}">
        <p14:creationId xmlns:p14="http://schemas.microsoft.com/office/powerpoint/2010/main" val="3196818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3/19 on the panel</a:t>
            </a:r>
          </a:p>
          <a:p>
            <a:pPr>
              <a:buNone/>
            </a:pPr>
            <a:r>
              <a:rPr lang="en-US" dirty="0"/>
              <a:t>Susan McHenry: </a:t>
            </a:r>
            <a:r>
              <a:rPr lang="en-US" i="1" dirty="0">
                <a:effectLst/>
                <a:latin typeface="Times"/>
              </a:rPr>
              <a:t>Director, Emergency Medical Services, Office of</a:t>
            </a:r>
            <a:endParaRPr lang="en-US" dirty="0">
              <a:effectLst/>
              <a:latin typeface="Times"/>
            </a:endParaRPr>
          </a:p>
          <a:p>
            <a:pPr>
              <a:buNone/>
            </a:pPr>
            <a:r>
              <a:rPr lang="en-US" i="1" dirty="0">
                <a:effectLst/>
                <a:latin typeface="Times"/>
              </a:rPr>
              <a:t>Emergency Medical Services, Virginia Department of Health, Richmond,</a:t>
            </a:r>
            <a:endParaRPr lang="en-US" dirty="0">
              <a:effectLst/>
              <a:latin typeface="Times"/>
            </a:endParaRPr>
          </a:p>
          <a:p>
            <a:r>
              <a:rPr lang="en-US" i="1" dirty="0">
                <a:effectLst/>
                <a:latin typeface="Times"/>
              </a:rPr>
              <a:t>Virginia</a:t>
            </a:r>
            <a:endParaRPr lang="en-US" dirty="0"/>
          </a:p>
          <a:p>
            <a:r>
              <a:rPr lang="en-US" dirty="0"/>
              <a:t>Calvin Sia</a:t>
            </a:r>
          </a:p>
          <a:p>
            <a:r>
              <a:rPr lang="en-US" dirty="0"/>
              <a:t>Administrators, Hospital officials, Community Officials, EMS </a:t>
            </a:r>
          </a:p>
        </p:txBody>
      </p:sp>
      <p:sp>
        <p:nvSpPr>
          <p:cNvPr id="4" name="Slide Number Placeholder 3"/>
          <p:cNvSpPr>
            <a:spLocks noGrp="1"/>
          </p:cNvSpPr>
          <p:nvPr>
            <p:ph type="sldNum" sz="quarter" idx="5"/>
          </p:nvPr>
        </p:nvSpPr>
        <p:spPr/>
        <p:txBody>
          <a:bodyPr/>
          <a:lstStyle/>
          <a:p>
            <a:fld id="{2DF6E82B-F31E-465B-9522-44644542546A}" type="slidenum">
              <a:rPr lang="en-US" smtClean="0"/>
              <a:t>9</a:t>
            </a:fld>
            <a:endParaRPr lang="en-US"/>
          </a:p>
        </p:txBody>
      </p:sp>
    </p:spTree>
    <p:extLst>
      <p:ext uri="{BB962C8B-B14F-4D97-AF65-F5344CB8AC3E}">
        <p14:creationId xmlns:p14="http://schemas.microsoft.com/office/powerpoint/2010/main" val="452399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812C5-7356-5485-60DD-265D6A8EC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2580C-3802-AEFC-3D1C-006E7EAD1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84B46-8CE5-FEF7-3BA4-34FEE08C493B}"/>
              </a:ext>
            </a:extLst>
          </p:cNvPr>
          <p:cNvSpPr>
            <a:spLocks noGrp="1"/>
          </p:cNvSpPr>
          <p:nvPr>
            <p:ph type="body" idx="1"/>
          </p:nvPr>
        </p:nvSpPr>
        <p:spPr/>
        <p:txBody>
          <a:bodyPr/>
          <a:lstStyle/>
          <a:p>
            <a:pPr>
              <a:buNone/>
            </a:pPr>
            <a:r>
              <a:rPr lang="en-US" dirty="0">
                <a:effectLst/>
                <a:latin typeface="Helvetica" pitchFamily="2" charset="0"/>
              </a:rPr>
              <a:t>Care of Children in the ED was the predecessor of “pediatric readiness”.</a:t>
            </a:r>
          </a:p>
          <a:p>
            <a:pPr>
              <a:buNone/>
            </a:pPr>
            <a:endParaRPr lang="en-US" dirty="0">
              <a:effectLst/>
              <a:latin typeface="Helvetica" pitchFamily="2" charset="0"/>
            </a:endParaRPr>
          </a:p>
          <a:p>
            <a:pPr>
              <a:buNone/>
            </a:pPr>
            <a:r>
              <a:rPr lang="en-US" dirty="0">
                <a:effectLst/>
                <a:latin typeface="Helvetica" pitchFamily="2" charset="0"/>
              </a:rPr>
              <a:t>In 2001 - </a:t>
            </a:r>
            <a:r>
              <a:rPr lang="en-US" dirty="0">
                <a:solidFill>
                  <a:srgbClr val="2F3B46"/>
                </a:solidFill>
                <a:effectLst/>
                <a:latin typeface="Helvetica" pitchFamily="2" charset="0"/>
              </a:rPr>
              <a:t>EMSC, NHTSA, and the Office of Rural Health Policy conducted a state-by-state trauma systems needs survey to characterize the current structure and viability of state trauma systems. The survey led to the development of a national group on trauma and EMS systems, inclusive of rural communities. Briefly, HRSA funded trauma system grants, initially as a supplement to EMSC in each state. This was followed by an RFP for a 3 year grant cycle offering $120,000 per grantee.  Unfortunately, funding was withdrawn within a year after these awards. </a:t>
            </a:r>
          </a:p>
          <a:p>
            <a:endParaRPr lang="en-US" b="0" dirty="0"/>
          </a:p>
        </p:txBody>
      </p:sp>
      <p:sp>
        <p:nvSpPr>
          <p:cNvPr id="4" name="Slide Number Placeholder 3">
            <a:extLst>
              <a:ext uri="{FF2B5EF4-FFF2-40B4-BE49-F238E27FC236}">
                <a16:creationId xmlns:a16="http://schemas.microsoft.com/office/drawing/2014/main" id="{51983F9D-48D6-A8BE-F909-2651CA84A1C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701CD-11BA-B645-867D-42E2837C7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2458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63E4E-3153-FE3D-64D1-CAB774CE8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5F82A-7856-F7FD-BAB0-8E9561E51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29BEE-DD62-6923-98D0-142BD37D6CEC}"/>
              </a:ext>
            </a:extLst>
          </p:cNvPr>
          <p:cNvSpPr>
            <a:spLocks noGrp="1"/>
          </p:cNvSpPr>
          <p:nvPr>
            <p:ph type="body" idx="1"/>
          </p:nvPr>
        </p:nvSpPr>
        <p:spPr/>
        <p:txBody>
          <a:bodyPr/>
          <a:lstStyle/>
          <a:p>
            <a:pPr>
              <a:buNone/>
            </a:pPr>
            <a:br>
              <a:rPr lang="en-US" dirty="0">
                <a:effectLst/>
                <a:latin typeface="Helvetica" pitchFamily="2" charset="0"/>
              </a:rPr>
            </a:br>
            <a:endParaRPr lang="en-US" dirty="0">
              <a:effectLst/>
              <a:latin typeface="Helvetica" pitchFamily="2" charset="0"/>
            </a:endParaRPr>
          </a:p>
          <a:p>
            <a:pPr>
              <a:buNone/>
            </a:pPr>
            <a:br>
              <a:rPr lang="en-US" dirty="0">
                <a:effectLst/>
                <a:latin typeface="Helvetica" pitchFamily="2" charset="0"/>
              </a:rPr>
            </a:br>
            <a:endParaRPr lang="en-US" dirty="0">
              <a:effectLst/>
              <a:latin typeface="Helvetica" pitchFamily="2" charset="0"/>
            </a:endParaRPr>
          </a:p>
          <a:p>
            <a:pPr algn="ctr">
              <a:lnSpc>
                <a:spcPts val="907"/>
              </a:lnSpc>
              <a:buNone/>
            </a:pPr>
            <a:r>
              <a:rPr lang="en-US" dirty="0">
                <a:solidFill>
                  <a:srgbClr val="000000"/>
                </a:solidFill>
                <a:effectLst/>
                <a:latin typeface="Helvetica" pitchFamily="2" charset="0"/>
              </a:rPr>
              <a:t> </a:t>
            </a:r>
            <a:r>
              <a:rPr lang="en-US" b="1" dirty="0">
                <a:solidFill>
                  <a:srgbClr val="628122"/>
                </a:solidFill>
                <a:effectLst/>
                <a:latin typeface="Helvetica" pitchFamily="2" charset="0"/>
              </a:rPr>
              <a:t>First National Assessment of EDs Conducted in 2003</a:t>
            </a:r>
            <a:endParaRPr lang="en-US" dirty="0">
              <a:solidFill>
                <a:srgbClr val="628122"/>
              </a:solidFill>
              <a:effectLst/>
              <a:latin typeface="Helvetica" pitchFamily="2" charset="0"/>
            </a:endParaRPr>
          </a:p>
          <a:p>
            <a:pPr algn="ctr">
              <a:lnSpc>
                <a:spcPts val="682"/>
              </a:lnSpc>
            </a:pPr>
            <a:r>
              <a:rPr lang="en-US" dirty="0">
                <a:solidFill>
                  <a:srgbClr val="2F3B46"/>
                </a:solidFill>
                <a:effectLst/>
                <a:latin typeface="Helvetica" pitchFamily="2" charset="0"/>
              </a:rPr>
              <a:t>Under a grant from the EMSC Program, an assessment is conducted to determine U.S. hospitals’ adherence to AAP and ACEP’s 2001 guidelines. Results reveal that most hospitals are unaware of the national guidelines and few hospitals have all the equipment and essential care policies listed. </a:t>
            </a:r>
          </a:p>
          <a:p>
            <a:endParaRPr lang="en-US" dirty="0"/>
          </a:p>
        </p:txBody>
      </p:sp>
      <p:sp>
        <p:nvSpPr>
          <p:cNvPr id="4" name="Slide Number Placeholder 3">
            <a:extLst>
              <a:ext uri="{FF2B5EF4-FFF2-40B4-BE49-F238E27FC236}">
                <a16:creationId xmlns:a16="http://schemas.microsoft.com/office/drawing/2014/main" id="{AF135B82-70F1-E989-A176-8AE959B52BA2}"/>
              </a:ext>
            </a:extLst>
          </p:cNvPr>
          <p:cNvSpPr>
            <a:spLocks noGrp="1"/>
          </p:cNvSpPr>
          <p:nvPr>
            <p:ph type="sldNum" sz="quarter" idx="5"/>
          </p:nvPr>
        </p:nvSpPr>
        <p:spPr/>
        <p:txBody>
          <a:bodyPr/>
          <a:lstStyle/>
          <a:p>
            <a:fld id="{AF3AA206-519E-4B64-8BDF-FCDAF3CDE43C}" type="slidenum">
              <a:rPr lang="en-US" smtClean="0"/>
              <a:t>11</a:t>
            </a:fld>
            <a:endParaRPr lang="en-US"/>
          </a:p>
        </p:txBody>
      </p:sp>
    </p:spTree>
    <p:extLst>
      <p:ext uri="{BB962C8B-B14F-4D97-AF65-F5344CB8AC3E}">
        <p14:creationId xmlns:p14="http://schemas.microsoft.com/office/powerpoint/2010/main" val="57404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June 2004, the Institute of Medicine formed 3 subcommittees, in addition to a main committee, to examine the crisis in emergency care in this country. The crisis was multifaceted, impacting every aspect of emergency care from prehospital EMS to hospital-based emergency and trauma care. Several members of the trauma community were selected to participate, including Bill Schwab on the main committee and the Hospital-based subcommittee, Brent Eastman on the Prehospital EMS Subcommittee, and myself on the Pediatric Subcommittee. </a:t>
            </a:r>
          </a:p>
        </p:txBody>
      </p:sp>
      <p:sp>
        <p:nvSpPr>
          <p:cNvPr id="4" name="Slide Number Placeholder 3"/>
          <p:cNvSpPr>
            <a:spLocks noGrp="1"/>
          </p:cNvSpPr>
          <p:nvPr>
            <p:ph type="sldNum" sz="quarter" idx="5"/>
          </p:nvPr>
        </p:nvSpPr>
        <p:spPr/>
        <p:txBody>
          <a:bodyPr/>
          <a:lstStyle/>
          <a:p>
            <a:pPr>
              <a:defRPr/>
            </a:pPr>
            <a:fld id="{38CEC987-6D30-4CEB-9D11-2AC0006FCCBF}" type="slidenum">
              <a:rPr lang="en-US" smtClean="0"/>
              <a:pPr>
                <a:defRPr/>
              </a:pPr>
              <a:t>12</a:t>
            </a:fld>
            <a:endParaRPr lang="en-US" dirty="0"/>
          </a:p>
        </p:txBody>
      </p:sp>
    </p:spTree>
    <p:extLst>
      <p:ext uri="{BB962C8B-B14F-4D97-AF65-F5344CB8AC3E}">
        <p14:creationId xmlns:p14="http://schemas.microsoft.com/office/powerpoint/2010/main" val="57277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year later, the IOM report was released. The report showed: variation in preparedness to care for children. Using the word “uneven” the report addressed supplies in the ED, lack of care coordination, geographic disparities, undertreatment and failure to recognize abuse. Similar to other areas of the 2006 report, many of the gaps remain today.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EC987-6D30-4CEB-9D11-2AC0006FCCBF}"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1250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949" indent="0">
              <a:buFont typeface="Arial" panose="020B0604020202020204" pitchFamily="34" charset="0"/>
              <a:buNone/>
            </a:pPr>
            <a:r>
              <a:rPr lang="en-US" sz="1200" dirty="0"/>
              <a:t>AHRQ PDSA Cycle</a:t>
            </a:r>
          </a:p>
          <a:p>
            <a:pPr marL="63949" indent="0">
              <a:buFont typeface="Arial" panose="020B0604020202020204" pitchFamily="34" charset="0"/>
              <a:buNone/>
            </a:pPr>
            <a:r>
              <a:rPr lang="en-US" sz="1200" dirty="0"/>
              <a:t>EMSC PM (2006): </a:t>
            </a:r>
            <a:r>
              <a:rPr lang="en-US" b="0" i="0" dirty="0">
                <a:solidFill>
                  <a:srgbClr val="000000"/>
                </a:solidFill>
                <a:effectLst/>
                <a:latin typeface="Roboto" panose="02000000000000000000" pitchFamily="2" charset="0"/>
              </a:rPr>
              <a:t>operational capacity to provide pediatric emergency care (aim statement)</a:t>
            </a:r>
          </a:p>
          <a:p>
            <a:pPr marL="63949"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2F3B46"/>
                </a:solidFill>
                <a:effectLst/>
                <a:latin typeface="Helvetica" pitchFamily="2" charset="0"/>
              </a:rPr>
              <a:t>The 2001 joint policy statement was updated in 2009. Authored by AAP, ACEP, and the ENA, the statement was endorsed by 22 organizations, including ACS, NAEMSP, NAEMT, and NASEMSO. The statement offers recommendations for essential equipment, medications, personnel training, and key policies necessary for optimal pediatric emergency care.</a:t>
            </a:r>
          </a:p>
          <a:p>
            <a:pPr marL="63949"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C1D38985-8F04-FD47-A874-BD96AB4EEB35}" type="slidenum">
              <a:rPr lang="en-US" smtClean="0"/>
              <a:pPr/>
              <a:t>14</a:t>
            </a:fld>
            <a:endParaRPr lang="en-US" dirty="0"/>
          </a:p>
        </p:txBody>
      </p:sp>
    </p:spTree>
    <p:extLst>
      <p:ext uri="{BB962C8B-B14F-4D97-AF65-F5344CB8AC3E}">
        <p14:creationId xmlns:p14="http://schemas.microsoft.com/office/powerpoint/2010/main" val="367693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AB69-9F0C-E0AC-E915-0914DDE81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CE90E6-0ED4-6259-6B22-CB76F723E9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8552AB-F128-5D4B-7578-978C852D5712}"/>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5" name="Footer Placeholder 4">
            <a:extLst>
              <a:ext uri="{FF2B5EF4-FFF2-40B4-BE49-F238E27FC236}">
                <a16:creationId xmlns:a16="http://schemas.microsoft.com/office/drawing/2014/main" id="{8CA4AC61-D234-9B1A-13A1-EFBEE4316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980F8-15A3-3FFD-4942-CF88DAA22E2D}"/>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1404774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E11D-F7CF-6D00-29C9-3CD353A04A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461BE0-7089-2A01-DBC4-0201808F2D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626A9-68B8-4FA4-4E4B-957BAA8F86E3}"/>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5" name="Footer Placeholder 4">
            <a:extLst>
              <a:ext uri="{FF2B5EF4-FFF2-40B4-BE49-F238E27FC236}">
                <a16:creationId xmlns:a16="http://schemas.microsoft.com/office/drawing/2014/main" id="{DC1A8355-859E-E7EE-C815-820FC7618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47A53-5860-11C1-BA6F-7F24F56147FB}"/>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2959900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B7E8C3-214F-49E2-A8B5-092C45F85B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C8ECF-A03E-2FD7-CAF7-EE506A913B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6B1FD-18E0-D6F6-CB9A-28BF9AFA5CB3}"/>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5" name="Footer Placeholder 4">
            <a:extLst>
              <a:ext uri="{FF2B5EF4-FFF2-40B4-BE49-F238E27FC236}">
                <a16:creationId xmlns:a16="http://schemas.microsoft.com/office/drawing/2014/main" id="{EB57C7E6-627B-BA70-7500-6348906EC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466D6-D540-456E-CD98-C08DF127937B}"/>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132449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664634" y="484093"/>
            <a:ext cx="10075084" cy="1116107"/>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 name="Google Shape;30;p30"/>
          <p:cNvSpPr txBox="1">
            <a:spLocks noGrp="1"/>
          </p:cNvSpPr>
          <p:nvPr>
            <p:ph type="body" idx="1"/>
          </p:nvPr>
        </p:nvSpPr>
        <p:spPr>
          <a:xfrm>
            <a:off x="664634" y="1981201"/>
            <a:ext cx="10075084" cy="4144963"/>
          </a:xfrm>
          <a:prstGeom prst="rect">
            <a:avLst/>
          </a:prstGeom>
          <a:noFill/>
          <a:ln>
            <a:noFill/>
          </a:ln>
        </p:spPr>
        <p:txBody>
          <a:bodyPr spcFirstLastPara="1" wrap="square" lIns="91425" tIns="45700" rIns="91425" bIns="45700" anchor="t" anchorCtr="0">
            <a:normAutofit/>
          </a:bodyPr>
          <a:lstStyle>
            <a:lvl1pPr marL="457189" lvl="0" indent="-323843" algn="l">
              <a:spcBef>
                <a:spcPts val="2000"/>
              </a:spcBef>
              <a:spcAft>
                <a:spcPts val="0"/>
              </a:spcAft>
              <a:buClr>
                <a:srgbClr val="00277A"/>
              </a:buClr>
              <a:buSzPts val="1500"/>
              <a:buChar char="■"/>
              <a:defRPr/>
            </a:lvl1pPr>
            <a:lvl2pPr marL="914377" lvl="1" indent="-314317" algn="l">
              <a:spcBef>
                <a:spcPts val="600"/>
              </a:spcBef>
              <a:spcAft>
                <a:spcPts val="0"/>
              </a:spcAft>
              <a:buClr>
                <a:srgbClr val="00277A"/>
              </a:buClr>
              <a:buSzPts val="1350"/>
              <a:buChar char="■"/>
              <a:defRPr/>
            </a:lvl2pPr>
            <a:lvl3pPr marL="1371566" lvl="2" indent="-314317" algn="l">
              <a:spcBef>
                <a:spcPts val="600"/>
              </a:spcBef>
              <a:spcAft>
                <a:spcPts val="0"/>
              </a:spcAft>
              <a:buClr>
                <a:srgbClr val="00277A"/>
              </a:buClr>
              <a:buSzPts val="1350"/>
              <a:buChar char="■"/>
              <a:defRPr/>
            </a:lvl3pPr>
            <a:lvl4pPr marL="1828754" lvl="3" indent="-314317" algn="l">
              <a:spcBef>
                <a:spcPts val="600"/>
              </a:spcBef>
              <a:spcAft>
                <a:spcPts val="0"/>
              </a:spcAft>
              <a:buClr>
                <a:srgbClr val="00277A"/>
              </a:buClr>
              <a:buSzPts val="1350"/>
              <a:buChar char="■"/>
              <a:defRPr/>
            </a:lvl4pPr>
            <a:lvl5pPr marL="2285943" lvl="4" indent="-314317" algn="l">
              <a:spcBef>
                <a:spcPts val="600"/>
              </a:spcBef>
              <a:spcAft>
                <a:spcPts val="0"/>
              </a:spcAft>
              <a:buClr>
                <a:srgbClr val="00277A"/>
              </a:buClr>
              <a:buSzPts val="1350"/>
              <a:buChar char="■"/>
              <a:defRPr/>
            </a:lvl5pPr>
            <a:lvl6pPr marL="2743131" lvl="5" indent="-314317" algn="l">
              <a:spcBef>
                <a:spcPts val="360"/>
              </a:spcBef>
              <a:spcAft>
                <a:spcPts val="0"/>
              </a:spcAft>
              <a:buSzPts val="1350"/>
              <a:buChar char="■"/>
              <a:defRPr/>
            </a:lvl6pPr>
            <a:lvl7pPr marL="3200320" lvl="6" indent="-314317" algn="l">
              <a:spcBef>
                <a:spcPts val="360"/>
              </a:spcBef>
              <a:spcAft>
                <a:spcPts val="0"/>
              </a:spcAft>
              <a:buSzPts val="1350"/>
              <a:buChar char="■"/>
              <a:defRPr/>
            </a:lvl7pPr>
            <a:lvl8pPr marL="3657509" lvl="7" indent="-314317" algn="l">
              <a:spcBef>
                <a:spcPts val="360"/>
              </a:spcBef>
              <a:spcAft>
                <a:spcPts val="0"/>
              </a:spcAft>
              <a:buSzPts val="1350"/>
              <a:buChar char="■"/>
              <a:defRPr/>
            </a:lvl8pPr>
            <a:lvl9pPr marL="4114697" lvl="8" indent="-314317" algn="l">
              <a:spcBef>
                <a:spcPts val="360"/>
              </a:spcBef>
              <a:spcAft>
                <a:spcPts val="0"/>
              </a:spcAft>
              <a:buSzPts val="1350"/>
              <a:buChar char="■"/>
              <a:defRPr/>
            </a:lvl9pPr>
          </a:lstStyle>
          <a:p>
            <a:endParaRPr dirty="0"/>
          </a:p>
        </p:txBody>
      </p:sp>
      <p:sp>
        <p:nvSpPr>
          <p:cNvPr id="31" name="Google Shape;31;p30"/>
          <p:cNvSpPr txBox="1">
            <a:spLocks noGrp="1"/>
          </p:cNvSpPr>
          <p:nvPr>
            <p:ph type="dt" idx="10"/>
          </p:nvPr>
        </p:nvSpPr>
        <p:spPr>
          <a:xfrm>
            <a:off x="9060329" y="6423587"/>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2" name="Google Shape;32;p30"/>
          <p:cNvPicPr preferRelativeResize="0"/>
          <p:nvPr/>
        </p:nvPicPr>
        <p:blipFill rotWithShape="1">
          <a:blip r:embed="rId2">
            <a:alphaModFix/>
          </a:blip>
          <a:srcRect/>
          <a:stretch/>
        </p:blipFill>
        <p:spPr>
          <a:xfrm>
            <a:off x="11028830" y="484095"/>
            <a:ext cx="876300" cy="876300"/>
          </a:xfrm>
          <a:prstGeom prst="rect">
            <a:avLst/>
          </a:prstGeom>
          <a:noFill/>
          <a:ln>
            <a:noFill/>
          </a:ln>
        </p:spPr>
      </p:pic>
    </p:spTree>
    <p:extLst>
      <p:ext uri="{BB962C8B-B14F-4D97-AF65-F5344CB8AC3E}">
        <p14:creationId xmlns:p14="http://schemas.microsoft.com/office/powerpoint/2010/main" val="314582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mpty with Logo">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A93EBD-97D6-B842-7CBF-5BF027E11856}"/>
              </a:ext>
            </a:extLst>
          </p:cNvPr>
          <p:cNvSpPr/>
          <p:nvPr userDrawn="1"/>
        </p:nvSpPr>
        <p:spPr>
          <a:xfrm>
            <a:off x="0" y="0"/>
            <a:ext cx="12192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a person running&#10;&#10;Description automatically generated">
            <a:extLst>
              <a:ext uri="{FF2B5EF4-FFF2-40B4-BE49-F238E27FC236}">
                <a16:creationId xmlns:a16="http://schemas.microsoft.com/office/drawing/2014/main" id="{D9253442-B102-E02E-0109-8681728C2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9411" y="5396089"/>
            <a:ext cx="1348410" cy="1348410"/>
          </a:xfrm>
          <a:prstGeom prst="rect">
            <a:avLst/>
          </a:prstGeom>
        </p:spPr>
      </p:pic>
    </p:spTree>
    <p:extLst>
      <p:ext uri="{BB962C8B-B14F-4D97-AF65-F5344CB8AC3E}">
        <p14:creationId xmlns:p14="http://schemas.microsoft.com/office/powerpoint/2010/main" val="3488238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white rectangular frame with blue and purple clouds&#10;&#10;Description automatically generated">
            <a:extLst>
              <a:ext uri="{FF2B5EF4-FFF2-40B4-BE49-F238E27FC236}">
                <a16:creationId xmlns:a16="http://schemas.microsoft.com/office/drawing/2014/main" id="{C3E1364B-D7AE-8EF2-7C73-548E3A7866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ubtitle 2">
            <a:extLst>
              <a:ext uri="{FF2B5EF4-FFF2-40B4-BE49-F238E27FC236}">
                <a16:creationId xmlns:a16="http://schemas.microsoft.com/office/drawing/2014/main" id="{0D96C9FE-8CED-A647-E495-41E1EC260CA4}"/>
              </a:ext>
            </a:extLst>
          </p:cNvPr>
          <p:cNvSpPr>
            <a:spLocks noGrp="1"/>
          </p:cNvSpPr>
          <p:nvPr>
            <p:ph type="subTitle" idx="1" hasCustomPrompt="1"/>
          </p:nvPr>
        </p:nvSpPr>
        <p:spPr>
          <a:xfrm>
            <a:off x="711200" y="2736977"/>
            <a:ext cx="10769600" cy="759183"/>
          </a:xfrm>
        </p:spPr>
        <p:txBody>
          <a:bodyPr wrap="square" lIns="0" tIns="0" rIns="0" bIns="0">
            <a:spAutoFit/>
          </a:bodyPr>
          <a:lstStyle>
            <a:lvl1pPr marL="0" indent="0" algn="ctr">
              <a:spcBef>
                <a:spcPts val="0"/>
              </a:spcBef>
              <a:buNone/>
              <a:defRPr sz="4933" b="1" i="0" cap="all" spc="267" baseline="0">
                <a:solidFill>
                  <a:srgbClr val="F38849"/>
                </a:solidFill>
                <a:latin typeface="Arial Black" panose="020B0604020202020204" pitchFamily="34" charset="0"/>
                <a:cs typeface="Arial Black"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PRESENTATION TITLE</a:t>
            </a:r>
          </a:p>
        </p:txBody>
      </p:sp>
      <p:pic>
        <p:nvPicPr>
          <p:cNvPr id="12" name="Picture 11" descr="Text&#10;&#10;Description automatically generated">
            <a:extLst>
              <a:ext uri="{FF2B5EF4-FFF2-40B4-BE49-F238E27FC236}">
                <a16:creationId xmlns:a16="http://schemas.microsoft.com/office/drawing/2014/main" id="{C89DB96E-3FFB-0018-BCC9-7BC846110779}"/>
              </a:ext>
            </a:extLst>
          </p:cNvPr>
          <p:cNvPicPr>
            <a:picLocks noChangeAspect="1"/>
          </p:cNvPicPr>
          <p:nvPr userDrawn="1"/>
        </p:nvPicPr>
        <p:blipFill>
          <a:blip r:embed="rId3"/>
          <a:stretch>
            <a:fillRect/>
          </a:stretch>
        </p:blipFill>
        <p:spPr>
          <a:xfrm>
            <a:off x="8810920" y="651375"/>
            <a:ext cx="2669880" cy="787431"/>
          </a:xfrm>
          <a:prstGeom prst="rect">
            <a:avLst/>
          </a:prstGeom>
        </p:spPr>
      </p:pic>
      <p:sp>
        <p:nvSpPr>
          <p:cNvPr id="5" name="Text Placeholder 4">
            <a:extLst>
              <a:ext uri="{FF2B5EF4-FFF2-40B4-BE49-F238E27FC236}">
                <a16:creationId xmlns:a16="http://schemas.microsoft.com/office/drawing/2014/main" id="{0FC6A15A-10B3-B35F-0EBF-7155ED86EFD2}"/>
              </a:ext>
            </a:extLst>
          </p:cNvPr>
          <p:cNvSpPr>
            <a:spLocks noGrp="1"/>
          </p:cNvSpPr>
          <p:nvPr>
            <p:ph type="body" sz="quarter" idx="10" hasCustomPrompt="1"/>
          </p:nvPr>
        </p:nvSpPr>
        <p:spPr>
          <a:xfrm>
            <a:off x="711199" y="3511149"/>
            <a:ext cx="10769599" cy="584775"/>
          </a:xfrm>
        </p:spPr>
        <p:txBody>
          <a:bodyPr wrap="square">
            <a:spAutoFit/>
          </a:bodyPr>
          <a:lstStyle>
            <a:lvl1pPr marL="0" indent="0" algn="ctr">
              <a:spcBef>
                <a:spcPts val="0"/>
              </a:spcBef>
              <a:buNone/>
              <a:defRPr sz="3200" b="1" cap="all" spc="267" baseline="0">
                <a:solidFill>
                  <a:srgbClr val="9E988C"/>
                </a:solidFill>
              </a:defRPr>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a:t>SUBTITLE</a:t>
            </a:r>
          </a:p>
        </p:txBody>
      </p:sp>
      <p:pic>
        <p:nvPicPr>
          <p:cNvPr id="13" name="Picture 12" descr="A close-up of a logo&#10;&#10;Description automatically generated">
            <a:extLst>
              <a:ext uri="{FF2B5EF4-FFF2-40B4-BE49-F238E27FC236}">
                <a16:creationId xmlns:a16="http://schemas.microsoft.com/office/drawing/2014/main" id="{1E8F8EB2-F00A-B369-F4D3-C8DAC423C295}"/>
              </a:ext>
            </a:extLst>
          </p:cNvPr>
          <p:cNvPicPr>
            <a:picLocks noChangeAspect="1"/>
          </p:cNvPicPr>
          <p:nvPr userDrawn="1"/>
        </p:nvPicPr>
        <p:blipFill>
          <a:blip r:embed="rId4"/>
          <a:stretch>
            <a:fillRect/>
          </a:stretch>
        </p:blipFill>
        <p:spPr>
          <a:xfrm>
            <a:off x="711200" y="636823"/>
            <a:ext cx="3708400" cy="1180983"/>
          </a:xfrm>
          <a:prstGeom prst="rect">
            <a:avLst/>
          </a:prstGeom>
        </p:spPr>
      </p:pic>
    </p:spTree>
    <p:extLst>
      <p:ext uri="{BB962C8B-B14F-4D97-AF65-F5344CB8AC3E}">
        <p14:creationId xmlns:p14="http://schemas.microsoft.com/office/powerpoint/2010/main" val="172079413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36">
          <p15:clr>
            <a:srgbClr val="FBAE40"/>
          </p15:clr>
        </p15:guide>
        <p15:guide id="4" pos="54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pic>
        <p:nvPicPr>
          <p:cNvPr id="4" name="Picture 3" descr="A white rectangular frame with blue and pink clouds&#10;&#10;Description automatically generated">
            <a:extLst>
              <a:ext uri="{FF2B5EF4-FFF2-40B4-BE49-F238E27FC236}">
                <a16:creationId xmlns:a16="http://schemas.microsoft.com/office/drawing/2014/main" id="{BABE538C-907A-990C-CCC1-4971ED94BB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ubtitle 2">
            <a:extLst>
              <a:ext uri="{FF2B5EF4-FFF2-40B4-BE49-F238E27FC236}">
                <a16:creationId xmlns:a16="http://schemas.microsoft.com/office/drawing/2014/main" id="{0D96C9FE-8CED-A647-E495-41E1EC260CA4}"/>
              </a:ext>
            </a:extLst>
          </p:cNvPr>
          <p:cNvSpPr>
            <a:spLocks noGrp="1"/>
          </p:cNvSpPr>
          <p:nvPr>
            <p:ph type="subTitle" idx="1" hasCustomPrompt="1"/>
          </p:nvPr>
        </p:nvSpPr>
        <p:spPr>
          <a:xfrm>
            <a:off x="711200" y="2736977"/>
            <a:ext cx="10769600" cy="759183"/>
          </a:xfrm>
        </p:spPr>
        <p:txBody>
          <a:bodyPr wrap="square" lIns="0" tIns="0" rIns="0" bIns="0">
            <a:spAutoFit/>
          </a:bodyPr>
          <a:lstStyle>
            <a:lvl1pPr marL="0" indent="0" algn="ctr">
              <a:spcBef>
                <a:spcPts val="0"/>
              </a:spcBef>
              <a:buNone/>
              <a:defRPr sz="4933" b="1" i="0" cap="all" spc="267" baseline="0">
                <a:solidFill>
                  <a:srgbClr val="F38849"/>
                </a:solidFill>
                <a:latin typeface="Arial Black" panose="020B0604020202020204" pitchFamily="34" charset="0"/>
                <a:cs typeface="Arial Black"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Section Title</a:t>
            </a:r>
          </a:p>
        </p:txBody>
      </p:sp>
    </p:spTree>
    <p:extLst>
      <p:ext uri="{BB962C8B-B14F-4D97-AF65-F5344CB8AC3E}">
        <p14:creationId xmlns:p14="http://schemas.microsoft.com/office/powerpoint/2010/main" val="270200452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36">
          <p15:clr>
            <a:srgbClr val="FBAE40"/>
          </p15:clr>
        </p15:guide>
        <p15:guide id="4" pos="54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5" name="Picture 4" descr="A colorful cloud in a sky&#10;&#10;Description automatically generated with medium confidence">
            <a:extLst>
              <a:ext uri="{FF2B5EF4-FFF2-40B4-BE49-F238E27FC236}">
                <a16:creationId xmlns:a16="http://schemas.microsoft.com/office/drawing/2014/main" id="{6F88BBC0-7C7D-25F4-1A60-6BD196583A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ubtitle 2">
            <a:extLst>
              <a:ext uri="{FF2B5EF4-FFF2-40B4-BE49-F238E27FC236}">
                <a16:creationId xmlns:a16="http://schemas.microsoft.com/office/drawing/2014/main" id="{0D96C9FE-8CED-A647-E495-41E1EC260CA4}"/>
              </a:ext>
            </a:extLst>
          </p:cNvPr>
          <p:cNvSpPr>
            <a:spLocks noGrp="1"/>
          </p:cNvSpPr>
          <p:nvPr>
            <p:ph type="subTitle" idx="1" hasCustomPrompt="1"/>
          </p:nvPr>
        </p:nvSpPr>
        <p:spPr>
          <a:xfrm>
            <a:off x="711200" y="2731009"/>
            <a:ext cx="10769600" cy="759183"/>
          </a:xfrm>
        </p:spPr>
        <p:txBody>
          <a:bodyPr wrap="square" lIns="0" tIns="0" rIns="0" bIns="0">
            <a:spAutoFit/>
          </a:bodyPr>
          <a:lstStyle>
            <a:lvl1pPr marL="0" indent="0" algn="ctr">
              <a:spcBef>
                <a:spcPts val="0"/>
              </a:spcBef>
              <a:buNone/>
              <a:defRPr sz="4933" b="1" i="0" cap="all" spc="267" baseline="0">
                <a:solidFill>
                  <a:schemeClr val="bg1"/>
                </a:solidFill>
                <a:latin typeface="Arial Black"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42560666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36">
          <p15:clr>
            <a:srgbClr val="FBAE40"/>
          </p15:clr>
        </p15:guide>
        <p15:guide id="4" pos="54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pic>
        <p:nvPicPr>
          <p:cNvPr id="5" name="Picture 4" descr="A white rectangular object with a colorful border&#10;&#10;Description automatically generated">
            <a:extLst>
              <a:ext uri="{FF2B5EF4-FFF2-40B4-BE49-F238E27FC236}">
                <a16:creationId xmlns:a16="http://schemas.microsoft.com/office/drawing/2014/main" id="{C4883769-2C14-E5A8-4408-48323AAD42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ubtitle 2">
            <a:extLst>
              <a:ext uri="{FF2B5EF4-FFF2-40B4-BE49-F238E27FC236}">
                <a16:creationId xmlns:a16="http://schemas.microsoft.com/office/drawing/2014/main" id="{0D96C9FE-8CED-A647-E495-41E1EC260CA4}"/>
              </a:ext>
            </a:extLst>
          </p:cNvPr>
          <p:cNvSpPr>
            <a:spLocks noGrp="1"/>
          </p:cNvSpPr>
          <p:nvPr>
            <p:ph type="subTitle" idx="1" hasCustomPrompt="1"/>
          </p:nvPr>
        </p:nvSpPr>
        <p:spPr>
          <a:xfrm>
            <a:off x="711200" y="877825"/>
            <a:ext cx="10769600" cy="615553"/>
          </a:xfrm>
        </p:spPr>
        <p:txBody>
          <a:bodyPr wrap="square" lIns="0" tIns="0" rIns="0" bIns="0">
            <a:spAutoFit/>
          </a:bodyPr>
          <a:lstStyle>
            <a:lvl1pPr marL="0" indent="0" algn="l">
              <a:buNone/>
              <a:defRPr sz="4000" b="1" i="0" baseline="0">
                <a:solidFill>
                  <a:srgbClr val="D50C56"/>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Slide Title</a:t>
            </a:r>
          </a:p>
        </p:txBody>
      </p:sp>
      <p:sp>
        <p:nvSpPr>
          <p:cNvPr id="3" name="Text Placeholder 4">
            <a:extLst>
              <a:ext uri="{FF2B5EF4-FFF2-40B4-BE49-F238E27FC236}">
                <a16:creationId xmlns:a16="http://schemas.microsoft.com/office/drawing/2014/main" id="{14C0C7B3-6F45-45F7-9AE4-4E52BF3DAB0D}"/>
              </a:ext>
            </a:extLst>
          </p:cNvPr>
          <p:cNvSpPr>
            <a:spLocks noGrp="1"/>
          </p:cNvSpPr>
          <p:nvPr>
            <p:ph type="body" sz="quarter" idx="10" hasCustomPrompt="1"/>
          </p:nvPr>
        </p:nvSpPr>
        <p:spPr>
          <a:xfrm>
            <a:off x="711199" y="1628649"/>
            <a:ext cx="10769599" cy="356081"/>
          </a:xfrm>
        </p:spPr>
        <p:txBody>
          <a:bodyPr wrap="square" lIns="0" tIns="0" rIns="0" bIns="0">
            <a:spAutoFit/>
          </a:bodyPr>
          <a:lstStyle>
            <a:lvl1pPr marL="0" indent="0" algn="l">
              <a:lnSpc>
                <a:spcPct val="140000"/>
              </a:lnSpc>
              <a:spcBef>
                <a:spcPts val="0"/>
              </a:spcBef>
              <a:spcAft>
                <a:spcPts val="933"/>
              </a:spcAft>
              <a:buNone/>
              <a:defRPr sz="1867" b="0">
                <a:solidFill>
                  <a:srgbClr val="53504A"/>
                </a:solidFill>
              </a:defRPr>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a:t>Click here to enter text</a:t>
            </a:r>
          </a:p>
        </p:txBody>
      </p:sp>
    </p:spTree>
    <p:extLst>
      <p:ext uri="{BB962C8B-B14F-4D97-AF65-F5344CB8AC3E}">
        <p14:creationId xmlns:p14="http://schemas.microsoft.com/office/powerpoint/2010/main" val="206750287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36">
          <p15:clr>
            <a:srgbClr val="FBAE40"/>
          </p15:clr>
        </p15:guide>
        <p15:guide id="4" pos="54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8" name="Rectangle 17"/>
          <p:cNvSpPr/>
          <p:nvPr userDrawn="1"/>
        </p:nvSpPr>
        <p:spPr>
          <a:xfrm>
            <a:off x="-7620" y="-42729"/>
            <a:ext cx="12207240" cy="3608275"/>
          </a:xfrm>
          <a:prstGeom prst="rect">
            <a:avLst/>
          </a:prstGeom>
          <a:solidFill>
            <a:srgbClr val="01203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449580" y="976394"/>
            <a:ext cx="11292840" cy="1896149"/>
          </a:xfrm>
          <a:noFill/>
        </p:spPr>
        <p:txBody>
          <a:bodyPr anchor="b">
            <a:normAutofit/>
          </a:bodyPr>
          <a:lstStyle>
            <a:lvl1pPr algn="ctr">
              <a:defRPr sz="4400" b="0">
                <a:solidFill>
                  <a:schemeClr val="bg1"/>
                </a:solidFill>
                <a:latin typeface="Gotham Bold" pitchFamily="50" charset="0"/>
              </a:defRPr>
            </a:lvl1pPr>
          </a:lstStyle>
          <a:p>
            <a:r>
              <a:rPr lang="en-US" dirty="0"/>
              <a:t>Click to edit presentation title</a:t>
            </a:r>
          </a:p>
        </p:txBody>
      </p:sp>
      <p:sp>
        <p:nvSpPr>
          <p:cNvPr id="3" name="Subtitle 2"/>
          <p:cNvSpPr>
            <a:spLocks noGrp="1"/>
          </p:cNvSpPr>
          <p:nvPr>
            <p:ph type="subTitle" idx="1" hasCustomPrompt="1"/>
          </p:nvPr>
        </p:nvSpPr>
        <p:spPr bwMode="invGray">
          <a:xfrm>
            <a:off x="449580" y="2910456"/>
            <a:ext cx="11292840" cy="576664"/>
          </a:xfrm>
        </p:spPr>
        <p:txBody>
          <a:bodyPr>
            <a:normAutofit/>
          </a:bodyPr>
          <a:lstStyle>
            <a:lvl1pPr marL="0" indent="0" algn="ctr">
              <a:buNone/>
              <a:defRPr sz="3400">
                <a:solidFill>
                  <a:srgbClr val="62BCF0"/>
                </a:solidFill>
                <a:latin typeface="Gotham Bold"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presenter</a:t>
            </a:r>
          </a:p>
        </p:txBody>
      </p:sp>
      <p:sp>
        <p:nvSpPr>
          <p:cNvPr id="8" name="Subtitle 2"/>
          <p:cNvSpPr txBox="1">
            <a:spLocks/>
          </p:cNvSpPr>
          <p:nvPr userDrawn="1"/>
        </p:nvSpPr>
        <p:spPr>
          <a:xfrm>
            <a:off x="2012398" y="5676149"/>
            <a:ext cx="8167207"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a:p>
        </p:txBody>
      </p:sp>
      <p:sp>
        <p:nvSpPr>
          <p:cNvPr id="17" name="Text Placeholder 16"/>
          <p:cNvSpPr>
            <a:spLocks noGrp="1"/>
          </p:cNvSpPr>
          <p:nvPr>
            <p:ph type="body" sz="quarter" idx="10" hasCustomPrompt="1"/>
          </p:nvPr>
        </p:nvSpPr>
        <p:spPr>
          <a:xfrm>
            <a:off x="449580" y="3627140"/>
            <a:ext cx="11292840" cy="573088"/>
          </a:xfrm>
        </p:spPr>
        <p:txBody>
          <a:bodyPr anchor="ctr">
            <a:normAutofit/>
          </a:bodyPr>
          <a:lstStyle>
            <a:lvl1pPr marL="0" indent="0" algn="ctr">
              <a:buNone/>
              <a:defRPr sz="2200" b="1">
                <a:solidFill>
                  <a:srgbClr val="01203D"/>
                </a:solidFill>
                <a:latin typeface="Gotham Medium" panose="02000604030000020004" pitchFamily="50" charset="0"/>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a:t>Click to edit date</a:t>
            </a:r>
          </a:p>
        </p:txBody>
      </p:sp>
      <p:grpSp>
        <p:nvGrpSpPr>
          <p:cNvPr id="5" name="Group 4">
            <a:extLst>
              <a:ext uri="{FF2B5EF4-FFF2-40B4-BE49-F238E27FC236}">
                <a16:creationId xmlns:a16="http://schemas.microsoft.com/office/drawing/2014/main" id="{5A530EFF-6207-4543-A030-98A337B8267B}"/>
              </a:ext>
            </a:extLst>
          </p:cNvPr>
          <p:cNvGrpSpPr/>
          <p:nvPr userDrawn="1"/>
        </p:nvGrpSpPr>
        <p:grpSpPr>
          <a:xfrm>
            <a:off x="446252" y="4426503"/>
            <a:ext cx="11296168" cy="1828800"/>
            <a:chOff x="446252" y="4426502"/>
            <a:chExt cx="11296168" cy="182880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15246" y="4579364"/>
              <a:ext cx="3027174" cy="1280160"/>
            </a:xfrm>
            <a:prstGeom prst="rect">
              <a:avLst/>
            </a:prstGeom>
          </p:spPr>
        </p:pic>
        <p:pic>
          <p:nvPicPr>
            <p:cNvPr id="14" name="Graphic 13">
              <a:extLst>
                <a:ext uri="{FF2B5EF4-FFF2-40B4-BE49-F238E27FC236}">
                  <a16:creationId xmlns:a16="http://schemas.microsoft.com/office/drawing/2014/main" id="{0B3ACA43-3A85-406F-AB64-3BC98782CB7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5558" y="4426502"/>
              <a:ext cx="1860885" cy="1828800"/>
            </a:xfrm>
            <a:prstGeom prst="rect">
              <a:avLst/>
            </a:prstGeom>
          </p:spPr>
        </p:pic>
      </p:grpSp>
      <p:sp>
        <p:nvSpPr>
          <p:cNvPr id="16" name="Rectangle 15">
            <a:extLst>
              <a:ext uri="{FF2B5EF4-FFF2-40B4-BE49-F238E27FC236}">
                <a16:creationId xmlns:a16="http://schemas.microsoft.com/office/drawing/2014/main" id="{5A1B9C2B-5A72-4460-A354-027E444C6875}"/>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6">
            <a:extLst>
              <a:ext uri="{FF2B5EF4-FFF2-40B4-BE49-F238E27FC236}">
                <a16:creationId xmlns:a16="http://schemas.microsoft.com/office/drawing/2014/main" id="{8F2D9F15-F418-4BC6-989C-D5588E30F701}"/>
              </a:ext>
            </a:extLst>
          </p:cNvPr>
          <p:cNvSpPr>
            <a:spLocks noGrp="1"/>
          </p:cNvSpPr>
          <p:nvPr>
            <p:ph type="body" sz="quarter" idx="11" hasCustomPrompt="1"/>
          </p:nvPr>
        </p:nvSpPr>
        <p:spPr>
          <a:xfrm>
            <a:off x="449580" y="6446520"/>
            <a:ext cx="11292840" cy="411480"/>
          </a:xfrm>
        </p:spPr>
        <p:txBody>
          <a:bodyPr anchor="ctr">
            <a:normAutofit/>
          </a:bodyPr>
          <a:lstStyle>
            <a:lvl1pPr marL="0" indent="0" algn="ctr">
              <a:buNone/>
              <a:defRPr sz="2000" b="1">
                <a:solidFill>
                  <a:schemeClr val="bg1"/>
                </a:solidFill>
                <a:latin typeface="Gotham Medium" panose="02000604030000020004" pitchFamily="50" charset="0"/>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a:t>chfs.ky.gov</a:t>
            </a:r>
          </a:p>
        </p:txBody>
      </p:sp>
    </p:spTree>
    <p:extLst>
      <p:ext uri="{BB962C8B-B14F-4D97-AF65-F5344CB8AC3E}">
        <p14:creationId xmlns:p14="http://schemas.microsoft.com/office/powerpoint/2010/main" val="241560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28">
          <p15:clr>
            <a:srgbClr val="FBAE40"/>
          </p15:clr>
        </p15:guide>
        <p15:guide id="2" pos="5856">
          <p15:clr>
            <a:srgbClr val="FBAE40"/>
          </p15:clr>
        </p15:guide>
        <p15:guide id="3" pos="18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6"/>
            <a:ext cx="11292840" cy="1178471"/>
          </a:xfrm>
        </p:spPr>
        <p:txBody>
          <a:bodyPr>
            <a:normAutofit/>
          </a:bodyPr>
          <a:lstStyle>
            <a:lvl1pPr>
              <a:defRPr sz="4000" b="0">
                <a:solidFill>
                  <a:srgbClr val="01203D"/>
                </a:solidFill>
                <a:latin typeface="Gotham Bold" pitchFamily="50" charset="0"/>
              </a:defRPr>
            </a:lvl1pPr>
          </a:lstStyle>
          <a:p>
            <a:r>
              <a:rPr lang="en-US" dirty="0"/>
              <a:t>Click to edit Master title style</a:t>
            </a:r>
          </a:p>
        </p:txBody>
      </p:sp>
      <p:sp>
        <p:nvSpPr>
          <p:cNvPr id="3" name="Content Placeholder 2"/>
          <p:cNvSpPr>
            <a:spLocks noGrp="1"/>
          </p:cNvSpPr>
          <p:nvPr>
            <p:ph idx="1" hasCustomPrompt="1"/>
          </p:nvPr>
        </p:nvSpPr>
        <p:spPr>
          <a:xfrm>
            <a:off x="449580" y="1825624"/>
            <a:ext cx="11292840" cy="4351339"/>
          </a:xfrm>
        </p:spPr>
        <p:txBody>
          <a:bodyPr/>
          <a:lstStyle>
            <a:lvl1pPr marL="341305" indent="-341305">
              <a:buClr>
                <a:srgbClr val="92D050"/>
              </a:buClr>
              <a:buSzPct val="100000"/>
              <a:buFontTx/>
              <a:buBlip>
                <a:blip r:embed="rId2"/>
              </a:buBlip>
              <a:defRPr>
                <a:latin typeface="Calibri" panose="020F0502020204030204" pitchFamily="34" charset="0"/>
                <a:cs typeface="Calibri" panose="020F0502020204030204" pitchFamily="34" charset="0"/>
              </a:defRPr>
            </a:lvl1pPr>
            <a:lvl2pPr marL="684196" indent="-227008">
              <a:buFont typeface="Arial" panose="020B0604020202020204" pitchFamily="34" charset="0"/>
              <a:buChar char="•"/>
              <a:defRPr sz="2600">
                <a:latin typeface="Calibri" panose="020F0502020204030204" pitchFamily="34" charset="0"/>
                <a:cs typeface="Calibri" panose="020F0502020204030204" pitchFamily="34" charset="0"/>
              </a:defRPr>
            </a:lvl2pPr>
            <a:lvl3pPr marL="1142971" indent="-228594">
              <a:buClr>
                <a:schemeClr val="accent3"/>
              </a:buClr>
              <a:buSzPct val="125000"/>
              <a:buFont typeface="Arial" panose="020B0604020202020204" pitchFamily="34" charset="0"/>
              <a:buChar char="•"/>
              <a:defRPr sz="2400">
                <a:latin typeface="Calibri" panose="020F0502020204030204" pitchFamily="34" charset="0"/>
                <a:cs typeface="Calibri" panose="020F0502020204030204" pitchFamily="34" charset="0"/>
              </a:defRPr>
            </a:lvl3pPr>
            <a:lvl4pPr marL="1600160" indent="-228594">
              <a:buClr>
                <a:srgbClr val="62BCF0"/>
              </a:buClr>
              <a:buFont typeface="Wingdings" panose="05000000000000000000" pitchFamily="2" charset="2"/>
              <a:buChar char="§"/>
              <a:defRPr sz="2200">
                <a:latin typeface="Calibri" panose="020F0502020204030204" pitchFamily="34" charset="0"/>
                <a:cs typeface="Calibri" panose="020F0502020204030204" pitchFamily="34" charset="0"/>
              </a:defRPr>
            </a:lvl4pPr>
            <a:lvl5pPr marL="2057349" indent="-228594">
              <a:buClr>
                <a:schemeClr val="accent3"/>
              </a:buClr>
              <a:buSzPct val="125000"/>
              <a:buFont typeface="Wingdings" panose="05000000000000000000" pitchFamily="2" charset="2"/>
              <a:buChar char="§"/>
              <a:defRPr sz="20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4B2D15FF-EB90-4F7D-B6FD-2019C464A784}"/>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6" name="Slide Number Placeholder 5"/>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89606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3DF0-477F-BD3E-CE0B-D85DD4E0C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EFC732-9027-0A6C-6339-0C056ECBB8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0A6B6-ACE7-B033-1D77-E490010C71E6}"/>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5" name="Footer Placeholder 4">
            <a:extLst>
              <a:ext uri="{FF2B5EF4-FFF2-40B4-BE49-F238E27FC236}">
                <a16:creationId xmlns:a16="http://schemas.microsoft.com/office/drawing/2014/main" id="{69B494AF-1449-8A16-9934-F6EEDE095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0FEC4-A5F8-95D4-7E9C-D4D52DFAD699}"/>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2228295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6"/>
            <a:ext cx="11292840" cy="1178471"/>
          </a:xfrm>
        </p:spPr>
        <p:txBody>
          <a:bodyPr/>
          <a:lstStyle>
            <a:lvl1pPr>
              <a:defRPr b="0">
                <a:latin typeface="Gotham Black" panose="02000604040000020004" pitchFamily="50" charset="0"/>
              </a:defRPr>
            </a:lvl1pPr>
          </a:lstStyle>
          <a:p>
            <a:r>
              <a:rPr lang="en-US" dirty="0"/>
              <a:t>Click to edit Master title style</a:t>
            </a:r>
          </a:p>
        </p:txBody>
      </p:sp>
      <p:sp>
        <p:nvSpPr>
          <p:cNvPr id="8" name="Rectangle 7">
            <a:extLst>
              <a:ext uri="{FF2B5EF4-FFF2-40B4-BE49-F238E27FC236}">
                <a16:creationId xmlns:a16="http://schemas.microsoft.com/office/drawing/2014/main" id="{48B4FD96-7A12-4993-A52D-B6DCBB27843B}"/>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22" name="Slide Number Placeholder 21"/>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2" name="Content Placeholder 3"/>
          <p:cNvSpPr>
            <a:spLocks noGrp="1"/>
          </p:cNvSpPr>
          <p:nvPr>
            <p:ph sz="half" idx="13" hasCustomPrompt="1"/>
          </p:nvPr>
        </p:nvSpPr>
        <p:spPr>
          <a:xfrm>
            <a:off x="449580" y="1816060"/>
            <a:ext cx="5532931" cy="4351339"/>
          </a:xfrm>
        </p:spPr>
        <p:txBody>
          <a:bodyPr/>
          <a:lstStyle>
            <a:lvl1pPr marL="341305" indent="-341305">
              <a:buClr>
                <a:srgbClr val="92D050"/>
              </a:buClr>
              <a:buSzPct val="100000"/>
              <a:buFontTx/>
              <a:buBlip>
                <a:blip r:embed="rId2"/>
              </a:buBlip>
              <a:defRPr>
                <a:latin typeface="Gotham Bold" pitchFamily="50" charset="0"/>
              </a:defRPr>
            </a:lvl1pPr>
            <a:lvl2pPr>
              <a:defRPr sz="2600">
                <a:latin typeface="Gotham Medium" panose="02000604030000020004" pitchFamily="50" charset="0"/>
              </a:defRPr>
            </a:lvl2pPr>
            <a:lvl3pPr marL="1142971" indent="-228594">
              <a:buClr>
                <a:srgbClr val="92D050"/>
              </a:buClr>
              <a:buSzPct val="125000"/>
              <a:buFont typeface="Arial" panose="020B0604020202020204" pitchFamily="34" charset="0"/>
              <a:buChar char="•"/>
              <a:defRPr sz="2400">
                <a:latin typeface="Gotham Medium" panose="02000604030000020004" pitchFamily="50" charset="0"/>
              </a:defRPr>
            </a:lvl3pPr>
            <a:lvl4pPr marL="1600160" indent="-228594">
              <a:buFont typeface="Wingdings" panose="05000000000000000000" pitchFamily="2" charset="2"/>
              <a:buChar char="§"/>
              <a:defRPr sz="2200">
                <a:latin typeface="Gotham Medium" panose="02000604030000020004" pitchFamily="50" charset="0"/>
              </a:defRPr>
            </a:lvl4pPr>
            <a:lvl5pPr marL="2057349" indent="-228594">
              <a:buClr>
                <a:schemeClr val="accent3"/>
              </a:buClr>
              <a:buSzPct val="125000"/>
              <a:buFont typeface="Wingdings" panose="05000000000000000000" pitchFamily="2" charset="2"/>
              <a:buChar char="§"/>
              <a:defRPr sz="2000">
                <a:latin typeface="Gotham Medium" panose="02000604030000020004"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7" name="Content Placeholder 3">
            <a:extLst>
              <a:ext uri="{FF2B5EF4-FFF2-40B4-BE49-F238E27FC236}">
                <a16:creationId xmlns:a16="http://schemas.microsoft.com/office/drawing/2014/main" id="{ADDDB79F-766B-4D2C-9E87-F20D153630F2}"/>
              </a:ext>
            </a:extLst>
          </p:cNvPr>
          <p:cNvSpPr>
            <a:spLocks noGrp="1"/>
          </p:cNvSpPr>
          <p:nvPr>
            <p:ph sz="half" idx="14" hasCustomPrompt="1"/>
          </p:nvPr>
        </p:nvSpPr>
        <p:spPr>
          <a:xfrm>
            <a:off x="6209489" y="1816060"/>
            <a:ext cx="5532931" cy="4351339"/>
          </a:xfrm>
        </p:spPr>
        <p:txBody>
          <a:bodyPr/>
          <a:lstStyle>
            <a:lvl1pPr marL="341305" indent="-341305">
              <a:buClr>
                <a:srgbClr val="92D050"/>
              </a:buClr>
              <a:buSzPct val="100000"/>
              <a:buFontTx/>
              <a:buBlip>
                <a:blip r:embed="rId2"/>
              </a:buBlip>
              <a:defRPr>
                <a:latin typeface="Gotham Bold" pitchFamily="50" charset="0"/>
              </a:defRPr>
            </a:lvl1pPr>
            <a:lvl2pPr>
              <a:defRPr sz="2600">
                <a:latin typeface="Gotham Medium" panose="02000604030000020004" pitchFamily="50" charset="0"/>
              </a:defRPr>
            </a:lvl2pPr>
            <a:lvl3pPr marL="1142971" indent="-228594">
              <a:buClr>
                <a:srgbClr val="92D050"/>
              </a:buClr>
              <a:buSzPct val="125000"/>
              <a:buFont typeface="Arial" panose="020B0604020202020204" pitchFamily="34" charset="0"/>
              <a:buChar char="•"/>
              <a:defRPr sz="2400">
                <a:latin typeface="Gotham Medium" panose="02000604030000020004" pitchFamily="50" charset="0"/>
              </a:defRPr>
            </a:lvl3pPr>
            <a:lvl4pPr marL="1600160" indent="-228594">
              <a:buFont typeface="Wingdings" panose="05000000000000000000" pitchFamily="2" charset="2"/>
              <a:buChar char="§"/>
              <a:defRPr sz="2200">
                <a:latin typeface="Gotham Medium" panose="02000604030000020004" pitchFamily="50" charset="0"/>
              </a:defRPr>
            </a:lvl4pPr>
            <a:lvl5pPr marL="2057349" indent="-228594">
              <a:buClr>
                <a:schemeClr val="accent3"/>
              </a:buClr>
              <a:buSzPct val="125000"/>
              <a:buFont typeface="Wingdings" panose="05000000000000000000" pitchFamily="2" charset="2"/>
              <a:buChar char="§"/>
              <a:defRPr sz="2000">
                <a:latin typeface="Gotham Medium" panose="02000604030000020004"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371143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6"/>
            <a:ext cx="11292840" cy="1178471"/>
          </a:xfrm>
        </p:spPr>
        <p:txBody>
          <a:bodyPr/>
          <a:lstStyle>
            <a:lvl1pPr>
              <a:defRPr b="0">
                <a:latin typeface="Gotham Bold" pitchFamily="50" charset="0"/>
              </a:defRPr>
            </a:lvl1pPr>
          </a:lstStyle>
          <a:p>
            <a:r>
              <a:rPr lang="en-US" dirty="0"/>
              <a:t>Click to edit Master title style</a:t>
            </a:r>
          </a:p>
        </p:txBody>
      </p:sp>
      <p:sp>
        <p:nvSpPr>
          <p:cNvPr id="6" name="Rectangle 5">
            <a:extLst>
              <a:ext uri="{FF2B5EF4-FFF2-40B4-BE49-F238E27FC236}">
                <a16:creationId xmlns:a16="http://schemas.microsoft.com/office/drawing/2014/main" id="{92C21BFD-6391-4F44-9F8F-2BE5ACA60AA3}"/>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5" name="Slide Number Placeholder 4"/>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35072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2820CB-8F8E-409B-A387-17EDCBC1DC21}"/>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7" name="Slide Number Placeholder 6"/>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2" name="Title 1"/>
          <p:cNvSpPr>
            <a:spLocks noGrp="1"/>
          </p:cNvSpPr>
          <p:nvPr>
            <p:ph type="title"/>
          </p:nvPr>
        </p:nvSpPr>
        <p:spPr>
          <a:xfrm>
            <a:off x="466929" y="457200"/>
            <a:ext cx="4305097" cy="1600200"/>
          </a:xfrm>
        </p:spPr>
        <p:txBody>
          <a:bodyPr anchor="b">
            <a:normAutofit/>
          </a:bodyPr>
          <a:lstStyle>
            <a:lvl1pPr algn="l">
              <a:defRPr sz="3600" b="0">
                <a:latin typeface="Gotham Bold" pitchFamily="50" charset="0"/>
              </a:defRPr>
            </a:lvl1pPr>
          </a:lstStyle>
          <a:p>
            <a:r>
              <a:rPr lang="en-US" dirty="0"/>
              <a:t>Click to edit Master title style</a:t>
            </a:r>
          </a:p>
        </p:txBody>
      </p:sp>
      <p:sp>
        <p:nvSpPr>
          <p:cNvPr id="13" name="Picture Placeholder 2"/>
          <p:cNvSpPr>
            <a:spLocks noGrp="1"/>
          </p:cNvSpPr>
          <p:nvPr>
            <p:ph type="pic" idx="1"/>
          </p:nvPr>
        </p:nvSpPr>
        <p:spPr>
          <a:xfrm>
            <a:off x="5183187" y="457201"/>
            <a:ext cx="6558097" cy="570040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4" name="Text Placeholder 3"/>
          <p:cNvSpPr>
            <a:spLocks noGrp="1"/>
          </p:cNvSpPr>
          <p:nvPr>
            <p:ph type="body" sz="half" idx="2"/>
          </p:nvPr>
        </p:nvSpPr>
        <p:spPr>
          <a:xfrm>
            <a:off x="466929" y="2122496"/>
            <a:ext cx="4305097" cy="4035112"/>
          </a:xfrm>
        </p:spPr>
        <p:txBody>
          <a:bodyPr/>
          <a:lstStyle>
            <a:lvl1pPr marL="0" indent="0">
              <a:buNone/>
              <a:defRPr sz="1600">
                <a:latin typeface="Calibri" panose="020F0502020204030204" pitchFamily="34" charset="0"/>
                <a:cs typeface="Calibri" panose="020F050202020403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Tree>
    <p:extLst>
      <p:ext uri="{BB962C8B-B14F-4D97-AF65-F5344CB8AC3E}">
        <p14:creationId xmlns:p14="http://schemas.microsoft.com/office/powerpoint/2010/main" val="42550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0940AD-FF12-4F47-A750-EC9FBF989C23}"/>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5" name="Slide Number Placeholder 4"/>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3" name="Title 1"/>
          <p:cNvSpPr>
            <a:spLocks noGrp="1"/>
          </p:cNvSpPr>
          <p:nvPr>
            <p:ph type="title"/>
          </p:nvPr>
        </p:nvSpPr>
        <p:spPr>
          <a:xfrm>
            <a:off x="466929" y="457200"/>
            <a:ext cx="4305097" cy="1600200"/>
          </a:xfrm>
        </p:spPr>
        <p:txBody>
          <a:bodyPr anchor="b">
            <a:normAutofit/>
          </a:bodyPr>
          <a:lstStyle>
            <a:lvl1pPr algn="l">
              <a:defRPr sz="3600" b="0">
                <a:latin typeface="Gotham Bold" pitchFamily="50" charset="0"/>
              </a:defRPr>
            </a:lvl1pPr>
          </a:lstStyle>
          <a:p>
            <a:r>
              <a:rPr lang="en-US" dirty="0"/>
              <a:t>Click to edit Master title style</a:t>
            </a:r>
          </a:p>
        </p:txBody>
      </p:sp>
      <p:sp>
        <p:nvSpPr>
          <p:cNvPr id="15" name="Text Placeholder 3"/>
          <p:cNvSpPr>
            <a:spLocks noGrp="1"/>
          </p:cNvSpPr>
          <p:nvPr>
            <p:ph type="body" sz="half" idx="2"/>
          </p:nvPr>
        </p:nvSpPr>
        <p:spPr>
          <a:xfrm>
            <a:off x="466929" y="2101957"/>
            <a:ext cx="4305097" cy="4055652"/>
          </a:xfrm>
        </p:spPr>
        <p:txBody>
          <a:bodyPr/>
          <a:lstStyle>
            <a:lvl1pPr marL="0" indent="0">
              <a:buNone/>
              <a:defRPr sz="1600">
                <a:latin typeface="Calibri" panose="020F0502020204030204" pitchFamily="34" charset="0"/>
                <a:cs typeface="Calibri" panose="020F050202020403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7" name="Content Placeholder 3">
            <a:extLst>
              <a:ext uri="{FF2B5EF4-FFF2-40B4-BE49-F238E27FC236}">
                <a16:creationId xmlns:a16="http://schemas.microsoft.com/office/drawing/2014/main" id="{49F177C8-FDAB-4A82-B30F-707BD0C9945C}"/>
              </a:ext>
            </a:extLst>
          </p:cNvPr>
          <p:cNvSpPr>
            <a:spLocks noGrp="1"/>
          </p:cNvSpPr>
          <p:nvPr>
            <p:ph sz="half" idx="14" hasCustomPrompt="1"/>
          </p:nvPr>
        </p:nvSpPr>
        <p:spPr>
          <a:xfrm>
            <a:off x="5200073" y="457200"/>
            <a:ext cx="6542347" cy="5700408"/>
          </a:xfrm>
        </p:spPr>
        <p:txBody>
          <a:bodyPr/>
          <a:lstStyle>
            <a:lvl1pPr marL="341305" indent="-341305">
              <a:buClr>
                <a:srgbClr val="92D050"/>
              </a:buClr>
              <a:buSzPct val="100000"/>
              <a:buFontTx/>
              <a:buBlip>
                <a:blip r:embed="rId2"/>
              </a:buBlip>
              <a:defRPr>
                <a:latin typeface="Gotham Bold" pitchFamily="50" charset="0"/>
              </a:defRPr>
            </a:lvl1pPr>
            <a:lvl2pPr>
              <a:defRPr sz="2600">
                <a:latin typeface="Gotham Medium" panose="02000604030000020004" pitchFamily="50" charset="0"/>
              </a:defRPr>
            </a:lvl2pPr>
            <a:lvl3pPr marL="1142971" indent="-228594">
              <a:buClr>
                <a:srgbClr val="92D050"/>
              </a:buClr>
              <a:buSzPct val="125000"/>
              <a:buFont typeface="Arial" panose="020B0604020202020204" pitchFamily="34" charset="0"/>
              <a:buChar char="•"/>
              <a:defRPr sz="2400">
                <a:latin typeface="Gotham Medium" panose="02000604030000020004" pitchFamily="50" charset="0"/>
              </a:defRPr>
            </a:lvl3pPr>
            <a:lvl4pPr marL="1600160" indent="-228594">
              <a:buFont typeface="Wingdings" panose="05000000000000000000" pitchFamily="2" charset="2"/>
              <a:buChar char="§"/>
              <a:defRPr sz="2200">
                <a:latin typeface="Gotham Medium" panose="02000604030000020004" pitchFamily="50" charset="0"/>
              </a:defRPr>
            </a:lvl4pPr>
            <a:lvl5pPr marL="2057349" indent="-228594">
              <a:buClr>
                <a:schemeClr val="accent3"/>
              </a:buClr>
              <a:buSzPct val="125000"/>
              <a:buFont typeface="Wingdings" panose="05000000000000000000" pitchFamily="2" charset="2"/>
              <a:buChar char="§"/>
              <a:defRPr sz="2000">
                <a:latin typeface="Gotham Medium" panose="02000604030000020004"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421384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Info - single presen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C030F5-6F3E-44D7-8269-345BAC00E018}"/>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11" name="Text Placeholder 35"/>
          <p:cNvSpPr>
            <a:spLocks noGrp="1"/>
          </p:cNvSpPr>
          <p:nvPr>
            <p:ph type="body" sz="quarter" idx="15" hasCustomPrompt="1"/>
          </p:nvPr>
        </p:nvSpPr>
        <p:spPr>
          <a:xfrm>
            <a:off x="449580" y="3610817"/>
            <a:ext cx="11292840" cy="460259"/>
          </a:xfrm>
          <a:noFill/>
        </p:spPr>
        <p:txBody>
          <a:bodyPr anchor="ctr">
            <a:normAutofit/>
          </a:bodyPr>
          <a:lstStyle>
            <a:lvl1pPr marL="0" indent="0" algn="ctr">
              <a:buNone/>
              <a:defRPr sz="2200" b="1">
                <a:solidFill>
                  <a:srgbClr val="01203D"/>
                </a:solidFill>
                <a:latin typeface="Gotham Bold" pitchFamily="50"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chfs.ky.gov/agencies/DPH</a:t>
            </a:r>
          </a:p>
        </p:txBody>
      </p:sp>
      <p:sp>
        <p:nvSpPr>
          <p:cNvPr id="12" name="Rectangle 11"/>
          <p:cNvSpPr/>
          <p:nvPr userDrawn="1"/>
        </p:nvSpPr>
        <p:spPr>
          <a:xfrm>
            <a:off x="449580" y="1034811"/>
            <a:ext cx="11292840" cy="769441"/>
          </a:xfrm>
          <a:prstGeom prst="rect">
            <a:avLst/>
          </a:prstGeom>
        </p:spPr>
        <p:txBody>
          <a:bodyPr wrap="square">
            <a:spAutoFit/>
          </a:bodyPr>
          <a:lstStyle/>
          <a:p>
            <a:pPr lvl="0" algn="ctr"/>
            <a:r>
              <a:rPr lang="en-US" sz="4400" b="0" dirty="0">
                <a:solidFill>
                  <a:srgbClr val="01203D"/>
                </a:solidFill>
                <a:latin typeface="Gotham Black" panose="02000604040000020004" pitchFamily="50" charset="0"/>
              </a:rPr>
              <a:t>Thank you!</a:t>
            </a:r>
          </a:p>
        </p:txBody>
      </p:sp>
      <p:sp>
        <p:nvSpPr>
          <p:cNvPr id="13" name="Text Placeholder 35"/>
          <p:cNvSpPr>
            <a:spLocks noGrp="1"/>
          </p:cNvSpPr>
          <p:nvPr>
            <p:ph type="body" sz="quarter" idx="14" hasCustomPrompt="1"/>
          </p:nvPr>
        </p:nvSpPr>
        <p:spPr>
          <a:xfrm>
            <a:off x="449580" y="1804252"/>
            <a:ext cx="11292840" cy="1719211"/>
          </a:xfrm>
        </p:spPr>
        <p:txBody>
          <a:bodyPr anchor="t"/>
          <a:lstStyle>
            <a:lvl1pPr marL="0" indent="0" algn="ctr">
              <a:buNone/>
              <a:defRPr baseline="0">
                <a:solidFill>
                  <a:schemeClr val="tx1"/>
                </a:solidFill>
                <a:latin typeface="Gotham Medium" panose="02000604030000020004" pitchFamily="50"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presenter name, phone, email</a:t>
            </a:r>
          </a:p>
        </p:txBody>
      </p:sp>
      <p:grpSp>
        <p:nvGrpSpPr>
          <p:cNvPr id="9" name="Group 8">
            <a:extLst>
              <a:ext uri="{FF2B5EF4-FFF2-40B4-BE49-F238E27FC236}">
                <a16:creationId xmlns:a16="http://schemas.microsoft.com/office/drawing/2014/main" id="{5B7EC236-9E89-456B-A57D-39783AF9F6B3}"/>
              </a:ext>
            </a:extLst>
          </p:cNvPr>
          <p:cNvGrpSpPr/>
          <p:nvPr userDrawn="1"/>
        </p:nvGrpSpPr>
        <p:grpSpPr>
          <a:xfrm>
            <a:off x="446252" y="4426503"/>
            <a:ext cx="11296168" cy="1828800"/>
            <a:chOff x="446252" y="4426502"/>
            <a:chExt cx="11296168" cy="1828800"/>
          </a:xfrm>
        </p:grpSpPr>
        <p:pic>
          <p:nvPicPr>
            <p:cNvPr id="10" name="Picture 9">
              <a:extLst>
                <a:ext uri="{FF2B5EF4-FFF2-40B4-BE49-F238E27FC236}">
                  <a16:creationId xmlns:a16="http://schemas.microsoft.com/office/drawing/2014/main" id="{9982CD95-8679-4969-9E9B-8258DBDD40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14" name="Picture 13">
              <a:extLst>
                <a:ext uri="{FF2B5EF4-FFF2-40B4-BE49-F238E27FC236}">
                  <a16:creationId xmlns:a16="http://schemas.microsoft.com/office/drawing/2014/main" id="{FF497080-4696-4EE5-8CBF-1EF840F645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15246" y="4579364"/>
              <a:ext cx="3027174" cy="1280160"/>
            </a:xfrm>
            <a:prstGeom prst="rect">
              <a:avLst/>
            </a:prstGeom>
          </p:spPr>
        </p:pic>
        <p:pic>
          <p:nvPicPr>
            <p:cNvPr id="19" name="Graphic 18">
              <a:extLst>
                <a:ext uri="{FF2B5EF4-FFF2-40B4-BE49-F238E27FC236}">
                  <a16:creationId xmlns:a16="http://schemas.microsoft.com/office/drawing/2014/main" id="{0646388A-A201-405C-83CF-4A142161D7B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5558" y="4426502"/>
              <a:ext cx="1860885" cy="1828800"/>
            </a:xfrm>
            <a:prstGeom prst="rect">
              <a:avLst/>
            </a:prstGeom>
          </p:spPr>
        </p:pic>
      </p:grpSp>
      <p:sp>
        <p:nvSpPr>
          <p:cNvPr id="16" name="Slide Number Placeholder 4">
            <a:extLst>
              <a:ext uri="{FF2B5EF4-FFF2-40B4-BE49-F238E27FC236}">
                <a16:creationId xmlns:a16="http://schemas.microsoft.com/office/drawing/2014/main" id="{88B09F87-73E6-4150-B1E3-45C8D7CE53DA}"/>
              </a:ext>
            </a:extLst>
          </p:cNvPr>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407783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10817"/>
            <a:ext cx="11292840" cy="460259"/>
          </a:xfrm>
          <a:noFill/>
        </p:spPr>
        <p:txBody>
          <a:bodyPr anchor="ctr">
            <a:normAutofit/>
          </a:bodyPr>
          <a:lstStyle>
            <a:lvl1pPr marL="0" indent="0" algn="ctr">
              <a:buNone/>
              <a:defRPr sz="2200" b="1">
                <a:solidFill>
                  <a:srgbClr val="01203D"/>
                </a:solidFill>
                <a:latin typeface="Gotham Bold" pitchFamily="50"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chfs.ky.gov/agencies/DPH</a:t>
            </a:r>
          </a:p>
        </p:txBody>
      </p:sp>
      <p:sp>
        <p:nvSpPr>
          <p:cNvPr id="12" name="Rectangle 11"/>
          <p:cNvSpPr/>
          <p:nvPr userDrawn="1"/>
        </p:nvSpPr>
        <p:spPr>
          <a:xfrm>
            <a:off x="449580" y="1034811"/>
            <a:ext cx="11292840" cy="769441"/>
          </a:xfrm>
          <a:prstGeom prst="rect">
            <a:avLst/>
          </a:prstGeom>
        </p:spPr>
        <p:txBody>
          <a:bodyPr wrap="square">
            <a:spAutoFit/>
          </a:bodyPr>
          <a:lstStyle/>
          <a:p>
            <a:pPr lvl="0" algn="ctr"/>
            <a:r>
              <a:rPr lang="en-US" sz="4400" b="0" dirty="0">
                <a:solidFill>
                  <a:srgbClr val="01203D"/>
                </a:solidFill>
                <a:latin typeface="Gotham Black" panose="02000604040000020004" pitchFamily="50" charset="0"/>
              </a:rPr>
              <a:t>Thank you!</a:t>
            </a:r>
          </a:p>
        </p:txBody>
      </p:sp>
      <p:sp>
        <p:nvSpPr>
          <p:cNvPr id="13" name="Text Placeholder 35"/>
          <p:cNvSpPr>
            <a:spLocks noGrp="1"/>
          </p:cNvSpPr>
          <p:nvPr>
            <p:ph type="body" sz="quarter" idx="14" hasCustomPrompt="1"/>
          </p:nvPr>
        </p:nvSpPr>
        <p:spPr>
          <a:xfrm>
            <a:off x="449580" y="1804252"/>
            <a:ext cx="5551827" cy="1719211"/>
          </a:xfrm>
        </p:spPr>
        <p:txBody>
          <a:bodyPr anchor="t"/>
          <a:lstStyle>
            <a:lvl1pPr marL="0" indent="0" algn="ctr">
              <a:buNone/>
              <a:defRPr baseline="0">
                <a:solidFill>
                  <a:schemeClr val="tx1"/>
                </a:solidFill>
                <a:latin typeface="Gotham Medium" panose="02000604030000020004" pitchFamily="50"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presenter name, phone, email</a:t>
            </a:r>
          </a:p>
        </p:txBody>
      </p:sp>
      <p:sp>
        <p:nvSpPr>
          <p:cNvPr id="3" name="Text Placeholder 2"/>
          <p:cNvSpPr>
            <a:spLocks noGrp="1"/>
          </p:cNvSpPr>
          <p:nvPr>
            <p:ph type="body" sz="quarter" idx="16" hasCustomPrompt="1"/>
          </p:nvPr>
        </p:nvSpPr>
        <p:spPr>
          <a:xfrm>
            <a:off x="6103937" y="1804226"/>
            <a:ext cx="5638483" cy="1719263"/>
          </a:xfrm>
        </p:spPr>
        <p:txBody>
          <a:bodyPr/>
          <a:lstStyle>
            <a:lvl1pPr marL="0" indent="0" algn="ctr">
              <a:buNone/>
              <a:defRPr baseline="0">
                <a:latin typeface="Gotham Medium" panose="02000604030000020004" pitchFamily="50" charset="0"/>
              </a:defRPr>
            </a:lvl1pPr>
            <a:lvl2pPr marL="457189" indent="0">
              <a:buNone/>
              <a:defRPr>
                <a:latin typeface="Calibri Light" panose="020F0302020204030204" pitchFamily="34" charset="0"/>
              </a:defRPr>
            </a:lvl2pPr>
            <a:lvl3pPr marL="914377" indent="0">
              <a:buNone/>
              <a:defRPr>
                <a:latin typeface="Calibri Light" panose="020F0302020204030204" pitchFamily="34" charset="0"/>
              </a:defRPr>
            </a:lvl3pPr>
            <a:lvl4pPr marL="1371566" indent="0">
              <a:buNone/>
              <a:defRPr>
                <a:latin typeface="Calibri Light" panose="020F0302020204030204" pitchFamily="34" charset="0"/>
              </a:defRPr>
            </a:lvl4pPr>
            <a:lvl5pPr marL="1828754" indent="0">
              <a:buNone/>
              <a:defRPr>
                <a:latin typeface="Calibri Light" panose="020F0302020204030204" pitchFamily="34" charset="0"/>
              </a:defRPr>
            </a:lvl5pPr>
          </a:lstStyle>
          <a:p>
            <a:pPr lvl="0"/>
            <a:r>
              <a:rPr lang="en-US" dirty="0"/>
              <a:t>Click to edit second presenter name, phone, email</a:t>
            </a:r>
          </a:p>
        </p:txBody>
      </p:sp>
      <p:grpSp>
        <p:nvGrpSpPr>
          <p:cNvPr id="10" name="Group 9">
            <a:extLst>
              <a:ext uri="{FF2B5EF4-FFF2-40B4-BE49-F238E27FC236}">
                <a16:creationId xmlns:a16="http://schemas.microsoft.com/office/drawing/2014/main" id="{E71979D5-F427-4F75-BE60-CBA693827190}"/>
              </a:ext>
            </a:extLst>
          </p:cNvPr>
          <p:cNvGrpSpPr/>
          <p:nvPr userDrawn="1"/>
        </p:nvGrpSpPr>
        <p:grpSpPr>
          <a:xfrm>
            <a:off x="446252" y="4426503"/>
            <a:ext cx="11296168" cy="1828800"/>
            <a:chOff x="446252" y="4426502"/>
            <a:chExt cx="11296168" cy="1828800"/>
          </a:xfrm>
        </p:grpSpPr>
        <p:pic>
          <p:nvPicPr>
            <p:cNvPr id="14" name="Picture 13">
              <a:extLst>
                <a:ext uri="{FF2B5EF4-FFF2-40B4-BE49-F238E27FC236}">
                  <a16:creationId xmlns:a16="http://schemas.microsoft.com/office/drawing/2014/main" id="{ADD4EA56-8398-476C-B670-0A83459A66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19" name="Picture 18">
              <a:extLst>
                <a:ext uri="{FF2B5EF4-FFF2-40B4-BE49-F238E27FC236}">
                  <a16:creationId xmlns:a16="http://schemas.microsoft.com/office/drawing/2014/main" id="{50DAFB6D-767E-4D8F-B624-58CEDE5BCB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15246" y="4579364"/>
              <a:ext cx="3027174" cy="1280160"/>
            </a:xfrm>
            <a:prstGeom prst="rect">
              <a:avLst/>
            </a:prstGeom>
          </p:spPr>
        </p:pic>
        <p:pic>
          <p:nvPicPr>
            <p:cNvPr id="20" name="Graphic 19">
              <a:extLst>
                <a:ext uri="{FF2B5EF4-FFF2-40B4-BE49-F238E27FC236}">
                  <a16:creationId xmlns:a16="http://schemas.microsoft.com/office/drawing/2014/main" id="{FF1D4253-5FF9-47F1-A1EB-4FE3AD5E83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5558" y="4426502"/>
              <a:ext cx="1860885" cy="1828800"/>
            </a:xfrm>
            <a:prstGeom prst="rect">
              <a:avLst/>
            </a:prstGeom>
          </p:spPr>
        </p:pic>
      </p:grpSp>
      <p:sp>
        <p:nvSpPr>
          <p:cNvPr id="17" name="Rectangle 16">
            <a:extLst>
              <a:ext uri="{FF2B5EF4-FFF2-40B4-BE49-F238E27FC236}">
                <a16:creationId xmlns:a16="http://schemas.microsoft.com/office/drawing/2014/main" id="{32523B51-82E5-44C1-BD62-ECE0BBA1F480}"/>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16" name="Slide Number Placeholder 4">
            <a:extLst>
              <a:ext uri="{FF2B5EF4-FFF2-40B4-BE49-F238E27FC236}">
                <a16:creationId xmlns:a16="http://schemas.microsoft.com/office/drawing/2014/main" id="{656B23F0-6900-4B02-939A-6FE61AF4A8E4}"/>
              </a:ext>
            </a:extLst>
          </p:cNvPr>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248535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689451" y="1742390"/>
            <a:ext cx="6874476" cy="1902191"/>
          </a:xfrm>
        </p:spPr>
        <p:txBody>
          <a:bodyPr anchor="b">
            <a:normAutofit/>
          </a:bodyPr>
          <a:lstStyle>
            <a:lvl1pPr algn="l">
              <a:defRPr sz="4400" b="0">
                <a:solidFill>
                  <a:srgbClr val="01203D"/>
                </a:solidFill>
                <a:latin typeface="Gotham Black" panose="02000604040000020004" pitchFamily="50" charset="0"/>
              </a:defRPr>
            </a:lvl1pPr>
          </a:lstStyle>
          <a:p>
            <a:r>
              <a:rPr lang="en-US" dirty="0"/>
              <a:t>Click to edit title</a:t>
            </a:r>
          </a:p>
        </p:txBody>
      </p:sp>
      <p:sp>
        <p:nvSpPr>
          <p:cNvPr id="16" name="Subtitle 2"/>
          <p:cNvSpPr>
            <a:spLocks noGrp="1"/>
          </p:cNvSpPr>
          <p:nvPr>
            <p:ph type="subTitle" idx="1" hasCustomPrompt="1"/>
          </p:nvPr>
        </p:nvSpPr>
        <p:spPr>
          <a:xfrm>
            <a:off x="4689451" y="3644578"/>
            <a:ext cx="6874476" cy="679307"/>
          </a:xfrm>
        </p:spPr>
        <p:txBody>
          <a:bodyPr anchor="ctr">
            <a:normAutofit/>
          </a:bodyPr>
          <a:lstStyle>
            <a:lvl1pPr marL="0" indent="0" algn="l">
              <a:buNone/>
              <a:defRPr sz="3400">
                <a:solidFill>
                  <a:srgbClr val="01203D"/>
                </a:solidFill>
                <a:latin typeface="Gotham Bold"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presenter</a:t>
            </a:r>
          </a:p>
        </p:txBody>
      </p:sp>
      <p:sp>
        <p:nvSpPr>
          <p:cNvPr id="8" name="Rectangle 7"/>
          <p:cNvSpPr/>
          <p:nvPr userDrawn="1"/>
        </p:nvSpPr>
        <p:spPr>
          <a:xfrm>
            <a:off x="-9331" y="0"/>
            <a:ext cx="4069080" cy="6869429"/>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16"/>
          <p:cNvSpPr>
            <a:spLocks noGrp="1"/>
          </p:cNvSpPr>
          <p:nvPr>
            <p:ph type="body" sz="quarter" idx="13" hasCustomPrompt="1"/>
          </p:nvPr>
        </p:nvSpPr>
        <p:spPr>
          <a:xfrm>
            <a:off x="4689451" y="4342547"/>
            <a:ext cx="6874476" cy="651116"/>
          </a:xfrm>
        </p:spPr>
        <p:txBody>
          <a:bodyPr anchor="ctr">
            <a:normAutofit/>
          </a:bodyPr>
          <a:lstStyle>
            <a:lvl1pPr marL="0" indent="0" algn="l">
              <a:buNone/>
              <a:defRPr sz="2200">
                <a:solidFill>
                  <a:srgbClr val="01203D"/>
                </a:solidFill>
                <a:latin typeface="Gotham Medium" panose="02000604030000020004" pitchFamily="50" charset="0"/>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a:t>Click to edit date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9451" y="5187069"/>
            <a:ext cx="2048256" cy="1103112"/>
          </a:xfrm>
          <a:prstGeom prst="rect">
            <a:avLst/>
          </a:prstGeom>
        </p:spPr>
      </p:pic>
      <p:sp>
        <p:nvSpPr>
          <p:cNvPr id="11" name="Rectangle 10"/>
          <p:cNvSpPr/>
          <p:nvPr userDrawn="1"/>
        </p:nvSpPr>
        <p:spPr>
          <a:xfrm>
            <a:off x="4059750" y="6470420"/>
            <a:ext cx="8139871"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spc="251" baseline="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7586" y="5170591"/>
            <a:ext cx="2616343" cy="1106424"/>
          </a:xfrm>
          <a:prstGeom prst="rect">
            <a:avLst/>
          </a:prstGeom>
        </p:spPr>
      </p:pic>
      <p:pic>
        <p:nvPicPr>
          <p:cNvPr id="10" name="Graphic 9">
            <a:extLst>
              <a:ext uri="{FF2B5EF4-FFF2-40B4-BE49-F238E27FC236}">
                <a16:creationId xmlns:a16="http://schemas.microsoft.com/office/drawing/2014/main" id="{B62F158F-E475-41B0-A9F2-FA6EAC337CD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9728" y="5187069"/>
            <a:ext cx="1125835" cy="1106424"/>
          </a:xfrm>
          <a:prstGeom prst="rect">
            <a:avLst/>
          </a:prstGeom>
        </p:spPr>
      </p:pic>
    </p:spTree>
    <p:extLst>
      <p:ext uri="{BB962C8B-B14F-4D97-AF65-F5344CB8AC3E}">
        <p14:creationId xmlns:p14="http://schemas.microsoft.com/office/powerpoint/2010/main" val="236411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64">
          <p15:clr>
            <a:srgbClr val="FBAE40"/>
          </p15:clr>
        </p15:guide>
        <p15:guide id="2" pos="520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49580" y="967617"/>
            <a:ext cx="11292840" cy="1902191"/>
          </a:xfrm>
        </p:spPr>
        <p:txBody>
          <a:bodyPr anchor="b">
            <a:normAutofit/>
          </a:bodyPr>
          <a:lstStyle>
            <a:lvl1pPr algn="ctr">
              <a:defRPr sz="4000" b="0">
                <a:solidFill>
                  <a:srgbClr val="01203D"/>
                </a:solidFill>
                <a:latin typeface="Gotham Black" panose="02000604040000020004" pitchFamily="50" charset="0"/>
              </a:defRPr>
            </a:lvl1pPr>
          </a:lstStyle>
          <a:p>
            <a:r>
              <a:rPr lang="en-US" dirty="0"/>
              <a:t>Click to edit presentation title</a:t>
            </a:r>
          </a:p>
        </p:txBody>
      </p:sp>
      <p:sp>
        <p:nvSpPr>
          <p:cNvPr id="15" name="Subtitle 2"/>
          <p:cNvSpPr>
            <a:spLocks noGrp="1"/>
          </p:cNvSpPr>
          <p:nvPr>
            <p:ph type="subTitle" idx="1" hasCustomPrompt="1"/>
          </p:nvPr>
        </p:nvSpPr>
        <p:spPr>
          <a:xfrm>
            <a:off x="449580" y="2972448"/>
            <a:ext cx="11292840" cy="576664"/>
          </a:xfrm>
        </p:spPr>
        <p:txBody>
          <a:bodyPr>
            <a:normAutofit/>
          </a:bodyPr>
          <a:lstStyle>
            <a:lvl1pPr marL="0" indent="0" algn="ctr">
              <a:buNone/>
              <a:defRPr sz="3400">
                <a:solidFill>
                  <a:srgbClr val="01203D"/>
                </a:solidFill>
                <a:latin typeface="Gotham Bold"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presenter</a:t>
            </a:r>
          </a:p>
        </p:txBody>
      </p:sp>
      <p:sp>
        <p:nvSpPr>
          <p:cNvPr id="16" name="Text Placeholder 16"/>
          <p:cNvSpPr>
            <a:spLocks noGrp="1"/>
          </p:cNvSpPr>
          <p:nvPr>
            <p:ph type="body" sz="quarter" idx="10" hasCustomPrompt="1"/>
          </p:nvPr>
        </p:nvSpPr>
        <p:spPr>
          <a:xfrm>
            <a:off x="449580" y="3627140"/>
            <a:ext cx="11292840" cy="573088"/>
          </a:xfrm>
          <a:noFill/>
        </p:spPr>
        <p:txBody>
          <a:bodyPr anchor="ctr">
            <a:normAutofit/>
          </a:bodyPr>
          <a:lstStyle>
            <a:lvl1pPr marL="0" indent="0" algn="ctr">
              <a:buNone/>
              <a:defRPr sz="2200">
                <a:solidFill>
                  <a:srgbClr val="01203D"/>
                </a:solidFill>
                <a:latin typeface="Gotham Medium" panose="02000604030000020004" pitchFamily="50" charset="0"/>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a:t>Click to edit date</a:t>
            </a:r>
          </a:p>
        </p:txBody>
      </p:sp>
      <p:sp>
        <p:nvSpPr>
          <p:cNvPr id="17" name="Rectangle 16">
            <a:extLst>
              <a:ext uri="{FF2B5EF4-FFF2-40B4-BE49-F238E27FC236}">
                <a16:creationId xmlns:a16="http://schemas.microsoft.com/office/drawing/2014/main" id="{2E8C2459-C6F1-448D-8985-63E4F0921456}"/>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9" name="Group 8">
            <a:extLst>
              <a:ext uri="{FF2B5EF4-FFF2-40B4-BE49-F238E27FC236}">
                <a16:creationId xmlns:a16="http://schemas.microsoft.com/office/drawing/2014/main" id="{0D62DECD-D5A2-4FF0-881D-3BF57B6CC3A7}"/>
              </a:ext>
            </a:extLst>
          </p:cNvPr>
          <p:cNvGrpSpPr/>
          <p:nvPr userDrawn="1"/>
        </p:nvGrpSpPr>
        <p:grpSpPr>
          <a:xfrm>
            <a:off x="446252" y="4426503"/>
            <a:ext cx="11296168" cy="1828800"/>
            <a:chOff x="446252" y="4426502"/>
            <a:chExt cx="11296168" cy="1828800"/>
          </a:xfrm>
        </p:grpSpPr>
        <p:pic>
          <p:nvPicPr>
            <p:cNvPr id="10" name="Picture 9">
              <a:extLst>
                <a:ext uri="{FF2B5EF4-FFF2-40B4-BE49-F238E27FC236}">
                  <a16:creationId xmlns:a16="http://schemas.microsoft.com/office/drawing/2014/main" id="{929B1807-BA95-422F-98F5-6D3784B879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11" name="Picture 10">
              <a:extLst>
                <a:ext uri="{FF2B5EF4-FFF2-40B4-BE49-F238E27FC236}">
                  <a16:creationId xmlns:a16="http://schemas.microsoft.com/office/drawing/2014/main" id="{CE7769CA-155B-40CE-A5D4-000F9141A4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15246" y="4579364"/>
              <a:ext cx="3027174" cy="1280160"/>
            </a:xfrm>
            <a:prstGeom prst="rect">
              <a:avLst/>
            </a:prstGeom>
          </p:spPr>
        </p:pic>
        <p:pic>
          <p:nvPicPr>
            <p:cNvPr id="19" name="Graphic 18">
              <a:extLst>
                <a:ext uri="{FF2B5EF4-FFF2-40B4-BE49-F238E27FC236}">
                  <a16:creationId xmlns:a16="http://schemas.microsoft.com/office/drawing/2014/main" id="{5D3BB6B7-69BC-46B5-8046-87E73CE7C0F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5558" y="4426502"/>
              <a:ext cx="1860885" cy="1828800"/>
            </a:xfrm>
            <a:prstGeom prst="rect">
              <a:avLst/>
            </a:prstGeom>
          </p:spPr>
        </p:pic>
      </p:grpSp>
      <p:sp>
        <p:nvSpPr>
          <p:cNvPr id="12" name="Text Placeholder 16">
            <a:extLst>
              <a:ext uri="{FF2B5EF4-FFF2-40B4-BE49-F238E27FC236}">
                <a16:creationId xmlns:a16="http://schemas.microsoft.com/office/drawing/2014/main" id="{ED2E57C7-4CEB-4A55-93E5-172405F4E44F}"/>
              </a:ext>
            </a:extLst>
          </p:cNvPr>
          <p:cNvSpPr>
            <a:spLocks noGrp="1"/>
          </p:cNvSpPr>
          <p:nvPr>
            <p:ph type="body" sz="quarter" idx="11" hasCustomPrompt="1"/>
          </p:nvPr>
        </p:nvSpPr>
        <p:spPr>
          <a:xfrm>
            <a:off x="449580" y="6446520"/>
            <a:ext cx="11292840" cy="411480"/>
          </a:xfrm>
        </p:spPr>
        <p:txBody>
          <a:bodyPr anchor="ctr">
            <a:normAutofit/>
          </a:bodyPr>
          <a:lstStyle>
            <a:lvl1pPr marL="0" indent="0" algn="ctr">
              <a:buNone/>
              <a:defRPr sz="2000" b="1">
                <a:solidFill>
                  <a:schemeClr val="bg1"/>
                </a:solidFill>
                <a:latin typeface="Gotham Medium" panose="02000604030000020004" pitchFamily="50" charset="0"/>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a:t>chfs.ky.gov</a:t>
            </a:r>
          </a:p>
        </p:txBody>
      </p:sp>
    </p:spTree>
    <p:extLst>
      <p:ext uri="{BB962C8B-B14F-4D97-AF65-F5344CB8AC3E}">
        <p14:creationId xmlns:p14="http://schemas.microsoft.com/office/powerpoint/2010/main" val="280145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2D80AB-F181-4FAB-B9C1-B5370E995CAD}"/>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5" name="Slide Number Placeholder 4"/>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21664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449580" y="381638"/>
            <a:ext cx="1129284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otham Bold" pitchFamily="50" charset="0"/>
              </a:rPr>
              <a:t>Kentucky Department for Public Health</a:t>
            </a:r>
          </a:p>
        </p:txBody>
      </p:sp>
      <p:sp>
        <p:nvSpPr>
          <p:cNvPr id="8" name="Rectangle 7"/>
          <p:cNvSpPr/>
          <p:nvPr userDrawn="1"/>
        </p:nvSpPr>
        <p:spPr>
          <a:xfrm>
            <a:off x="0" y="1938639"/>
            <a:ext cx="12192000" cy="4363165"/>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5"/>
          <p:cNvSpPr txBox="1">
            <a:spLocks/>
          </p:cNvSpPr>
          <p:nvPr userDrawn="1"/>
        </p:nvSpPr>
        <p:spPr>
          <a:xfrm>
            <a:off x="838200" y="1273195"/>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1" dirty="0">
                <a:latin typeface="Calibri Light" panose="020F0302020204030204" pitchFamily="34" charset="0"/>
                <a:cs typeface="Calibri Light" panose="020F0302020204030204" pitchFamily="34" charset="0"/>
              </a:rPr>
              <a:t>About Us</a:t>
            </a:r>
          </a:p>
        </p:txBody>
      </p:sp>
      <p:sp>
        <p:nvSpPr>
          <p:cNvPr id="11" name="TextBox 10"/>
          <p:cNvSpPr txBox="1"/>
          <p:nvPr userDrawn="1"/>
        </p:nvSpPr>
        <p:spPr>
          <a:xfrm>
            <a:off x="6172200" y="2261526"/>
            <a:ext cx="5578813" cy="3046988"/>
          </a:xfrm>
          <a:prstGeom prst="rect">
            <a:avLst/>
          </a:prstGeom>
          <a:noFill/>
        </p:spPr>
        <p:txBody>
          <a:bodyPr wrap="square" rtlCol="0">
            <a:spAutoFit/>
          </a:bodyPr>
          <a:lstStyle/>
          <a:p>
            <a:r>
              <a:rPr lang="en-US" sz="1600" dirty="0">
                <a:latin typeface="Gotham Medium" panose="02000604030000020004" pitchFamily="50" charset="0"/>
              </a:rPr>
              <a:t>The Department for Public Health (DPH) is dedicated to improving health and</a:t>
            </a:r>
            <a:r>
              <a:rPr lang="en-US" sz="1600" baseline="0" dirty="0">
                <a:latin typeface="Gotham Medium" panose="02000604030000020004" pitchFamily="50" charset="0"/>
              </a:rPr>
              <a:t> safety of Kentuckians through </a:t>
            </a:r>
            <a:r>
              <a:rPr lang="en-US" sz="1600" i="1" baseline="0" dirty="0">
                <a:latin typeface="Gotham Medium" panose="02000604030000020004" pitchFamily="50" charset="0"/>
              </a:rPr>
              <a:t>prevention</a:t>
            </a:r>
            <a:r>
              <a:rPr lang="en-US" sz="1600" baseline="0" dirty="0">
                <a:latin typeface="Gotham Medium" panose="02000604030000020004" pitchFamily="50" charset="0"/>
              </a:rPr>
              <a:t>, </a:t>
            </a:r>
            <a:r>
              <a:rPr lang="en-US" sz="1600" i="1" baseline="0" dirty="0">
                <a:latin typeface="Gotham Medium" panose="02000604030000020004" pitchFamily="50" charset="0"/>
              </a:rPr>
              <a:t>promotion</a:t>
            </a:r>
            <a:r>
              <a:rPr lang="en-US" sz="1600" baseline="0" dirty="0">
                <a:latin typeface="Gotham Medium" panose="02000604030000020004" pitchFamily="50" charset="0"/>
              </a:rPr>
              <a:t>, and </a:t>
            </a:r>
            <a:r>
              <a:rPr lang="en-US" sz="1600" i="1" baseline="0" dirty="0">
                <a:latin typeface="Gotham Medium" panose="02000604030000020004" pitchFamily="50" charset="0"/>
              </a:rPr>
              <a:t>protection</a:t>
            </a:r>
            <a:r>
              <a:rPr lang="en-US" sz="1600" baseline="0" dirty="0">
                <a:latin typeface="Gotham Medium" panose="02000604030000020004" pitchFamily="50" charset="0"/>
              </a:rPr>
              <a:t>.</a:t>
            </a:r>
          </a:p>
          <a:p>
            <a:endParaRPr lang="en-US" sz="1600" baseline="0" dirty="0">
              <a:latin typeface="Gotham Medium" panose="02000604030000020004" pitchFamily="50" charset="0"/>
            </a:endParaRPr>
          </a:p>
          <a:p>
            <a:r>
              <a:rPr lang="en-US" sz="1600" baseline="0" dirty="0">
                <a:latin typeface="Gotham Medium" panose="02000604030000020004" pitchFamily="50" charset="0"/>
              </a:rPr>
              <a:t>As a major component of the Cabinet for Health and Family Services, DPH provides guidance and support for health departments in all 120 counties.</a:t>
            </a:r>
          </a:p>
          <a:p>
            <a:endParaRPr lang="en-US" sz="1600" baseline="0" dirty="0">
              <a:latin typeface="Gotham Medium" panose="02000604030000020004" pitchFamily="50" charset="0"/>
            </a:endParaRPr>
          </a:p>
          <a:p>
            <a:r>
              <a:rPr lang="en-US" sz="1600" baseline="0" dirty="0">
                <a:latin typeface="Gotham Medium" panose="02000604030000020004" pitchFamily="50" charset="0"/>
              </a:rPr>
              <a:t>Serving as Kentucky’s dedicated public health resource, DPH is responsible for identifying and allocating resources to communities and public health institutions in an effort to prevent and protect against diseases, outbreaks, hazards statewide. </a:t>
            </a:r>
            <a:endParaRPr lang="en-US" sz="1600" dirty="0">
              <a:latin typeface="Gotham Medium" panose="02000604030000020004" pitchFamily="50" charset="0"/>
            </a:endParaRPr>
          </a:p>
        </p:txBody>
      </p:sp>
      <p:sp>
        <p:nvSpPr>
          <p:cNvPr id="4" name="Slide Number Placeholder 3"/>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46" name="Rectangle 45"/>
          <p:cNvSpPr/>
          <p:nvPr userDrawn="1"/>
        </p:nvSpPr>
        <p:spPr>
          <a:xfrm>
            <a:off x="-7620" y="1880474"/>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49" name="Rectangle 48"/>
          <p:cNvSpPr/>
          <p:nvPr userDrawn="1"/>
        </p:nvSpPr>
        <p:spPr>
          <a:xfrm>
            <a:off x="3516" y="6301809"/>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grpSp>
        <p:nvGrpSpPr>
          <p:cNvPr id="5" name="Group 4"/>
          <p:cNvGrpSpPr/>
          <p:nvPr userDrawn="1"/>
        </p:nvGrpSpPr>
        <p:grpSpPr>
          <a:xfrm>
            <a:off x="418307" y="2238361"/>
            <a:ext cx="5196308" cy="2275412"/>
            <a:chOff x="418307" y="2831610"/>
            <a:chExt cx="5196308" cy="2275412"/>
          </a:xfrm>
        </p:grpSpPr>
        <p:sp>
          <p:nvSpPr>
            <p:cNvPr id="17" name="Oval 16"/>
            <p:cNvSpPr/>
            <p:nvPr userDrawn="1"/>
          </p:nvSpPr>
          <p:spPr>
            <a:xfrm>
              <a:off x="2519465" y="3083669"/>
              <a:ext cx="972766" cy="9241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307" y="2831610"/>
              <a:ext cx="5196308" cy="2275412"/>
            </a:xfrm>
            <a:prstGeom prst="rect">
              <a:avLst/>
            </a:prstGeom>
          </p:spPr>
        </p:pic>
      </p:grpSp>
      <p:pic>
        <p:nvPicPr>
          <p:cNvPr id="12" name="Graphic 11">
            <a:extLst>
              <a:ext uri="{FF2B5EF4-FFF2-40B4-BE49-F238E27FC236}">
                <a16:creationId xmlns:a16="http://schemas.microsoft.com/office/drawing/2014/main" id="{4F3DEF51-DA6D-4B21-89AE-E89E21091B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5585" y="4630548"/>
            <a:ext cx="1581753" cy="1554480"/>
          </a:xfrm>
          <a:prstGeom prst="rect">
            <a:avLst/>
          </a:prstGeom>
        </p:spPr>
      </p:pic>
    </p:spTree>
    <p:extLst>
      <p:ext uri="{BB962C8B-B14F-4D97-AF65-F5344CB8AC3E}">
        <p14:creationId xmlns:p14="http://schemas.microsoft.com/office/powerpoint/2010/main" val="309788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552">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C590-F5EE-922A-7B44-2612C4ACF8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B378D8-FAF7-DF0A-3E09-1D4B506242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B9A35-9C65-EE30-4700-A326E6377E1E}"/>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5" name="Footer Placeholder 4">
            <a:extLst>
              <a:ext uri="{FF2B5EF4-FFF2-40B4-BE49-F238E27FC236}">
                <a16:creationId xmlns:a16="http://schemas.microsoft.com/office/drawing/2014/main" id="{723C673D-C4C5-931D-04E2-FA5EFBB35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28A19-7406-A197-43B2-5D6A39760F2F}"/>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1563045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449580" y="381638"/>
            <a:ext cx="1129284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otham Bold" pitchFamily="50" charset="0"/>
              </a:rPr>
              <a:t>Kentucky Department for Public Health</a:t>
            </a:r>
          </a:p>
        </p:txBody>
      </p:sp>
      <p:sp>
        <p:nvSpPr>
          <p:cNvPr id="8" name="Rectangle 7"/>
          <p:cNvSpPr/>
          <p:nvPr userDrawn="1"/>
        </p:nvSpPr>
        <p:spPr>
          <a:xfrm>
            <a:off x="0" y="1938641"/>
            <a:ext cx="12192000" cy="2049591"/>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5"/>
          <p:cNvSpPr txBox="1">
            <a:spLocks/>
          </p:cNvSpPr>
          <p:nvPr userDrawn="1"/>
        </p:nvSpPr>
        <p:spPr>
          <a:xfrm>
            <a:off x="838200" y="1298661"/>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Gotham Medium" panose="02000604030000020004" pitchFamily="50" charset="0"/>
              </a:rPr>
              <a:t>Mission and Vision in Action</a:t>
            </a:r>
          </a:p>
        </p:txBody>
      </p:sp>
      <p:sp>
        <p:nvSpPr>
          <p:cNvPr id="11" name="TextBox 10"/>
          <p:cNvSpPr txBox="1"/>
          <p:nvPr userDrawn="1"/>
        </p:nvSpPr>
        <p:spPr>
          <a:xfrm>
            <a:off x="6205591" y="2331486"/>
            <a:ext cx="5545423" cy="1015663"/>
          </a:xfrm>
          <a:prstGeom prst="rect">
            <a:avLst/>
          </a:prstGeom>
          <a:noFill/>
        </p:spPr>
        <p:txBody>
          <a:bodyPr wrap="square" rtlCol="0">
            <a:spAutoFit/>
          </a:bodyPr>
          <a:lstStyle/>
          <a:p>
            <a:r>
              <a:rPr lang="en-US" sz="2000" dirty="0">
                <a:latin typeface="Gotham Medium" panose="02000604030000020004" pitchFamily="50" charset="0"/>
              </a:rPr>
              <a:t>Our mission is to improve the health and safety of people in Kentucky through prevention, promotion and protection.</a:t>
            </a:r>
          </a:p>
        </p:txBody>
      </p:sp>
      <p:sp>
        <p:nvSpPr>
          <p:cNvPr id="12" name="Rectangle 11"/>
          <p:cNvSpPr/>
          <p:nvPr userDrawn="1"/>
        </p:nvSpPr>
        <p:spPr>
          <a:xfrm>
            <a:off x="457202" y="2300708"/>
            <a:ext cx="5522359" cy="1077218"/>
          </a:xfrm>
          <a:prstGeom prst="rect">
            <a:avLst/>
          </a:prstGeom>
        </p:spPr>
        <p:txBody>
          <a:bodyPr wrap="square">
            <a:spAutoFit/>
          </a:bodyPr>
          <a:lstStyle/>
          <a:p>
            <a:pPr algn="r"/>
            <a:r>
              <a:rPr lang="en-US" sz="3200" b="0" dirty="0">
                <a:latin typeface="Gotham Bold" pitchFamily="50" charset="0"/>
              </a:rPr>
              <a:t>Healthier People, </a:t>
            </a:r>
            <a:br>
              <a:rPr lang="en-US" sz="3200" b="0" dirty="0">
                <a:latin typeface="Gotham Bold" pitchFamily="50" charset="0"/>
              </a:rPr>
            </a:br>
            <a:r>
              <a:rPr lang="en-US" sz="3200" b="0" dirty="0">
                <a:latin typeface="Gotham Bold" pitchFamily="50" charset="0"/>
              </a:rPr>
              <a:t>Healthier Communities.</a:t>
            </a:r>
          </a:p>
        </p:txBody>
      </p:sp>
      <p:sp>
        <p:nvSpPr>
          <p:cNvPr id="14" name="Pentagon 13"/>
          <p:cNvSpPr/>
          <p:nvPr userDrawn="1"/>
        </p:nvSpPr>
        <p:spPr>
          <a:xfrm>
            <a:off x="7524599" y="3691137"/>
            <a:ext cx="3044952"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62BCF0"/>
              </a:solidFill>
            </a:endParaRPr>
          </a:p>
        </p:txBody>
      </p:sp>
      <p:sp>
        <p:nvSpPr>
          <p:cNvPr id="15" name="Pentagon 14"/>
          <p:cNvSpPr/>
          <p:nvPr userDrawn="1"/>
        </p:nvSpPr>
        <p:spPr>
          <a:xfrm>
            <a:off x="4756677" y="3691137"/>
            <a:ext cx="3044952"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1995055" y="3691137"/>
            <a:ext cx="3044952"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2327566" y="3795907"/>
            <a:ext cx="1538587" cy="369332"/>
          </a:xfrm>
          <a:prstGeom prst="rect">
            <a:avLst/>
          </a:prstGeom>
          <a:noFill/>
        </p:spPr>
        <p:txBody>
          <a:bodyPr wrap="square" rtlCol="0">
            <a:spAutoFit/>
          </a:bodyPr>
          <a:lstStyle/>
          <a:p>
            <a:pPr algn="ctr"/>
            <a:r>
              <a:rPr lang="en-US" sz="1800" b="1" dirty="0">
                <a:solidFill>
                  <a:schemeClr val="bg1"/>
                </a:solidFill>
              </a:rPr>
              <a:t>Prevention</a:t>
            </a:r>
          </a:p>
        </p:txBody>
      </p:sp>
      <p:sp>
        <p:nvSpPr>
          <p:cNvPr id="18" name="TextBox 17"/>
          <p:cNvSpPr txBox="1"/>
          <p:nvPr userDrawn="1"/>
        </p:nvSpPr>
        <p:spPr>
          <a:xfrm>
            <a:off x="5267040" y="3795907"/>
            <a:ext cx="1512451" cy="369332"/>
          </a:xfrm>
          <a:prstGeom prst="rect">
            <a:avLst/>
          </a:prstGeom>
          <a:noFill/>
        </p:spPr>
        <p:txBody>
          <a:bodyPr wrap="square" rtlCol="0">
            <a:spAutoFit/>
          </a:bodyPr>
          <a:lstStyle/>
          <a:p>
            <a:pPr algn="ctr"/>
            <a:r>
              <a:rPr lang="en-US" sz="1800" b="1" dirty="0">
                <a:solidFill>
                  <a:schemeClr val="bg1"/>
                </a:solidFill>
              </a:rPr>
              <a:t>Protection</a:t>
            </a:r>
          </a:p>
        </p:txBody>
      </p:sp>
      <p:sp>
        <p:nvSpPr>
          <p:cNvPr id="19" name="TextBox 18"/>
          <p:cNvSpPr txBox="1"/>
          <p:nvPr userDrawn="1"/>
        </p:nvSpPr>
        <p:spPr>
          <a:xfrm>
            <a:off x="8069589" y="3795907"/>
            <a:ext cx="1590713" cy="369332"/>
          </a:xfrm>
          <a:prstGeom prst="rect">
            <a:avLst/>
          </a:prstGeom>
          <a:noFill/>
        </p:spPr>
        <p:txBody>
          <a:bodyPr wrap="square" rtlCol="0">
            <a:spAutoFit/>
          </a:bodyPr>
          <a:lstStyle/>
          <a:p>
            <a:pPr algn="ctr"/>
            <a:r>
              <a:rPr lang="en-US" sz="1800" b="1" dirty="0">
                <a:solidFill>
                  <a:schemeClr val="bg1"/>
                </a:solidFill>
              </a:rPr>
              <a:t>Promotion</a:t>
            </a:r>
          </a:p>
        </p:txBody>
      </p:sp>
      <p:cxnSp>
        <p:nvCxnSpPr>
          <p:cNvPr id="20" name="Straight Connector 19"/>
          <p:cNvCxnSpPr/>
          <p:nvPr userDrawn="1"/>
        </p:nvCxnSpPr>
        <p:spPr>
          <a:xfrm>
            <a:off x="2494744" y="4251847"/>
            <a:ext cx="0" cy="365760"/>
          </a:xfrm>
          <a:prstGeom prst="line">
            <a:avLst/>
          </a:prstGeom>
          <a:ln w="38100">
            <a:solidFill>
              <a:srgbClr val="62BCF0"/>
            </a:solidFill>
            <a:round/>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430981" y="4242611"/>
            <a:ext cx="0" cy="365760"/>
          </a:xfrm>
          <a:prstGeom prst="line">
            <a:avLst/>
          </a:prstGeom>
          <a:ln w="38100">
            <a:solidFill>
              <a:srgbClr val="01203D"/>
            </a:solidFill>
            <a:round/>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272791" y="4251847"/>
            <a:ext cx="0" cy="365760"/>
          </a:xfrm>
          <a:prstGeom prst="line">
            <a:avLst/>
          </a:prstGeom>
          <a:ln w="38100">
            <a:solidFill>
              <a:srgbClr val="84BC49"/>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5292817" y="4893707"/>
            <a:ext cx="2675068" cy="1420069"/>
          </a:xfrm>
          <a:prstGeom prst="rect">
            <a:avLst/>
          </a:prstGeom>
          <a:noFill/>
        </p:spPr>
        <p:txBody>
          <a:bodyPr wrap="square" rtlCol="0">
            <a:spAutoFit/>
          </a:bodyPr>
          <a:lstStyle/>
          <a:p>
            <a:pPr algn="l">
              <a:lnSpc>
                <a:spcPct val="80000"/>
              </a:lnSpc>
              <a:spcAft>
                <a:spcPts val="1200"/>
              </a:spcAft>
            </a:pPr>
            <a:r>
              <a:rPr lang="en-US" sz="1400" dirty="0"/>
              <a:t>Environmental Inspections</a:t>
            </a:r>
          </a:p>
          <a:p>
            <a:pPr algn="l">
              <a:lnSpc>
                <a:spcPct val="80000"/>
              </a:lnSpc>
              <a:spcAft>
                <a:spcPts val="1200"/>
              </a:spcAft>
            </a:pPr>
            <a:r>
              <a:rPr lang="en-US" sz="1400" dirty="0"/>
              <a:t>Public Health and Disaster Preparedness</a:t>
            </a:r>
          </a:p>
          <a:p>
            <a:pPr algn="l">
              <a:lnSpc>
                <a:spcPct val="80000"/>
              </a:lnSpc>
              <a:spcAft>
                <a:spcPts val="1200"/>
              </a:spcAft>
            </a:pPr>
            <a:r>
              <a:rPr lang="en-US" sz="1400" dirty="0"/>
              <a:t>Disease Surveillance</a:t>
            </a:r>
          </a:p>
          <a:p>
            <a:pPr algn="l">
              <a:lnSpc>
                <a:spcPct val="80000"/>
              </a:lnSpc>
              <a:spcAft>
                <a:spcPts val="1200"/>
              </a:spcAft>
            </a:pPr>
            <a:r>
              <a:rPr lang="en-US" sz="1400" dirty="0"/>
              <a:t>Mobile Harm Reduction</a:t>
            </a:r>
          </a:p>
        </p:txBody>
      </p:sp>
      <p:sp>
        <p:nvSpPr>
          <p:cNvPr id="24" name="TextBox 23"/>
          <p:cNvSpPr txBox="1"/>
          <p:nvPr userDrawn="1"/>
        </p:nvSpPr>
        <p:spPr>
          <a:xfrm>
            <a:off x="2359207" y="4891066"/>
            <a:ext cx="1970555" cy="1247714"/>
          </a:xfrm>
          <a:prstGeom prst="rect">
            <a:avLst/>
          </a:prstGeom>
          <a:noFill/>
        </p:spPr>
        <p:txBody>
          <a:bodyPr wrap="square" rtlCol="0">
            <a:spAutoFit/>
          </a:bodyPr>
          <a:lstStyle/>
          <a:p>
            <a:pPr algn="l">
              <a:lnSpc>
                <a:spcPct val="80000"/>
              </a:lnSpc>
              <a:spcAft>
                <a:spcPts val="1200"/>
              </a:spcAft>
            </a:pPr>
            <a:r>
              <a:rPr lang="en-US" sz="1400" dirty="0"/>
              <a:t>HANDS</a:t>
            </a:r>
          </a:p>
          <a:p>
            <a:pPr algn="l">
              <a:lnSpc>
                <a:spcPct val="80000"/>
              </a:lnSpc>
              <a:spcAft>
                <a:spcPts val="1200"/>
              </a:spcAft>
            </a:pPr>
            <a:r>
              <a:rPr lang="en-US" sz="1400" dirty="0"/>
              <a:t>First Steps</a:t>
            </a:r>
          </a:p>
          <a:p>
            <a:pPr algn="l">
              <a:lnSpc>
                <a:spcPct val="80000"/>
              </a:lnSpc>
              <a:spcAft>
                <a:spcPts val="1200"/>
              </a:spcAft>
            </a:pPr>
            <a:r>
              <a:rPr lang="en-US" sz="1400" dirty="0"/>
              <a:t>Immunizations</a:t>
            </a:r>
          </a:p>
          <a:p>
            <a:pPr algn="l">
              <a:lnSpc>
                <a:spcPct val="80000"/>
              </a:lnSpc>
              <a:spcAft>
                <a:spcPts val="1200"/>
              </a:spcAft>
            </a:pPr>
            <a:r>
              <a:rPr lang="en-US" sz="1400" dirty="0"/>
              <a:t>Newborn Screening</a:t>
            </a:r>
          </a:p>
        </p:txBody>
      </p:sp>
      <p:sp>
        <p:nvSpPr>
          <p:cNvPr id="25" name="TextBox 24"/>
          <p:cNvSpPr txBox="1"/>
          <p:nvPr userDrawn="1"/>
        </p:nvSpPr>
        <p:spPr>
          <a:xfrm>
            <a:off x="8152612" y="4891066"/>
            <a:ext cx="2416939" cy="1247714"/>
          </a:xfrm>
          <a:prstGeom prst="rect">
            <a:avLst/>
          </a:prstGeom>
          <a:noFill/>
        </p:spPr>
        <p:txBody>
          <a:bodyPr wrap="square" rtlCol="0">
            <a:spAutoFit/>
          </a:bodyPr>
          <a:lstStyle/>
          <a:p>
            <a:pPr algn="l">
              <a:lnSpc>
                <a:spcPct val="80000"/>
              </a:lnSpc>
              <a:spcAft>
                <a:spcPts val="1200"/>
              </a:spcAft>
            </a:pPr>
            <a:r>
              <a:rPr lang="en-US" sz="1400" dirty="0"/>
              <a:t>WIC</a:t>
            </a:r>
          </a:p>
          <a:p>
            <a:pPr algn="l">
              <a:lnSpc>
                <a:spcPct val="80000"/>
              </a:lnSpc>
              <a:spcAft>
                <a:spcPts val="1200"/>
              </a:spcAft>
            </a:pPr>
            <a:r>
              <a:rPr lang="en-US" sz="1400" dirty="0"/>
              <a:t>Smoking Cessation</a:t>
            </a:r>
          </a:p>
          <a:p>
            <a:pPr algn="l">
              <a:lnSpc>
                <a:spcPct val="80000"/>
              </a:lnSpc>
              <a:spcAft>
                <a:spcPts val="1200"/>
              </a:spcAft>
            </a:pPr>
            <a:r>
              <a:rPr lang="en-US" sz="1400" dirty="0"/>
              <a:t>Diabetes Prevention</a:t>
            </a:r>
          </a:p>
          <a:p>
            <a:pPr algn="l">
              <a:lnSpc>
                <a:spcPct val="80000"/>
              </a:lnSpc>
              <a:spcAft>
                <a:spcPts val="1200"/>
              </a:spcAft>
            </a:pPr>
            <a:r>
              <a:rPr lang="en-US" sz="1400" dirty="0"/>
              <a:t>Prescription Assistance</a:t>
            </a:r>
          </a:p>
        </p:txBody>
      </p:sp>
      <p:sp>
        <p:nvSpPr>
          <p:cNvPr id="4" name="Slide Number Placeholder 3"/>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237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08">
          <p15:clr>
            <a:srgbClr val="FBAE40"/>
          </p15:clr>
        </p15:guide>
        <p15:guide id="2" orient="horz" pos="29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495577" y="381638"/>
            <a:ext cx="11188425"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solidFill>
                  <a:srgbClr val="01203D"/>
                </a:solidFill>
                <a:latin typeface="Gotham Bold" pitchFamily="50" charset="0"/>
              </a:rPr>
              <a:t>Kentucky Department for Public Health</a:t>
            </a:r>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5"/>
          <p:cNvSpPr txBox="1">
            <a:spLocks/>
          </p:cNvSpPr>
          <p:nvPr userDrawn="1"/>
        </p:nvSpPr>
        <p:spPr>
          <a:xfrm>
            <a:off x="838200" y="1279497"/>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Light" panose="020F0302020204030204" pitchFamily="34" charset="0"/>
              </a:rPr>
              <a:t>Response to the Opioid Crisis</a:t>
            </a:r>
          </a:p>
        </p:txBody>
      </p:sp>
      <p:sp>
        <p:nvSpPr>
          <p:cNvPr id="14" name="Pentagon 13"/>
          <p:cNvSpPr/>
          <p:nvPr userDrawn="1"/>
        </p:nvSpPr>
        <p:spPr>
          <a:xfrm>
            <a:off x="8287049" y="3490913"/>
            <a:ext cx="2819315"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Pentagon 14"/>
          <p:cNvSpPr/>
          <p:nvPr userDrawn="1"/>
        </p:nvSpPr>
        <p:spPr>
          <a:xfrm>
            <a:off x="8287049" y="2839317"/>
            <a:ext cx="2819315"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8287049" y="2191676"/>
            <a:ext cx="2819315"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8287051" y="2305058"/>
            <a:ext cx="2538604" cy="338554"/>
          </a:xfrm>
          <a:prstGeom prst="rect">
            <a:avLst/>
          </a:prstGeom>
          <a:noFill/>
        </p:spPr>
        <p:txBody>
          <a:bodyPr wrap="square" rtlCol="0">
            <a:spAutoFit/>
          </a:bodyPr>
          <a:lstStyle/>
          <a:p>
            <a:pPr algn="l"/>
            <a:r>
              <a:rPr lang="en-US" sz="1600" b="1" dirty="0">
                <a:solidFill>
                  <a:schemeClr val="bg1"/>
                </a:solidFill>
              </a:rPr>
              <a:t>Syringe Exchange</a:t>
            </a:r>
          </a:p>
        </p:txBody>
      </p:sp>
      <p:sp>
        <p:nvSpPr>
          <p:cNvPr id="18" name="TextBox 17"/>
          <p:cNvSpPr txBox="1"/>
          <p:nvPr userDrawn="1"/>
        </p:nvSpPr>
        <p:spPr>
          <a:xfrm>
            <a:off x="8231633" y="2954596"/>
            <a:ext cx="3045347" cy="330988"/>
          </a:xfrm>
          <a:prstGeom prst="rect">
            <a:avLst/>
          </a:prstGeom>
          <a:noFill/>
        </p:spPr>
        <p:txBody>
          <a:bodyPr wrap="square" rtlCol="0">
            <a:spAutoFit/>
          </a:bodyPr>
          <a:lstStyle/>
          <a:p>
            <a:pPr algn="l"/>
            <a:r>
              <a:rPr lang="en-US" sz="1551" b="1" dirty="0">
                <a:solidFill>
                  <a:schemeClr val="bg1"/>
                </a:solidFill>
              </a:rPr>
              <a:t>www.FindHelpNowKY.org</a:t>
            </a:r>
          </a:p>
        </p:txBody>
      </p:sp>
      <p:sp>
        <p:nvSpPr>
          <p:cNvPr id="19" name="TextBox 18"/>
          <p:cNvSpPr txBox="1"/>
          <p:nvPr userDrawn="1"/>
        </p:nvSpPr>
        <p:spPr>
          <a:xfrm>
            <a:off x="8287049" y="3606724"/>
            <a:ext cx="2819315" cy="338554"/>
          </a:xfrm>
          <a:prstGeom prst="rect">
            <a:avLst/>
          </a:prstGeom>
          <a:noFill/>
        </p:spPr>
        <p:txBody>
          <a:bodyPr wrap="square" rtlCol="0">
            <a:spAutoFit/>
          </a:bodyPr>
          <a:lstStyle/>
          <a:p>
            <a:pPr algn="l"/>
            <a:r>
              <a:rPr lang="en-US" sz="1600" b="1" dirty="0">
                <a:solidFill>
                  <a:schemeClr val="bg1"/>
                </a:solidFill>
              </a:rPr>
              <a:t>Naloxone Distribution</a:t>
            </a:r>
          </a:p>
        </p:txBody>
      </p:sp>
      <p:sp>
        <p:nvSpPr>
          <p:cNvPr id="4" name="Slide Number Placeholder 3"/>
          <p:cNvSpPr>
            <a:spLocks noGrp="1"/>
          </p:cNvSpPr>
          <p:nvPr>
            <p:ph type="sldNum" sz="quarter" idx="12"/>
          </p:nvPr>
        </p:nvSpPr>
        <p:spPr>
          <a:xfrm>
            <a:off x="11428580" y="6538088"/>
            <a:ext cx="695325" cy="251816"/>
          </a:xfrm>
        </p:spPr>
        <p:txBody>
          <a:bodyPr/>
          <a:lstStyle>
            <a:lvl1pPr>
              <a:defRPr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26" name="Picture Placeholder 2"/>
          <p:cNvSpPr>
            <a:spLocks noGrp="1"/>
          </p:cNvSpPr>
          <p:nvPr>
            <p:ph type="pic" idx="1" hasCustomPrompt="1"/>
          </p:nvPr>
        </p:nvSpPr>
        <p:spPr>
          <a:xfrm>
            <a:off x="495575" y="2191675"/>
            <a:ext cx="7510764" cy="4377947"/>
          </a:xfrm>
        </p:spPr>
        <p:txBody>
          <a:bodyPr/>
          <a:lstStyle>
            <a:lvl1pPr marL="0" indent="0">
              <a:buNone/>
              <a:defRPr sz="3200"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Insert Updated Map</a:t>
            </a:r>
          </a:p>
        </p:txBody>
      </p:sp>
    </p:spTree>
    <p:extLst>
      <p:ext uri="{BB962C8B-B14F-4D97-AF65-F5344CB8AC3E}">
        <p14:creationId xmlns:p14="http://schemas.microsoft.com/office/powerpoint/2010/main" val="108943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 System1">
    <p:spTree>
      <p:nvGrpSpPr>
        <p:cNvPr id="1" name=""/>
        <p:cNvGrpSpPr/>
        <p:nvPr/>
      </p:nvGrpSpPr>
      <p:grpSpPr>
        <a:xfrm>
          <a:off x="0" y="0"/>
          <a:ext cx="0" cy="0"/>
          <a:chOff x="0" y="0"/>
          <a:chExt cx="0" cy="0"/>
        </a:xfrm>
      </p:grpSpPr>
      <p:sp>
        <p:nvSpPr>
          <p:cNvPr id="25" name="Title 5"/>
          <p:cNvSpPr txBox="1">
            <a:spLocks/>
          </p:cNvSpPr>
          <p:nvPr userDrawn="1"/>
        </p:nvSpPr>
        <p:spPr>
          <a:xfrm>
            <a:off x="675703" y="365126"/>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otham Bold" pitchFamily="50" charset="0"/>
              </a:rPr>
              <a:t>Public Health System in Kentucky</a:t>
            </a:r>
          </a:p>
        </p:txBody>
      </p:sp>
      <p:sp>
        <p:nvSpPr>
          <p:cNvPr id="7" name="Slide Number Placeholder 6"/>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9" name="Oval 8"/>
          <p:cNvSpPr/>
          <p:nvPr userDrawn="1"/>
        </p:nvSpPr>
        <p:spPr>
          <a:xfrm>
            <a:off x="1638301" y="2370553"/>
            <a:ext cx="1844675" cy="1844675"/>
          </a:xfrm>
          <a:prstGeom prst="ellipse">
            <a:avLst/>
          </a:prstGeom>
          <a:noFill/>
          <a:ln w="38100">
            <a:solidFill>
              <a:srgbClr val="012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userDrawn="1"/>
        </p:nvSpPr>
        <p:spPr>
          <a:xfrm>
            <a:off x="1734740" y="2466993"/>
            <a:ext cx="1651795" cy="1651795"/>
          </a:xfrm>
          <a:prstGeom prst="ellipse">
            <a:avLst/>
          </a:prstGeom>
          <a:solidFill>
            <a:srgbClr val="01203D"/>
          </a:solidFill>
          <a:ln w="38100">
            <a:solidFill>
              <a:srgbClr val="012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2051069" y="2785060"/>
            <a:ext cx="963725" cy="1015663"/>
          </a:xfrm>
          <a:prstGeom prst="rect">
            <a:avLst/>
          </a:prstGeom>
        </p:spPr>
        <p:txBody>
          <a:bodyPr wrap="none">
            <a:spAutoFit/>
          </a:bodyPr>
          <a:lstStyle/>
          <a:p>
            <a:r>
              <a:rPr lang="en-US" sz="6000" b="1" dirty="0">
                <a:solidFill>
                  <a:schemeClr val="bg1"/>
                </a:solidFill>
              </a:rPr>
              <a:t>61</a:t>
            </a:r>
          </a:p>
        </p:txBody>
      </p:sp>
      <p:cxnSp>
        <p:nvCxnSpPr>
          <p:cNvPr id="12" name="Straight Connector 11"/>
          <p:cNvCxnSpPr/>
          <p:nvPr userDrawn="1"/>
        </p:nvCxnSpPr>
        <p:spPr>
          <a:xfrm>
            <a:off x="2560637" y="4215228"/>
            <a:ext cx="0" cy="457200"/>
          </a:xfrm>
          <a:prstGeom prst="line">
            <a:avLst/>
          </a:prstGeom>
          <a:ln w="38100">
            <a:solidFill>
              <a:srgbClr val="01203D"/>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074738" y="4963942"/>
            <a:ext cx="2989263" cy="1200329"/>
          </a:xfrm>
          <a:prstGeom prst="rect">
            <a:avLst/>
          </a:prstGeom>
          <a:noFill/>
        </p:spPr>
        <p:txBody>
          <a:bodyPr wrap="square" rtlCol="0">
            <a:spAutoFit/>
          </a:bodyPr>
          <a:lstStyle/>
          <a:p>
            <a:pPr algn="ctr"/>
            <a:r>
              <a:rPr lang="en-US" sz="1800" dirty="0"/>
              <a:t>Partners with 61 local health departments to provide core services in all 120 counties</a:t>
            </a:r>
          </a:p>
          <a:p>
            <a:endParaRPr lang="en-US" sz="1800" dirty="0"/>
          </a:p>
        </p:txBody>
      </p:sp>
      <p:sp>
        <p:nvSpPr>
          <p:cNvPr id="14" name="Oval 13"/>
          <p:cNvSpPr/>
          <p:nvPr userDrawn="1"/>
        </p:nvSpPr>
        <p:spPr>
          <a:xfrm>
            <a:off x="5173663" y="2370553"/>
            <a:ext cx="1844675" cy="1844675"/>
          </a:xfrm>
          <a:prstGeom prst="ellipse">
            <a:avLst/>
          </a:prstGeom>
          <a:noFill/>
          <a:ln w="38100">
            <a:solidFill>
              <a:srgbClr val="62B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Oval 14"/>
          <p:cNvSpPr/>
          <p:nvPr userDrawn="1"/>
        </p:nvSpPr>
        <p:spPr>
          <a:xfrm>
            <a:off x="5270101" y="2466993"/>
            <a:ext cx="1651795" cy="1651795"/>
          </a:xfrm>
          <a:prstGeom prst="ellipse">
            <a:avLst/>
          </a:prstGeom>
          <a:solidFill>
            <a:srgbClr val="62BCF0"/>
          </a:solidFill>
          <a:ln w="38100">
            <a:solidFill>
              <a:srgbClr val="62B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5489103" y="2860949"/>
            <a:ext cx="1213794" cy="935000"/>
          </a:xfrm>
          <a:prstGeom prst="rect">
            <a:avLst/>
          </a:prstGeom>
        </p:spPr>
        <p:txBody>
          <a:bodyPr wrap="none">
            <a:spAutoFit/>
          </a:bodyPr>
          <a:lstStyle/>
          <a:p>
            <a:pPr algn="ctr">
              <a:lnSpc>
                <a:spcPct val="60000"/>
              </a:lnSpc>
            </a:pPr>
            <a:r>
              <a:rPr lang="en-US" sz="6000" b="1" dirty="0">
                <a:solidFill>
                  <a:schemeClr val="bg1"/>
                </a:solidFill>
              </a:rPr>
              <a:t>4</a:t>
            </a:r>
            <a:br>
              <a:rPr lang="en-US" sz="6000" b="1" dirty="0">
                <a:solidFill>
                  <a:schemeClr val="bg1"/>
                </a:solidFill>
              </a:rPr>
            </a:br>
            <a:r>
              <a:rPr lang="en-US" sz="2800" b="1" dirty="0">
                <a:solidFill>
                  <a:schemeClr val="bg1"/>
                </a:solidFill>
              </a:rPr>
              <a:t>million</a:t>
            </a:r>
          </a:p>
        </p:txBody>
      </p:sp>
      <p:cxnSp>
        <p:nvCxnSpPr>
          <p:cNvPr id="17" name="Straight Connector 16"/>
          <p:cNvCxnSpPr/>
          <p:nvPr userDrawn="1"/>
        </p:nvCxnSpPr>
        <p:spPr>
          <a:xfrm>
            <a:off x="6095999" y="4215228"/>
            <a:ext cx="0" cy="457200"/>
          </a:xfrm>
          <a:prstGeom prst="line">
            <a:avLst/>
          </a:prstGeom>
          <a:ln w="38100">
            <a:solidFill>
              <a:srgbClr val="62BCF0"/>
            </a:solidFill>
            <a:round/>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10101" y="4963943"/>
            <a:ext cx="2989263" cy="1200329"/>
          </a:xfrm>
          <a:prstGeom prst="rect">
            <a:avLst/>
          </a:prstGeom>
          <a:noFill/>
        </p:spPr>
        <p:txBody>
          <a:bodyPr wrap="square" rtlCol="0">
            <a:spAutoFit/>
          </a:bodyPr>
          <a:lstStyle/>
          <a:p>
            <a:pPr algn="ctr"/>
            <a:r>
              <a:rPr lang="en-US" sz="1800" dirty="0"/>
              <a:t>Delivers more than 4 million</a:t>
            </a:r>
            <a:r>
              <a:rPr lang="en-US" sz="1800" baseline="0" dirty="0"/>
              <a:t> </a:t>
            </a:r>
            <a:r>
              <a:rPr lang="en-US" sz="1800" dirty="0"/>
              <a:t>services to over 400,000 Kentuckians annually</a:t>
            </a:r>
          </a:p>
          <a:p>
            <a:endParaRPr lang="en-US" sz="1800" dirty="0"/>
          </a:p>
        </p:txBody>
      </p:sp>
      <p:sp>
        <p:nvSpPr>
          <p:cNvPr id="19" name="Oval 18"/>
          <p:cNvSpPr/>
          <p:nvPr userDrawn="1"/>
        </p:nvSpPr>
        <p:spPr>
          <a:xfrm>
            <a:off x="8917213" y="2370553"/>
            <a:ext cx="1844675" cy="1844675"/>
          </a:xfrm>
          <a:prstGeom prst="ellipse">
            <a:avLst/>
          </a:prstGeom>
          <a:noFill/>
          <a:ln w="38100">
            <a:solidFill>
              <a:srgbClr val="84B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p:cNvSpPr/>
          <p:nvPr userDrawn="1"/>
        </p:nvSpPr>
        <p:spPr>
          <a:xfrm>
            <a:off x="9013653" y="2466993"/>
            <a:ext cx="1651795" cy="1651795"/>
          </a:xfrm>
          <a:prstGeom prst="ellipse">
            <a:avLst/>
          </a:prstGeom>
          <a:solidFill>
            <a:srgbClr val="84BC49"/>
          </a:solidFill>
          <a:ln w="38100">
            <a:solidFill>
              <a:srgbClr val="84B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9137163" y="2785058"/>
            <a:ext cx="1293944" cy="1015663"/>
          </a:xfrm>
          <a:prstGeom prst="rect">
            <a:avLst/>
          </a:prstGeom>
        </p:spPr>
        <p:txBody>
          <a:bodyPr wrap="none">
            <a:spAutoFit/>
          </a:bodyPr>
          <a:lstStyle/>
          <a:p>
            <a:r>
              <a:rPr lang="en-US" sz="6000" b="1" dirty="0">
                <a:solidFill>
                  <a:schemeClr val="bg1"/>
                </a:solidFill>
              </a:rPr>
              <a:t>1/3</a:t>
            </a:r>
          </a:p>
        </p:txBody>
      </p:sp>
      <p:cxnSp>
        <p:nvCxnSpPr>
          <p:cNvPr id="22" name="Straight Connector 21"/>
          <p:cNvCxnSpPr/>
          <p:nvPr userDrawn="1"/>
        </p:nvCxnSpPr>
        <p:spPr>
          <a:xfrm>
            <a:off x="9839551" y="4215228"/>
            <a:ext cx="0" cy="457200"/>
          </a:xfrm>
          <a:prstGeom prst="line">
            <a:avLst/>
          </a:prstGeom>
          <a:ln w="38100">
            <a:solidFill>
              <a:srgbClr val="84BC49"/>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8353651" y="4963943"/>
            <a:ext cx="2989263" cy="923330"/>
          </a:xfrm>
          <a:prstGeom prst="rect">
            <a:avLst/>
          </a:prstGeom>
          <a:noFill/>
        </p:spPr>
        <p:txBody>
          <a:bodyPr wrap="square" rtlCol="0">
            <a:spAutoFit/>
          </a:bodyPr>
          <a:lstStyle/>
          <a:p>
            <a:pPr algn="ctr"/>
            <a:r>
              <a:rPr lang="en-US" sz="1800" dirty="0"/>
              <a:t>Regulates an estimated third of Kentucky’s economy</a:t>
            </a:r>
          </a:p>
          <a:p>
            <a:endParaRPr lang="en-US" sz="1800" dirty="0"/>
          </a:p>
        </p:txBody>
      </p:sp>
      <p:sp>
        <p:nvSpPr>
          <p:cNvPr id="24" name="Title 5"/>
          <p:cNvSpPr txBox="1">
            <a:spLocks/>
          </p:cNvSpPr>
          <p:nvPr userDrawn="1"/>
        </p:nvSpPr>
        <p:spPr>
          <a:xfrm>
            <a:off x="0" y="1274831"/>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200" b="0" dirty="0">
                <a:solidFill>
                  <a:srgbClr val="01203D"/>
                </a:solidFill>
                <a:latin typeface="+mn-lt"/>
              </a:rPr>
              <a:t>Overview of Kentucky’s Largest Healthcare System</a:t>
            </a:r>
          </a:p>
        </p:txBody>
      </p:sp>
    </p:spTree>
    <p:extLst>
      <p:ext uri="{BB962C8B-B14F-4D97-AF65-F5344CB8AC3E}">
        <p14:creationId xmlns:p14="http://schemas.microsoft.com/office/powerpoint/2010/main" val="45597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6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 System2">
    <p:spTree>
      <p:nvGrpSpPr>
        <p:cNvPr id="1" name=""/>
        <p:cNvGrpSpPr/>
        <p:nvPr/>
      </p:nvGrpSpPr>
      <p:grpSpPr>
        <a:xfrm>
          <a:off x="0" y="0"/>
          <a:ext cx="0" cy="0"/>
          <a:chOff x="0" y="0"/>
          <a:chExt cx="0" cy="0"/>
        </a:xfrm>
      </p:grpSpPr>
      <p:sp>
        <p:nvSpPr>
          <p:cNvPr id="26" name="Picture Placeholder 2"/>
          <p:cNvSpPr>
            <a:spLocks noGrp="1"/>
          </p:cNvSpPr>
          <p:nvPr>
            <p:ph type="pic" idx="1" hasCustomPrompt="1"/>
          </p:nvPr>
        </p:nvSpPr>
        <p:spPr>
          <a:xfrm>
            <a:off x="1759" y="1954498"/>
            <a:ext cx="12188484" cy="4903503"/>
          </a:xfrm>
        </p:spPr>
        <p:txBody>
          <a:bodyPr/>
          <a:lstStyle>
            <a:lvl1pPr marL="0" indent="0">
              <a:buNone/>
              <a:defRPr sz="3200"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Insert Updated Map</a:t>
            </a:r>
          </a:p>
        </p:txBody>
      </p:sp>
      <p:sp>
        <p:nvSpPr>
          <p:cNvPr id="25" name="Title 5"/>
          <p:cNvSpPr txBox="1">
            <a:spLocks/>
          </p:cNvSpPr>
          <p:nvPr userDrawn="1"/>
        </p:nvSpPr>
        <p:spPr>
          <a:xfrm>
            <a:off x="675703" y="365126"/>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otham Bold" pitchFamily="50" charset="0"/>
              </a:rPr>
              <a:t>Public Health System in Kentucky</a:t>
            </a:r>
          </a:p>
        </p:txBody>
      </p:sp>
      <p:sp>
        <p:nvSpPr>
          <p:cNvPr id="7" name="Slide Number Placeholder 6"/>
          <p:cNvSpPr>
            <a:spLocks noGrp="1"/>
          </p:cNvSpPr>
          <p:nvPr>
            <p:ph type="sldNum" sz="quarter" idx="12"/>
          </p:nvPr>
        </p:nvSpPr>
        <p:spPr>
          <a:xfrm>
            <a:off x="11428580" y="6538088"/>
            <a:ext cx="695325" cy="251816"/>
          </a:xfrm>
        </p:spPr>
        <p:txBody>
          <a:bodyPr/>
          <a:lstStyle>
            <a:lvl1pPr>
              <a:defRPr>
                <a:solidFill>
                  <a:srgbClr val="01203D"/>
                </a:solidFill>
                <a:latin typeface="Gotham Bold" pitchFamily="50" charset="0"/>
              </a:defRPr>
            </a:lvl1pPr>
          </a:lstStyle>
          <a:p>
            <a:fld id="{ABB8925F-B6BB-49B0-9469-5285B9C99CB3}" type="slidenum">
              <a:rPr lang="en-US" smtClean="0"/>
              <a:pPr/>
              <a:t>‹#›</a:t>
            </a:fld>
            <a:endParaRPr lang="en-US" dirty="0"/>
          </a:p>
        </p:txBody>
      </p:sp>
      <p:sp>
        <p:nvSpPr>
          <p:cNvPr id="24" name="Title 5"/>
          <p:cNvSpPr txBox="1">
            <a:spLocks/>
          </p:cNvSpPr>
          <p:nvPr userDrawn="1"/>
        </p:nvSpPr>
        <p:spPr>
          <a:xfrm>
            <a:off x="0" y="1284065"/>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Gotham Medium" panose="02000604030000020004" pitchFamily="50" charset="0"/>
              </a:rPr>
              <a:t>Statewide Reach</a:t>
            </a:r>
          </a:p>
        </p:txBody>
      </p:sp>
      <p:sp>
        <p:nvSpPr>
          <p:cNvPr id="29" name="Rectangle 28"/>
          <p:cNvSpPr/>
          <p:nvPr userDrawn="1"/>
        </p:nvSpPr>
        <p:spPr>
          <a:xfrm>
            <a:off x="1759" y="1880477"/>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Tree>
    <p:extLst>
      <p:ext uri="{BB962C8B-B14F-4D97-AF65-F5344CB8AC3E}">
        <p14:creationId xmlns:p14="http://schemas.microsoft.com/office/powerpoint/2010/main" val="42370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gram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67B39D-87AC-4D39-8154-C6852A584385}" type="datetime1">
              <a:rPr lang="en-US" smtClean="0"/>
              <a:pPr/>
              <a:t>11/6/2025</a:t>
            </a:fld>
            <a:endParaRPr lang="en-US" dirty="0"/>
          </a:p>
        </p:txBody>
      </p:sp>
      <p:sp>
        <p:nvSpPr>
          <p:cNvPr id="5" name="Slide Number Placeholder 4"/>
          <p:cNvSpPr>
            <a:spLocks noGrp="1"/>
          </p:cNvSpPr>
          <p:nvPr>
            <p:ph type="sldNum" sz="quarter" idx="12"/>
          </p:nvPr>
        </p:nvSpPr>
        <p:spPr>
          <a:xfrm>
            <a:off x="11428580"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0" name="Rectangle 9"/>
          <p:cNvSpPr/>
          <p:nvPr userDrawn="1"/>
        </p:nvSpPr>
        <p:spPr>
          <a:xfrm>
            <a:off x="0" y="-5713"/>
            <a:ext cx="4069080" cy="6869429"/>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5"/>
          <p:cNvSpPr txBox="1">
            <a:spLocks/>
          </p:cNvSpPr>
          <p:nvPr userDrawn="1"/>
        </p:nvSpPr>
        <p:spPr>
          <a:xfrm>
            <a:off x="470798" y="2885732"/>
            <a:ext cx="316275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chemeClr val="bg1"/>
                </a:solidFill>
                <a:latin typeface="Calibri Light" panose="020F0302020204030204" pitchFamily="34" charset="0"/>
              </a:rPr>
              <a:t>Organizational Chart</a:t>
            </a:r>
          </a:p>
        </p:txBody>
      </p:sp>
      <p:graphicFrame>
        <p:nvGraphicFramePr>
          <p:cNvPr id="13" name="Diagram 12"/>
          <p:cNvGraphicFramePr/>
          <p:nvPr userDrawn="1">
            <p:extLst>
              <p:ext uri="{D42A27DB-BD31-4B8C-83A1-F6EECF244321}">
                <p14:modId xmlns:p14="http://schemas.microsoft.com/office/powerpoint/2010/main" val="1403437812"/>
              </p:ext>
            </p:extLst>
          </p:nvPr>
        </p:nvGraphicFramePr>
        <p:xfrm>
          <a:off x="4013349" y="499712"/>
          <a:ext cx="5290291" cy="5673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angle 28"/>
          <p:cNvSpPr/>
          <p:nvPr userDrawn="1"/>
        </p:nvSpPr>
        <p:spPr>
          <a:xfrm>
            <a:off x="9107057" y="145721"/>
            <a:ext cx="3016849" cy="6460551"/>
          </a:xfrm>
          <a:prstGeom prst="rect">
            <a:avLst/>
          </a:prstGeom>
        </p:spPr>
        <p:txBody>
          <a:bodyPr wrap="square">
            <a:spAutoFit/>
          </a:bodyPr>
          <a:lstStyle/>
          <a:p>
            <a:pPr lvl="0" algn="l" defTabSz="888978">
              <a:lnSpc>
                <a:spcPct val="80000"/>
              </a:lnSpc>
              <a:spcBef>
                <a:spcPct val="0"/>
              </a:spcBef>
              <a:spcAft>
                <a:spcPct val="35000"/>
              </a:spcAft>
            </a:pPr>
            <a:r>
              <a:rPr lang="en-US" sz="1100" kern="1200" dirty="0">
                <a:solidFill>
                  <a:srgbClr val="62BCF0"/>
                </a:solidFill>
              </a:rPr>
              <a:t>Health Equity</a:t>
            </a:r>
          </a:p>
          <a:p>
            <a:pPr lvl="0" algn="l" defTabSz="888978">
              <a:lnSpc>
                <a:spcPct val="80000"/>
              </a:lnSpc>
              <a:spcBef>
                <a:spcPct val="0"/>
              </a:spcBef>
              <a:spcAft>
                <a:spcPct val="35000"/>
              </a:spcAft>
            </a:pPr>
            <a:r>
              <a:rPr lang="en-US" sz="1100" kern="1200" dirty="0">
                <a:solidFill>
                  <a:srgbClr val="01203D"/>
                </a:solidFill>
              </a:rPr>
              <a:t>Nutrition Services </a:t>
            </a:r>
          </a:p>
          <a:p>
            <a:pPr lvl="0" algn="l" defTabSz="888978">
              <a:lnSpc>
                <a:spcPct val="80000"/>
              </a:lnSpc>
              <a:spcBef>
                <a:spcPct val="0"/>
              </a:spcBef>
              <a:spcAft>
                <a:spcPct val="35000"/>
              </a:spcAft>
            </a:pPr>
            <a:r>
              <a:rPr lang="en-US" sz="1100" kern="1200" dirty="0">
                <a:solidFill>
                  <a:srgbClr val="01203D"/>
                </a:solidFill>
              </a:rPr>
              <a:t>Child and Family Health Improvement</a:t>
            </a:r>
          </a:p>
          <a:p>
            <a:pPr lvl="0" algn="l" defTabSz="888978">
              <a:lnSpc>
                <a:spcPct val="80000"/>
              </a:lnSpc>
              <a:spcBef>
                <a:spcPct val="0"/>
              </a:spcBef>
              <a:spcAft>
                <a:spcPct val="35000"/>
              </a:spcAft>
            </a:pPr>
            <a:r>
              <a:rPr lang="en-US" sz="1100" kern="1200" dirty="0">
                <a:solidFill>
                  <a:srgbClr val="01203D"/>
                </a:solidFill>
              </a:rPr>
              <a:t>Early Childhood Development</a:t>
            </a:r>
          </a:p>
          <a:p>
            <a:pPr lvl="0" algn="l" defTabSz="888978">
              <a:lnSpc>
                <a:spcPct val="80000"/>
              </a:lnSpc>
              <a:spcBef>
                <a:spcPct val="0"/>
              </a:spcBef>
              <a:spcAft>
                <a:spcPct val="35000"/>
              </a:spcAft>
            </a:pPr>
            <a:r>
              <a:rPr lang="en-US" sz="1100" kern="1200" baseline="0" dirty="0">
                <a:solidFill>
                  <a:srgbClr val="01203D"/>
                </a:solidFill>
              </a:rPr>
              <a:t>Adolescent Health</a:t>
            </a:r>
          </a:p>
          <a:p>
            <a:pPr lvl="0" algn="l" defTabSz="888978">
              <a:lnSpc>
                <a:spcPct val="80000"/>
              </a:lnSpc>
              <a:spcBef>
                <a:spcPct val="0"/>
              </a:spcBef>
              <a:spcAft>
                <a:spcPct val="35000"/>
              </a:spcAft>
            </a:pPr>
            <a:r>
              <a:rPr lang="en-US" sz="1100" kern="1200" baseline="0" dirty="0">
                <a:solidFill>
                  <a:srgbClr val="01203D"/>
                </a:solidFill>
              </a:rPr>
              <a:t>School Health</a:t>
            </a:r>
          </a:p>
          <a:p>
            <a:pPr lvl="0" algn="l" defTabSz="888978">
              <a:lnSpc>
                <a:spcPct val="80000"/>
              </a:lnSpc>
              <a:spcBef>
                <a:spcPct val="0"/>
              </a:spcBef>
              <a:spcAft>
                <a:spcPct val="35000"/>
              </a:spcAft>
            </a:pPr>
            <a:r>
              <a:rPr lang="en-US" sz="1100" kern="1200" baseline="0" dirty="0">
                <a:solidFill>
                  <a:srgbClr val="01203D"/>
                </a:solidFill>
              </a:rPr>
              <a:t>Program Support</a:t>
            </a:r>
          </a:p>
          <a:p>
            <a:pPr lvl="0" algn="l" defTabSz="888978">
              <a:lnSpc>
                <a:spcPct val="80000"/>
              </a:lnSpc>
              <a:spcBef>
                <a:spcPct val="0"/>
              </a:spcBef>
              <a:spcAft>
                <a:spcPct val="35000"/>
              </a:spcAft>
            </a:pPr>
            <a:r>
              <a:rPr lang="en-US" sz="1100" kern="1200" baseline="0" dirty="0">
                <a:solidFill>
                  <a:srgbClr val="62BCF0"/>
                </a:solidFill>
              </a:rPr>
              <a:t>Breast and Cervical Cancer Screening</a:t>
            </a:r>
          </a:p>
          <a:p>
            <a:pPr lvl="0" algn="l" defTabSz="888978">
              <a:lnSpc>
                <a:spcPct val="80000"/>
              </a:lnSpc>
              <a:spcBef>
                <a:spcPct val="0"/>
              </a:spcBef>
              <a:spcAft>
                <a:spcPct val="35000"/>
              </a:spcAft>
            </a:pPr>
            <a:r>
              <a:rPr lang="en-US" sz="1100" kern="1200" baseline="0" dirty="0">
                <a:solidFill>
                  <a:srgbClr val="62BCF0"/>
                </a:solidFill>
              </a:rPr>
              <a:t>Family Planning</a:t>
            </a:r>
          </a:p>
          <a:p>
            <a:pPr lvl="0" algn="l" defTabSz="888978">
              <a:lnSpc>
                <a:spcPct val="80000"/>
              </a:lnSpc>
              <a:spcBef>
                <a:spcPct val="0"/>
              </a:spcBef>
              <a:spcAft>
                <a:spcPct val="35000"/>
              </a:spcAft>
            </a:pPr>
            <a:r>
              <a:rPr lang="en-US" sz="1100" kern="1200" baseline="0" dirty="0">
                <a:solidFill>
                  <a:srgbClr val="62BCF0"/>
                </a:solidFill>
              </a:rPr>
              <a:t>Preconception Health </a:t>
            </a:r>
          </a:p>
          <a:p>
            <a:pPr lvl="0" algn="l" defTabSz="888978">
              <a:lnSpc>
                <a:spcPct val="80000"/>
              </a:lnSpc>
              <a:spcBef>
                <a:spcPct val="0"/>
              </a:spcBef>
              <a:spcAft>
                <a:spcPct val="35000"/>
              </a:spcAft>
            </a:pPr>
            <a:r>
              <a:rPr lang="en-US" sz="1100" kern="1200" baseline="0" dirty="0">
                <a:solidFill>
                  <a:srgbClr val="62BCF0"/>
                </a:solidFill>
              </a:rPr>
              <a:t>Ovarian Cancer Awareness</a:t>
            </a:r>
          </a:p>
          <a:p>
            <a:pPr lvl="0" algn="l" defTabSz="888978">
              <a:lnSpc>
                <a:spcPct val="80000"/>
              </a:lnSpc>
              <a:spcBef>
                <a:spcPct val="0"/>
              </a:spcBef>
              <a:spcAft>
                <a:spcPct val="35000"/>
              </a:spcAft>
            </a:pPr>
            <a:r>
              <a:rPr lang="en-US" sz="1100" kern="1200" baseline="0" dirty="0">
                <a:solidFill>
                  <a:srgbClr val="84BC49"/>
                </a:solidFill>
              </a:rPr>
              <a:t>Chronic Disease Prevention</a:t>
            </a:r>
          </a:p>
          <a:p>
            <a:pPr lvl="0" algn="l" defTabSz="888978">
              <a:lnSpc>
                <a:spcPct val="80000"/>
              </a:lnSpc>
              <a:spcBef>
                <a:spcPct val="0"/>
              </a:spcBef>
              <a:spcAft>
                <a:spcPct val="35000"/>
              </a:spcAft>
            </a:pPr>
            <a:r>
              <a:rPr lang="en-US" sz="1100" kern="1200" baseline="0" dirty="0">
                <a:solidFill>
                  <a:srgbClr val="84BC49"/>
                </a:solidFill>
              </a:rPr>
              <a:t>Health Care Access</a:t>
            </a:r>
          </a:p>
          <a:p>
            <a:pPr marL="0" marR="0" lvl="0" indent="0" algn="l" defTabSz="888978" rtl="0" eaLnBrk="1" fontAlgn="auto" latinLnBrk="0" hangingPunct="1">
              <a:lnSpc>
                <a:spcPct val="80000"/>
              </a:lnSpc>
              <a:spcBef>
                <a:spcPct val="0"/>
              </a:spcBef>
              <a:spcAft>
                <a:spcPct val="35000"/>
              </a:spcAft>
              <a:buClrTx/>
              <a:buSzTx/>
              <a:buFontTx/>
              <a:buNone/>
              <a:tabLst/>
              <a:defRPr/>
            </a:pPr>
            <a:r>
              <a:rPr lang="en-US" sz="1100" kern="1200" dirty="0">
                <a:solidFill>
                  <a:srgbClr val="84BC49"/>
                </a:solidFill>
              </a:rPr>
              <a:t>Health</a:t>
            </a:r>
            <a:r>
              <a:rPr lang="en-US" sz="1100" kern="1200" baseline="0" dirty="0">
                <a:solidFill>
                  <a:srgbClr val="84BC49"/>
                </a:solidFill>
              </a:rPr>
              <a:t> Promotion</a:t>
            </a:r>
          </a:p>
          <a:p>
            <a:pPr lvl="0" algn="l" defTabSz="888978">
              <a:lnSpc>
                <a:spcPct val="80000"/>
              </a:lnSpc>
              <a:spcBef>
                <a:spcPct val="0"/>
              </a:spcBef>
              <a:spcAft>
                <a:spcPct val="35000"/>
              </a:spcAft>
            </a:pPr>
            <a:r>
              <a:rPr lang="en-US" sz="1100" kern="1200" baseline="0" dirty="0">
                <a:solidFill>
                  <a:srgbClr val="01203D"/>
                </a:solidFill>
              </a:rPr>
              <a:t>HIV/AIDS</a:t>
            </a:r>
          </a:p>
          <a:p>
            <a:pPr lvl="0" algn="l" defTabSz="888978">
              <a:lnSpc>
                <a:spcPct val="80000"/>
              </a:lnSpc>
              <a:spcBef>
                <a:spcPct val="0"/>
              </a:spcBef>
              <a:spcAft>
                <a:spcPct val="35000"/>
              </a:spcAft>
            </a:pPr>
            <a:r>
              <a:rPr lang="en-US" sz="1100" kern="1200" baseline="0" dirty="0">
                <a:solidFill>
                  <a:srgbClr val="01203D"/>
                </a:solidFill>
              </a:rPr>
              <a:t>Infectious Disease</a:t>
            </a:r>
          </a:p>
          <a:p>
            <a:pPr lvl="0" algn="l" defTabSz="888978">
              <a:lnSpc>
                <a:spcPct val="80000"/>
              </a:lnSpc>
              <a:spcBef>
                <a:spcPct val="0"/>
              </a:spcBef>
              <a:spcAft>
                <a:spcPct val="35000"/>
              </a:spcAft>
            </a:pPr>
            <a:r>
              <a:rPr lang="en-US" sz="1100" kern="1200" baseline="0" dirty="0">
                <a:solidFill>
                  <a:srgbClr val="01203D"/>
                </a:solidFill>
              </a:rPr>
              <a:t>Vital Statistics</a:t>
            </a:r>
          </a:p>
          <a:p>
            <a:pPr lvl="0" algn="l" defTabSz="888978">
              <a:lnSpc>
                <a:spcPct val="80000"/>
              </a:lnSpc>
              <a:spcBef>
                <a:spcPct val="0"/>
              </a:spcBef>
              <a:spcAft>
                <a:spcPct val="35000"/>
              </a:spcAft>
            </a:pPr>
            <a:r>
              <a:rPr lang="en-US" sz="1100" kern="1200" baseline="0" dirty="0">
                <a:solidFill>
                  <a:srgbClr val="01203D"/>
                </a:solidFill>
              </a:rPr>
              <a:t>Immunizations</a:t>
            </a:r>
          </a:p>
          <a:p>
            <a:pPr lvl="0" algn="l" defTabSz="888978">
              <a:lnSpc>
                <a:spcPct val="80000"/>
              </a:lnSpc>
              <a:spcBef>
                <a:spcPct val="0"/>
              </a:spcBef>
              <a:spcAft>
                <a:spcPct val="35000"/>
              </a:spcAft>
            </a:pPr>
            <a:r>
              <a:rPr lang="en-US" sz="1100" kern="1200" baseline="0" dirty="0">
                <a:solidFill>
                  <a:srgbClr val="62BCF0"/>
                </a:solidFill>
              </a:rPr>
              <a:t>Milk Safety</a:t>
            </a:r>
          </a:p>
          <a:p>
            <a:pPr lvl="0" algn="l" defTabSz="888978">
              <a:lnSpc>
                <a:spcPct val="80000"/>
              </a:lnSpc>
              <a:spcBef>
                <a:spcPct val="0"/>
              </a:spcBef>
              <a:spcAft>
                <a:spcPct val="35000"/>
              </a:spcAft>
            </a:pPr>
            <a:r>
              <a:rPr lang="en-US" sz="1100" kern="1200" baseline="0" dirty="0">
                <a:solidFill>
                  <a:srgbClr val="62BCF0"/>
                </a:solidFill>
              </a:rPr>
              <a:t>Food Safety</a:t>
            </a:r>
          </a:p>
          <a:p>
            <a:pPr lvl="0" algn="l" defTabSz="888978">
              <a:lnSpc>
                <a:spcPct val="80000"/>
              </a:lnSpc>
              <a:spcBef>
                <a:spcPct val="0"/>
              </a:spcBef>
              <a:spcAft>
                <a:spcPct val="35000"/>
              </a:spcAft>
            </a:pPr>
            <a:r>
              <a:rPr lang="en-US" sz="1100" kern="1200" baseline="0" dirty="0">
                <a:solidFill>
                  <a:srgbClr val="62BCF0"/>
                </a:solidFill>
              </a:rPr>
              <a:t>Environmental Management</a:t>
            </a:r>
          </a:p>
          <a:p>
            <a:pPr lvl="0" algn="l" defTabSz="888978">
              <a:lnSpc>
                <a:spcPct val="80000"/>
              </a:lnSpc>
              <a:spcBef>
                <a:spcPct val="0"/>
              </a:spcBef>
              <a:spcAft>
                <a:spcPct val="35000"/>
              </a:spcAft>
            </a:pPr>
            <a:r>
              <a:rPr lang="en-US" sz="1100" kern="1200" baseline="0" dirty="0">
                <a:solidFill>
                  <a:srgbClr val="62BCF0"/>
                </a:solidFill>
              </a:rPr>
              <a:t>Radiation Health</a:t>
            </a:r>
          </a:p>
          <a:p>
            <a:pPr lvl="0" algn="l" defTabSz="888978">
              <a:lnSpc>
                <a:spcPct val="80000"/>
              </a:lnSpc>
              <a:spcBef>
                <a:spcPct val="0"/>
              </a:spcBef>
              <a:spcAft>
                <a:spcPct val="35000"/>
              </a:spcAft>
            </a:pPr>
            <a:r>
              <a:rPr lang="en-US" sz="1100" kern="1200" baseline="0" dirty="0">
                <a:solidFill>
                  <a:srgbClr val="62BCF0"/>
                </a:solidFill>
              </a:rPr>
              <a:t>Public Safety</a:t>
            </a:r>
          </a:p>
          <a:p>
            <a:pPr lvl="0" algn="l" defTabSz="888978">
              <a:lnSpc>
                <a:spcPct val="80000"/>
              </a:lnSpc>
              <a:spcBef>
                <a:spcPct val="0"/>
              </a:spcBef>
              <a:spcAft>
                <a:spcPct val="35000"/>
              </a:spcAft>
            </a:pPr>
            <a:r>
              <a:rPr lang="en-US" sz="1100" kern="1200" baseline="0" dirty="0">
                <a:solidFill>
                  <a:srgbClr val="62BCF0"/>
                </a:solidFill>
              </a:rPr>
              <a:t>Public Health Preparedness</a:t>
            </a:r>
          </a:p>
          <a:p>
            <a:pPr lvl="0" algn="l" defTabSz="888978">
              <a:lnSpc>
                <a:spcPct val="80000"/>
              </a:lnSpc>
              <a:spcBef>
                <a:spcPct val="0"/>
              </a:spcBef>
              <a:spcAft>
                <a:spcPct val="35000"/>
              </a:spcAft>
            </a:pPr>
            <a:r>
              <a:rPr lang="en-US" sz="1100" kern="1200" baseline="0" dirty="0">
                <a:solidFill>
                  <a:srgbClr val="84BC49"/>
                </a:solidFill>
              </a:rPr>
              <a:t>Microbiology</a:t>
            </a:r>
          </a:p>
          <a:p>
            <a:pPr lvl="0" algn="l" defTabSz="888978">
              <a:lnSpc>
                <a:spcPct val="80000"/>
              </a:lnSpc>
              <a:spcBef>
                <a:spcPct val="0"/>
              </a:spcBef>
              <a:spcAft>
                <a:spcPct val="35000"/>
              </a:spcAft>
            </a:pPr>
            <a:r>
              <a:rPr lang="en-US" sz="1100" kern="1200" baseline="0" dirty="0">
                <a:solidFill>
                  <a:srgbClr val="84BC49"/>
                </a:solidFill>
              </a:rPr>
              <a:t>Molecular and Clinical Chemistry</a:t>
            </a:r>
          </a:p>
          <a:p>
            <a:pPr lvl="0" algn="l" defTabSz="888978">
              <a:lnSpc>
                <a:spcPct val="80000"/>
              </a:lnSpc>
              <a:spcBef>
                <a:spcPct val="0"/>
              </a:spcBef>
              <a:spcAft>
                <a:spcPct val="35000"/>
              </a:spcAft>
            </a:pPr>
            <a:r>
              <a:rPr lang="en-US" sz="1100" kern="1200" baseline="0" dirty="0">
                <a:solidFill>
                  <a:srgbClr val="84BC49"/>
                </a:solidFill>
              </a:rPr>
              <a:t>Global Preparedness and Environmental</a:t>
            </a:r>
          </a:p>
          <a:p>
            <a:pPr lvl="0" algn="l" defTabSz="888978">
              <a:lnSpc>
                <a:spcPct val="80000"/>
              </a:lnSpc>
              <a:spcBef>
                <a:spcPct val="0"/>
              </a:spcBef>
              <a:spcAft>
                <a:spcPct val="35000"/>
              </a:spcAft>
            </a:pPr>
            <a:r>
              <a:rPr lang="en-US" sz="1100" kern="1200" baseline="0" dirty="0">
                <a:solidFill>
                  <a:srgbClr val="84BC49"/>
                </a:solidFill>
              </a:rPr>
              <a:t>Business Operations</a:t>
            </a:r>
          </a:p>
          <a:p>
            <a:pPr lvl="0" algn="l" defTabSz="888978">
              <a:lnSpc>
                <a:spcPct val="80000"/>
              </a:lnSpc>
              <a:spcBef>
                <a:spcPct val="0"/>
              </a:spcBef>
              <a:spcAft>
                <a:spcPct val="35000"/>
              </a:spcAft>
            </a:pPr>
            <a:r>
              <a:rPr lang="en-US" sz="1100" kern="1200" baseline="0" dirty="0">
                <a:solidFill>
                  <a:srgbClr val="01203D"/>
                </a:solidFill>
              </a:rPr>
              <a:t>Contracts and Payment</a:t>
            </a:r>
          </a:p>
          <a:p>
            <a:pPr lvl="0" algn="l" defTabSz="888978">
              <a:lnSpc>
                <a:spcPct val="80000"/>
              </a:lnSpc>
              <a:spcBef>
                <a:spcPct val="0"/>
              </a:spcBef>
              <a:spcAft>
                <a:spcPct val="35000"/>
              </a:spcAft>
            </a:pPr>
            <a:r>
              <a:rPr lang="en-US" sz="1100" kern="1200" baseline="0" dirty="0">
                <a:solidFill>
                  <a:srgbClr val="01203D"/>
                </a:solidFill>
              </a:rPr>
              <a:t>Local Health Operations</a:t>
            </a:r>
          </a:p>
          <a:p>
            <a:pPr lvl="0" algn="l" defTabSz="888978">
              <a:lnSpc>
                <a:spcPct val="80000"/>
              </a:lnSpc>
              <a:spcBef>
                <a:spcPct val="0"/>
              </a:spcBef>
              <a:spcAft>
                <a:spcPct val="35000"/>
              </a:spcAft>
            </a:pPr>
            <a:r>
              <a:rPr lang="en-US" sz="1100" kern="1200" baseline="0" dirty="0">
                <a:solidFill>
                  <a:srgbClr val="01203D"/>
                </a:solidFill>
              </a:rPr>
              <a:t>Budget</a:t>
            </a:r>
          </a:p>
          <a:p>
            <a:pPr lvl="0" algn="l" defTabSz="888978">
              <a:lnSpc>
                <a:spcPct val="80000"/>
              </a:lnSpc>
              <a:spcBef>
                <a:spcPct val="0"/>
              </a:spcBef>
              <a:spcAft>
                <a:spcPct val="35000"/>
              </a:spcAft>
            </a:pPr>
            <a:r>
              <a:rPr lang="en-US" sz="1100" kern="1200" baseline="0" dirty="0">
                <a:solidFill>
                  <a:srgbClr val="01203D"/>
                </a:solidFill>
              </a:rPr>
              <a:t>Local Health Personnel</a:t>
            </a:r>
          </a:p>
          <a:p>
            <a:pPr lvl="0" algn="l" defTabSz="888978">
              <a:lnSpc>
                <a:spcPct val="80000"/>
              </a:lnSpc>
              <a:spcBef>
                <a:spcPct val="0"/>
              </a:spcBef>
              <a:spcAft>
                <a:spcPct val="35000"/>
              </a:spcAft>
            </a:pPr>
            <a:r>
              <a:rPr lang="en-US" sz="1100" kern="1200" baseline="0" dirty="0">
                <a:solidFill>
                  <a:srgbClr val="01203D"/>
                </a:solidFill>
              </a:rPr>
              <a:t>Education and Workforce Development</a:t>
            </a:r>
          </a:p>
        </p:txBody>
      </p:sp>
      <p:sp>
        <p:nvSpPr>
          <p:cNvPr id="31" name="Title 5"/>
          <p:cNvSpPr txBox="1">
            <a:spLocks/>
          </p:cNvSpPr>
          <p:nvPr userDrawn="1"/>
        </p:nvSpPr>
        <p:spPr>
          <a:xfrm>
            <a:off x="258308" y="1026255"/>
            <a:ext cx="358401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b="1" dirty="0">
                <a:solidFill>
                  <a:schemeClr val="bg1"/>
                </a:solidFill>
                <a:latin typeface="Gotham Bold" pitchFamily="50" charset="0"/>
              </a:rPr>
              <a:t>Kentucky</a:t>
            </a:r>
            <a:br>
              <a:rPr lang="en-US" sz="3600" b="1" dirty="0">
                <a:solidFill>
                  <a:schemeClr val="bg1"/>
                </a:solidFill>
                <a:latin typeface="Gotham Bold" pitchFamily="50" charset="0"/>
              </a:rPr>
            </a:br>
            <a:r>
              <a:rPr lang="en-US" sz="3600" b="1" dirty="0">
                <a:solidFill>
                  <a:schemeClr val="bg1"/>
                </a:solidFill>
                <a:latin typeface="Gotham Bold" pitchFamily="50" charset="0"/>
              </a:rPr>
              <a:t>Department for</a:t>
            </a:r>
            <a:br>
              <a:rPr lang="en-US" sz="3600" b="1" dirty="0">
                <a:solidFill>
                  <a:schemeClr val="bg1"/>
                </a:solidFill>
                <a:latin typeface="Gotham Bold" pitchFamily="50" charset="0"/>
              </a:rPr>
            </a:br>
            <a:r>
              <a:rPr lang="en-US" sz="3600" b="1" dirty="0">
                <a:solidFill>
                  <a:schemeClr val="bg1"/>
                </a:solidFill>
                <a:latin typeface="Gotham Bold" pitchFamily="50" charset="0"/>
              </a:rPr>
              <a:t>Public Health</a:t>
            </a:r>
          </a:p>
        </p:txBody>
      </p:sp>
    </p:spTree>
    <p:extLst>
      <p:ext uri="{BB962C8B-B14F-4D97-AF65-F5344CB8AC3E}">
        <p14:creationId xmlns:p14="http://schemas.microsoft.com/office/powerpoint/2010/main" val="166086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9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46BDB-0714-430F-A4D3-2024B2B5894C}"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4D71DF-E420-46D7-BE77-BB0B77164C74}" type="slidenum">
              <a:rPr lang="en-US" smtClean="0"/>
              <a:t>‹#›</a:t>
            </a:fld>
            <a:endParaRPr lang="en-US"/>
          </a:p>
        </p:txBody>
      </p:sp>
    </p:spTree>
    <p:extLst>
      <p:ext uri="{BB962C8B-B14F-4D97-AF65-F5344CB8AC3E}">
        <p14:creationId xmlns:p14="http://schemas.microsoft.com/office/powerpoint/2010/main" val="1520840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B000-8170-46D0-A596-589FBC5474B2}"/>
              </a:ext>
            </a:extLst>
          </p:cNvPr>
          <p:cNvSpPr>
            <a:spLocks noGrp="1"/>
          </p:cNvSpPr>
          <p:nvPr>
            <p:ph type="title"/>
          </p:nvPr>
        </p:nvSpPr>
        <p:spPr>
          <a:xfrm>
            <a:off x="290060" y="234043"/>
            <a:ext cx="3932237" cy="1077687"/>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243046-3D63-44DE-8FBA-550001A0EFCC}"/>
              </a:ext>
            </a:extLst>
          </p:cNvPr>
          <p:cNvSpPr>
            <a:spLocks noGrp="1"/>
          </p:cNvSpPr>
          <p:nvPr>
            <p:ph idx="1"/>
          </p:nvPr>
        </p:nvSpPr>
        <p:spPr>
          <a:xfrm>
            <a:off x="4481060" y="234043"/>
            <a:ext cx="7407729" cy="50999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34B5D0-5DB2-40D4-9920-DB03B2BFC6D0}"/>
              </a:ext>
            </a:extLst>
          </p:cNvPr>
          <p:cNvSpPr>
            <a:spLocks noGrp="1"/>
          </p:cNvSpPr>
          <p:nvPr>
            <p:ph type="body" sz="half" idx="2"/>
          </p:nvPr>
        </p:nvSpPr>
        <p:spPr>
          <a:xfrm>
            <a:off x="303212" y="1455058"/>
            <a:ext cx="3932237" cy="387894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B109F-5179-42FA-B82F-6B0170AD724D}"/>
              </a:ext>
            </a:extLst>
          </p:cNvPr>
          <p:cNvSpPr>
            <a:spLocks noGrp="1"/>
          </p:cNvSpPr>
          <p:nvPr>
            <p:ph type="dt" sz="half" idx="10"/>
          </p:nvPr>
        </p:nvSpPr>
        <p:spPr/>
        <p:txBody>
          <a:bodyPr/>
          <a:lstStyle/>
          <a:p>
            <a:fld id="{E9462446-F3CC-4A37-8FA0-7F7D43699CF9}" type="datetimeFigureOut">
              <a:rPr lang="en-US" smtClean="0"/>
              <a:t>11/6/2025</a:t>
            </a:fld>
            <a:endParaRPr lang="en-US"/>
          </a:p>
        </p:txBody>
      </p:sp>
      <p:sp>
        <p:nvSpPr>
          <p:cNvPr id="6" name="Footer Placeholder 5">
            <a:extLst>
              <a:ext uri="{FF2B5EF4-FFF2-40B4-BE49-F238E27FC236}">
                <a16:creationId xmlns:a16="http://schemas.microsoft.com/office/drawing/2014/main" id="{19D633B1-B32A-4359-980D-371C0CEE0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ED38E-39CF-404A-9402-50092ABF87B8}"/>
              </a:ext>
            </a:extLst>
          </p:cNvPr>
          <p:cNvSpPr>
            <a:spLocks noGrp="1"/>
          </p:cNvSpPr>
          <p:nvPr>
            <p:ph type="sldNum" sz="quarter" idx="12"/>
          </p:nvPr>
        </p:nvSpPr>
        <p:spPr/>
        <p:txBody>
          <a:bodyPr/>
          <a:lstStyle/>
          <a:p>
            <a:fld id="{FFEB96E8-5F47-4E36-9492-99B13E437C78}" type="slidenum">
              <a:rPr lang="en-US" smtClean="0"/>
              <a:t>‹#›</a:t>
            </a:fld>
            <a:endParaRPr lang="en-US"/>
          </a:p>
        </p:txBody>
      </p:sp>
    </p:spTree>
    <p:extLst>
      <p:ext uri="{BB962C8B-B14F-4D97-AF65-F5344CB8AC3E}">
        <p14:creationId xmlns:p14="http://schemas.microsoft.com/office/powerpoint/2010/main" val="433760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6F855-7FE2-4904-954F-46B00BBBE1C4}"/>
              </a:ext>
            </a:extLst>
          </p:cNvPr>
          <p:cNvSpPr>
            <a:spLocks noGrp="1"/>
          </p:cNvSpPr>
          <p:nvPr>
            <p:ph type="title"/>
          </p:nvPr>
        </p:nvSpPr>
        <p:spPr>
          <a:xfrm>
            <a:off x="838200" y="365126"/>
            <a:ext cx="10515600" cy="101736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E522BAB-EC53-4583-8E7E-B4EFDC7059F7}"/>
              </a:ext>
            </a:extLst>
          </p:cNvPr>
          <p:cNvSpPr>
            <a:spLocks noGrp="1"/>
          </p:cNvSpPr>
          <p:nvPr>
            <p:ph sz="half" idx="1"/>
          </p:nvPr>
        </p:nvSpPr>
        <p:spPr>
          <a:xfrm>
            <a:off x="838201" y="1450068"/>
            <a:ext cx="5181600" cy="3916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FDE69C-4329-42CB-819D-DF055CCA65F9}"/>
              </a:ext>
            </a:extLst>
          </p:cNvPr>
          <p:cNvSpPr>
            <a:spLocks noGrp="1"/>
          </p:cNvSpPr>
          <p:nvPr>
            <p:ph sz="half" idx="2"/>
          </p:nvPr>
        </p:nvSpPr>
        <p:spPr>
          <a:xfrm>
            <a:off x="6172199" y="1450068"/>
            <a:ext cx="5181600" cy="3916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060EF2-4D7A-4816-9E02-7C6B135B542A}"/>
              </a:ext>
            </a:extLst>
          </p:cNvPr>
          <p:cNvSpPr>
            <a:spLocks noGrp="1"/>
          </p:cNvSpPr>
          <p:nvPr>
            <p:ph type="dt" sz="half" idx="10"/>
          </p:nvPr>
        </p:nvSpPr>
        <p:spPr/>
        <p:txBody>
          <a:bodyPr/>
          <a:lstStyle/>
          <a:p>
            <a:fld id="{E9462446-F3CC-4A37-8FA0-7F7D43699CF9}" type="datetimeFigureOut">
              <a:rPr lang="en-US" smtClean="0"/>
              <a:t>11/6/2025</a:t>
            </a:fld>
            <a:endParaRPr lang="en-US"/>
          </a:p>
        </p:txBody>
      </p:sp>
      <p:sp>
        <p:nvSpPr>
          <p:cNvPr id="6" name="Footer Placeholder 5">
            <a:extLst>
              <a:ext uri="{FF2B5EF4-FFF2-40B4-BE49-F238E27FC236}">
                <a16:creationId xmlns:a16="http://schemas.microsoft.com/office/drawing/2014/main" id="{A8B7D078-C939-4F7D-B6FD-6770B5F1C7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F54D6-6E12-4323-861C-431A46A08C2E}"/>
              </a:ext>
            </a:extLst>
          </p:cNvPr>
          <p:cNvSpPr>
            <a:spLocks noGrp="1"/>
          </p:cNvSpPr>
          <p:nvPr>
            <p:ph type="sldNum" sz="quarter" idx="12"/>
          </p:nvPr>
        </p:nvSpPr>
        <p:spPr/>
        <p:txBody>
          <a:bodyPr/>
          <a:lstStyle/>
          <a:p>
            <a:fld id="{FFEB96E8-5F47-4E36-9492-99B13E437C78}" type="slidenum">
              <a:rPr lang="en-US" smtClean="0"/>
              <a:t>‹#›</a:t>
            </a:fld>
            <a:endParaRPr lang="en-US"/>
          </a:p>
        </p:txBody>
      </p:sp>
    </p:spTree>
    <p:extLst>
      <p:ext uri="{BB962C8B-B14F-4D97-AF65-F5344CB8AC3E}">
        <p14:creationId xmlns:p14="http://schemas.microsoft.com/office/powerpoint/2010/main" val="1648473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664635" y="484093"/>
            <a:ext cx="10075084" cy="1116107"/>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0"/>
          <p:cNvSpPr txBox="1">
            <a:spLocks noGrp="1"/>
          </p:cNvSpPr>
          <p:nvPr>
            <p:ph type="body" idx="1"/>
          </p:nvPr>
        </p:nvSpPr>
        <p:spPr>
          <a:xfrm>
            <a:off x="664635" y="1981201"/>
            <a:ext cx="10075084" cy="4144963"/>
          </a:xfrm>
          <a:prstGeom prst="rect">
            <a:avLst/>
          </a:prstGeom>
          <a:noFill/>
          <a:ln>
            <a:noFill/>
          </a:ln>
        </p:spPr>
        <p:txBody>
          <a:bodyPr spcFirstLastPara="1" wrap="square" lIns="91425" tIns="45700" rIns="91425" bIns="45700" anchor="t" anchorCtr="0">
            <a:normAutofit/>
          </a:bodyPr>
          <a:lstStyle>
            <a:lvl1pPr marL="457167" lvl="0" indent="-323827" algn="l">
              <a:spcBef>
                <a:spcPts val="2000"/>
              </a:spcBef>
              <a:spcAft>
                <a:spcPts val="0"/>
              </a:spcAft>
              <a:buClr>
                <a:srgbClr val="00277A"/>
              </a:buClr>
              <a:buSzPts val="1500"/>
              <a:buChar char="■"/>
              <a:defRPr/>
            </a:lvl1pPr>
            <a:lvl2pPr marL="914332" lvl="1" indent="-314301" algn="l">
              <a:spcBef>
                <a:spcPts val="600"/>
              </a:spcBef>
              <a:spcAft>
                <a:spcPts val="0"/>
              </a:spcAft>
              <a:buClr>
                <a:srgbClr val="00277A"/>
              </a:buClr>
              <a:buSzPts val="1350"/>
              <a:buChar char="■"/>
              <a:defRPr/>
            </a:lvl2pPr>
            <a:lvl3pPr marL="1371498" lvl="2" indent="-314301" algn="l">
              <a:spcBef>
                <a:spcPts val="600"/>
              </a:spcBef>
              <a:spcAft>
                <a:spcPts val="0"/>
              </a:spcAft>
              <a:buClr>
                <a:srgbClr val="00277A"/>
              </a:buClr>
              <a:buSzPts val="1350"/>
              <a:buChar char="■"/>
              <a:defRPr/>
            </a:lvl3pPr>
            <a:lvl4pPr marL="1828664" lvl="3" indent="-314301" algn="l">
              <a:spcBef>
                <a:spcPts val="600"/>
              </a:spcBef>
              <a:spcAft>
                <a:spcPts val="0"/>
              </a:spcAft>
              <a:buClr>
                <a:srgbClr val="00277A"/>
              </a:buClr>
              <a:buSzPts val="1350"/>
              <a:buChar char="■"/>
              <a:defRPr/>
            </a:lvl4pPr>
            <a:lvl5pPr marL="2285830" lvl="4" indent="-314301" algn="l">
              <a:spcBef>
                <a:spcPts val="600"/>
              </a:spcBef>
              <a:spcAft>
                <a:spcPts val="0"/>
              </a:spcAft>
              <a:buClr>
                <a:srgbClr val="00277A"/>
              </a:buClr>
              <a:buSzPts val="1350"/>
              <a:buChar char="■"/>
              <a:defRPr/>
            </a:lvl5pPr>
            <a:lvl6pPr marL="2742994" lvl="5" indent="-314301" algn="l">
              <a:spcBef>
                <a:spcPts val="360"/>
              </a:spcBef>
              <a:spcAft>
                <a:spcPts val="0"/>
              </a:spcAft>
              <a:buSzPts val="1350"/>
              <a:buChar char="■"/>
              <a:defRPr/>
            </a:lvl6pPr>
            <a:lvl7pPr marL="3200160" lvl="6" indent="-314301" algn="l">
              <a:spcBef>
                <a:spcPts val="360"/>
              </a:spcBef>
              <a:spcAft>
                <a:spcPts val="0"/>
              </a:spcAft>
              <a:buSzPts val="1350"/>
              <a:buChar char="■"/>
              <a:defRPr/>
            </a:lvl7pPr>
            <a:lvl8pPr marL="3657327" lvl="7" indent="-314301" algn="l">
              <a:spcBef>
                <a:spcPts val="360"/>
              </a:spcBef>
              <a:spcAft>
                <a:spcPts val="0"/>
              </a:spcAft>
              <a:buSzPts val="1350"/>
              <a:buChar char="■"/>
              <a:defRPr/>
            </a:lvl8pPr>
            <a:lvl9pPr marL="4114492" lvl="8" indent="-314301" algn="l">
              <a:spcBef>
                <a:spcPts val="360"/>
              </a:spcBef>
              <a:spcAft>
                <a:spcPts val="0"/>
              </a:spcAft>
              <a:buSzPts val="1350"/>
              <a:buChar char="■"/>
              <a:defRPr/>
            </a:lvl9pPr>
          </a:lstStyle>
          <a:p>
            <a:endParaRPr/>
          </a:p>
        </p:txBody>
      </p:sp>
      <p:sp>
        <p:nvSpPr>
          <p:cNvPr id="31" name="Google Shape;31;p30"/>
          <p:cNvSpPr txBox="1">
            <a:spLocks noGrp="1"/>
          </p:cNvSpPr>
          <p:nvPr>
            <p:ph type="dt" idx="10"/>
          </p:nvPr>
        </p:nvSpPr>
        <p:spPr>
          <a:xfrm>
            <a:off x="9060329" y="6423588"/>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377">
              <a:defRPr/>
            </a:pPr>
            <a:endParaRPr lang="en-US" sz="1200">
              <a:solidFill>
                <a:prstClr val="black">
                  <a:tint val="75000"/>
                </a:prstClr>
              </a:solidFill>
            </a:endParaRPr>
          </a:p>
        </p:txBody>
      </p:sp>
      <p:pic>
        <p:nvPicPr>
          <p:cNvPr id="32" name="Google Shape;32;p30"/>
          <p:cNvPicPr preferRelativeResize="0"/>
          <p:nvPr/>
        </p:nvPicPr>
        <p:blipFill rotWithShape="1">
          <a:blip r:embed="rId2">
            <a:alphaModFix/>
          </a:blip>
          <a:srcRect/>
          <a:stretch/>
        </p:blipFill>
        <p:spPr>
          <a:xfrm>
            <a:off x="11028831" y="484095"/>
            <a:ext cx="876300" cy="876300"/>
          </a:xfrm>
          <a:prstGeom prst="rect">
            <a:avLst/>
          </a:prstGeom>
          <a:noFill/>
          <a:ln>
            <a:noFill/>
          </a:ln>
        </p:spPr>
      </p:pic>
    </p:spTree>
    <p:extLst>
      <p:ext uri="{BB962C8B-B14F-4D97-AF65-F5344CB8AC3E}">
        <p14:creationId xmlns:p14="http://schemas.microsoft.com/office/powerpoint/2010/main" val="3973024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Content slide 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D684F-E715-4929-A73D-39AA3ECD421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5C2B4F-CBF8-4F0D-BF65-D2D714BF28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039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46E5F-E471-2BE4-2E83-6697102DCB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E7AE48-449B-6884-C10E-24A728427D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81C29F-E0D1-8792-ADD3-C3E6B7E5B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0A9A27-84EB-C2E8-BFCE-30C1DACC2395}"/>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6" name="Footer Placeholder 5">
            <a:extLst>
              <a:ext uri="{FF2B5EF4-FFF2-40B4-BE49-F238E27FC236}">
                <a16:creationId xmlns:a16="http://schemas.microsoft.com/office/drawing/2014/main" id="{1DA942E0-8DE2-D318-01CF-8C6ABC887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077F8-97FF-8FC5-C4B2-3F9D3580A3E1}"/>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3976846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C2CBC5B-8B00-E54F-8AE1-593E628259FF}"/>
              </a:ext>
            </a:extLst>
          </p:cNvPr>
          <p:cNvSpPr>
            <a:spLocks noGrp="1"/>
          </p:cNvSpPr>
          <p:nvPr>
            <p:ph type="body" sz="quarter" idx="13" hasCustomPrompt="1"/>
          </p:nvPr>
        </p:nvSpPr>
        <p:spPr>
          <a:xfrm>
            <a:off x="826813" y="1193616"/>
            <a:ext cx="10464800" cy="548123"/>
          </a:xfrm>
          <a:prstGeom prst="rect">
            <a:avLst/>
          </a:prstGeom>
        </p:spPr>
        <p:txBody>
          <a:bodyPr/>
          <a:lstStyle>
            <a:lvl1pPr marL="0" indent="0">
              <a:buFontTx/>
              <a:buNone/>
              <a:defRPr sz="2667" b="1" i="0" baseline="0">
                <a:solidFill>
                  <a:schemeClr val="bg2">
                    <a:lumMod val="50000"/>
                  </a:schemeClr>
                </a:solidFill>
                <a:latin typeface="Calibri" panose="020F0502020204030204" pitchFamily="34" charset="0"/>
                <a:cs typeface="Calibri" panose="020F0502020204030204" pitchFamily="34" charset="0"/>
              </a:defRPr>
            </a:lvl1pPr>
            <a:lvl2pPr marL="609570" indent="0">
              <a:buFontTx/>
              <a:buNone/>
              <a:defRPr sz="2133" baseline="0">
                <a:latin typeface="Minion Pro SmBd" panose="02040503050201020203" pitchFamily="18" charset="0"/>
              </a:defRPr>
            </a:lvl2pPr>
            <a:lvl3pPr marL="1219140" indent="0">
              <a:buFontTx/>
              <a:buNone/>
              <a:defRPr sz="2133" baseline="0">
                <a:latin typeface="Minion Pro SmBd" panose="02040503050201020203" pitchFamily="18" charset="0"/>
              </a:defRPr>
            </a:lvl3pPr>
            <a:lvl4pPr marL="1828709" indent="0">
              <a:buFontTx/>
              <a:buNone/>
              <a:defRPr sz="2133" baseline="0">
                <a:latin typeface="Minion Pro SmBd" panose="02040503050201020203" pitchFamily="18" charset="0"/>
              </a:defRPr>
            </a:lvl4pPr>
            <a:lvl5pPr marL="2438278" indent="0">
              <a:buFontTx/>
              <a:buNone/>
              <a:defRPr sz="2133" baseline="0">
                <a:latin typeface="Minion Pro SmBd" panose="02040503050201020203" pitchFamily="18" charset="0"/>
              </a:defRPr>
            </a:lvl5pPr>
          </a:lstStyle>
          <a:p>
            <a:pPr lvl="0"/>
            <a:r>
              <a:rPr lang="en-US" dirty="0"/>
              <a:t>Click to edit title</a:t>
            </a:r>
          </a:p>
        </p:txBody>
      </p:sp>
      <p:sp>
        <p:nvSpPr>
          <p:cNvPr id="8" name="Text Placeholder 12">
            <a:extLst>
              <a:ext uri="{FF2B5EF4-FFF2-40B4-BE49-F238E27FC236}">
                <a16:creationId xmlns:a16="http://schemas.microsoft.com/office/drawing/2014/main" id="{971F055A-F39F-9E49-9FDC-93BF30D0AEB0}"/>
              </a:ext>
            </a:extLst>
          </p:cNvPr>
          <p:cNvSpPr>
            <a:spLocks noGrp="1"/>
          </p:cNvSpPr>
          <p:nvPr>
            <p:ph type="body" sz="quarter" idx="14" hasCustomPrompt="1"/>
          </p:nvPr>
        </p:nvSpPr>
        <p:spPr>
          <a:xfrm>
            <a:off x="826813" y="1891229"/>
            <a:ext cx="10464800" cy="4325731"/>
          </a:xfrm>
          <a:prstGeom prst="rect">
            <a:avLst/>
          </a:prstGeom>
        </p:spPr>
        <p:txBody>
          <a:bodyPr/>
          <a:lstStyle>
            <a:lvl1pPr marL="0" indent="0">
              <a:buFontTx/>
              <a:buNone/>
              <a:defRPr sz="1600" baseline="0">
                <a:solidFill>
                  <a:schemeClr val="tx1">
                    <a:lumMod val="95000"/>
                    <a:lumOff val="5000"/>
                  </a:schemeClr>
                </a:solidFill>
                <a:latin typeface="Calibri" panose="020F0502020204030204" pitchFamily="34" charset="0"/>
                <a:cs typeface="Calibri" panose="020F0502020204030204"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US" dirty="0"/>
              <a:t>Click to add body copy</a:t>
            </a:r>
          </a:p>
        </p:txBody>
      </p:sp>
      <p:sp>
        <p:nvSpPr>
          <p:cNvPr id="9" name="Title 1">
            <a:extLst>
              <a:ext uri="{FF2B5EF4-FFF2-40B4-BE49-F238E27FC236}">
                <a16:creationId xmlns:a16="http://schemas.microsoft.com/office/drawing/2014/main" id="{A184D6B8-C8CE-1D45-97A2-11290298BDC1}"/>
              </a:ext>
            </a:extLst>
          </p:cNvPr>
          <p:cNvSpPr>
            <a:spLocks noGrp="1"/>
          </p:cNvSpPr>
          <p:nvPr>
            <p:ph type="ctrTitle" hasCustomPrompt="1"/>
          </p:nvPr>
        </p:nvSpPr>
        <p:spPr>
          <a:xfrm>
            <a:off x="812800" y="279402"/>
            <a:ext cx="10464800" cy="791959"/>
          </a:xfrm>
          <a:prstGeom prst="rect">
            <a:avLst/>
          </a:prstGeom>
        </p:spPr>
        <p:txBody>
          <a:bodyPr anchor="b"/>
          <a:lstStyle>
            <a:lvl1pPr algn="l">
              <a:defRPr sz="3733" b="1" i="0" spc="67" baseline="0">
                <a:solidFill>
                  <a:srgbClr val="0E2246"/>
                </a:solidFill>
                <a:latin typeface="Whitney Semibold" pitchFamily="2"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638468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pic>
        <p:nvPicPr>
          <p:cNvPr id="7" name="Picture 6" descr="A logo with a person running&#10;&#10;Description automatically generated">
            <a:extLst>
              <a:ext uri="{FF2B5EF4-FFF2-40B4-BE49-F238E27FC236}">
                <a16:creationId xmlns:a16="http://schemas.microsoft.com/office/drawing/2014/main" id="{67494983-9F7C-7BDE-438E-A2F26DF40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9411" y="5396089"/>
            <a:ext cx="1348411" cy="1348411"/>
          </a:xfrm>
          <a:prstGeom prst="rect">
            <a:avLst/>
          </a:prstGeom>
        </p:spPr>
      </p:pic>
      <p:sp>
        <p:nvSpPr>
          <p:cNvPr id="4" name="Title 1">
            <a:extLst>
              <a:ext uri="{FF2B5EF4-FFF2-40B4-BE49-F238E27FC236}">
                <a16:creationId xmlns:a16="http://schemas.microsoft.com/office/drawing/2014/main" id="{F5D0A913-B763-09D2-1B00-39D5FCB32B97}"/>
              </a:ext>
            </a:extLst>
          </p:cNvPr>
          <p:cNvSpPr>
            <a:spLocks noGrp="1"/>
          </p:cNvSpPr>
          <p:nvPr>
            <p:ph type="title" hasCustomPrompt="1"/>
          </p:nvPr>
        </p:nvSpPr>
        <p:spPr>
          <a:xfrm>
            <a:off x="477982" y="365760"/>
            <a:ext cx="11228465" cy="824863"/>
          </a:xfrm>
          <a:prstGeom prst="rect">
            <a:avLst/>
          </a:prstGeom>
        </p:spPr>
        <p:txBody>
          <a:bodyPr>
            <a:noAutofit/>
          </a:bodyPr>
          <a:lstStyle>
            <a:lvl1pPr>
              <a:defRPr sz="3200" b="1">
                <a:solidFill>
                  <a:schemeClr val="tx2"/>
                </a:solidFill>
                <a:latin typeface="Arial" panose="020B0604020202020204" pitchFamily="34" charset="0"/>
                <a:cs typeface="Arial" panose="020B0604020202020204" pitchFamily="34" charset="0"/>
              </a:defRPr>
            </a:lvl1pPr>
          </a:lstStyle>
          <a:p>
            <a:r>
              <a:rPr lang="en-US" dirty="0"/>
              <a:t>Title Arial Bold 32 pt</a:t>
            </a:r>
          </a:p>
        </p:txBody>
      </p:sp>
      <p:sp>
        <p:nvSpPr>
          <p:cNvPr id="2" name="Rectangle 1">
            <a:extLst>
              <a:ext uri="{FF2B5EF4-FFF2-40B4-BE49-F238E27FC236}">
                <a16:creationId xmlns:a16="http://schemas.microsoft.com/office/drawing/2014/main" id="{C9FFCD81-83A1-280E-CCAB-35D092BAA7D8}"/>
              </a:ext>
            </a:extLst>
          </p:cNvPr>
          <p:cNvSpPr/>
          <p:nvPr userDrawn="1"/>
        </p:nvSpPr>
        <p:spPr>
          <a:xfrm>
            <a:off x="0" y="0"/>
            <a:ext cx="12192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2814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165E-2C41-4656-A655-AA368C919A38}"/>
              </a:ext>
            </a:extLst>
          </p:cNvPr>
          <p:cNvSpPr>
            <a:spLocks noGrp="1"/>
          </p:cNvSpPr>
          <p:nvPr>
            <p:ph type="ctrTitle" hasCustomPrompt="1"/>
          </p:nvPr>
        </p:nvSpPr>
        <p:spPr>
          <a:xfrm>
            <a:off x="1524000" y="1122364"/>
            <a:ext cx="9265920" cy="2306637"/>
          </a:xfrm>
        </p:spPr>
        <p:txBody>
          <a:bodyPr anchor="b"/>
          <a:lstStyle>
            <a:lvl1pPr algn="r">
              <a:defRPr sz="6000">
                <a:solidFill>
                  <a:schemeClr val="bg1"/>
                </a:solidFill>
                <a:latin typeface="Gotham Bold" pitchFamily="50" charset="0"/>
                <a:cs typeface="Gotham Bold" pitchFamily="50" charset="0"/>
              </a:defRPr>
            </a:lvl1pPr>
          </a:lstStyle>
          <a:p>
            <a:r>
              <a:rPr lang="en-US" dirty="0"/>
              <a:t>Title slide</a:t>
            </a:r>
          </a:p>
        </p:txBody>
      </p:sp>
      <p:sp>
        <p:nvSpPr>
          <p:cNvPr id="3" name="Subtitle 2">
            <a:extLst>
              <a:ext uri="{FF2B5EF4-FFF2-40B4-BE49-F238E27FC236}">
                <a16:creationId xmlns:a16="http://schemas.microsoft.com/office/drawing/2014/main" id="{BA50A674-BF45-46D5-9B79-DA5CFE936DA7}"/>
              </a:ext>
            </a:extLst>
          </p:cNvPr>
          <p:cNvSpPr>
            <a:spLocks noGrp="1"/>
          </p:cNvSpPr>
          <p:nvPr>
            <p:ph type="subTitle" idx="1"/>
          </p:nvPr>
        </p:nvSpPr>
        <p:spPr>
          <a:xfrm>
            <a:off x="1524000" y="3602037"/>
            <a:ext cx="9144000" cy="1655763"/>
          </a:xfrm>
        </p:spPr>
        <p:txBody>
          <a:bodyPr/>
          <a:lstStyle>
            <a:lvl1pPr marL="0" indent="0" algn="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44162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65BE-8C67-41F0-8C51-CC55DE988E4A}"/>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C8BCED-B12A-40E8-BF59-14DEB39C62CC}"/>
              </a:ext>
            </a:extLst>
          </p:cNvPr>
          <p:cNvSpPr>
            <a:spLocks noGrp="1"/>
          </p:cNvSpPr>
          <p:nvPr>
            <p:ph type="body" idx="1"/>
          </p:nvPr>
        </p:nvSpPr>
        <p:spPr>
          <a:xfrm>
            <a:off x="831849" y="4589464"/>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62871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D684F-E715-4929-A73D-39AA3ECD421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5C2B4F-CBF8-4F0D-BF65-D2D714BF28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3404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D938-5D75-4C68-AA59-BDDED2FD3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D8D22-DF32-496E-A500-7714BE7B603B}"/>
              </a:ext>
            </a:extLst>
          </p:cNvPr>
          <p:cNvSpPr>
            <a:spLocks noGrp="1"/>
          </p:cNvSpPr>
          <p:nvPr>
            <p:ph sz="half" idx="1"/>
          </p:nvPr>
        </p:nvSpPr>
        <p:spPr>
          <a:xfrm>
            <a:off x="838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DE578-1411-4269-BC13-43C0DE392529}"/>
              </a:ext>
            </a:extLst>
          </p:cNvPr>
          <p:cNvSpPr>
            <a:spLocks noGrp="1"/>
          </p:cNvSpPr>
          <p:nvPr>
            <p:ph sz="half" idx="2"/>
          </p:nvPr>
        </p:nvSpPr>
        <p:spPr>
          <a:xfrm>
            <a:off x="6172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4556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89EA-645B-47E1-805E-1B4C0AD56F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F74708-5DB9-452D-9442-2DDBB87993E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0099E2-5099-4BB0-A91A-DCE473EAFB1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A1785F-3692-43C6-94B8-D496DD29F6F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578207-8204-418F-8E8E-B32E60AF5829}"/>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762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8F4B-C4D5-4BCA-BD44-03759166F4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14FFD0-A068-42DB-8B51-39C5F241D45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F233783-F701-4BB5-B620-E1C64879844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69C74C-DBB7-40F9-9669-7598DDE89E85}"/>
              </a:ext>
            </a:extLst>
          </p:cNvPr>
          <p:cNvSpPr>
            <a:spLocks noGrp="1"/>
          </p:cNvSpPr>
          <p:nvPr>
            <p:ph type="dt" sz="half" idx="10"/>
          </p:nvPr>
        </p:nvSpPr>
        <p:spPr>
          <a:xfrm>
            <a:off x="838200" y="6356351"/>
            <a:ext cx="2743200" cy="365125"/>
          </a:xfrm>
          <a:prstGeom prst="rect">
            <a:avLst/>
          </a:prstGeom>
        </p:spPr>
        <p:txBody>
          <a:bodyPr/>
          <a:lstStyle/>
          <a:p>
            <a:fld id="{0BF91E04-66C4-4FD0-8263-235F6A25DF7B}" type="datetimeFigureOut">
              <a:rPr lang="en-US" smtClean="0"/>
              <a:t>11/6/2025</a:t>
            </a:fld>
            <a:endParaRPr lang="en-US"/>
          </a:p>
        </p:txBody>
      </p:sp>
      <p:sp>
        <p:nvSpPr>
          <p:cNvPr id="6" name="Footer Placeholder 5">
            <a:extLst>
              <a:ext uri="{FF2B5EF4-FFF2-40B4-BE49-F238E27FC236}">
                <a16:creationId xmlns:a16="http://schemas.microsoft.com/office/drawing/2014/main" id="{29DE803F-F309-40B8-8D19-0DF5E2917B5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A60061-7AF5-40E9-93F7-D4A01C13FCB2}"/>
              </a:ext>
            </a:extLst>
          </p:cNvPr>
          <p:cNvSpPr>
            <a:spLocks noGrp="1"/>
          </p:cNvSpPr>
          <p:nvPr>
            <p:ph type="sldNum" sz="quarter" idx="12"/>
          </p:nvPr>
        </p:nvSpPr>
        <p:spPr>
          <a:xfrm>
            <a:off x="8610600" y="6356351"/>
            <a:ext cx="2743200" cy="365125"/>
          </a:xfrm>
          <a:prstGeom prst="rect">
            <a:avLst/>
          </a:prstGeom>
        </p:spPr>
        <p:txBody>
          <a:bodyPr/>
          <a:lstStyle/>
          <a:p>
            <a:fld id="{0CE45FCB-F465-4856-AFE1-DF8A203F33A4}" type="slidenum">
              <a:rPr lang="en-US" smtClean="0"/>
              <a:t>‹#›</a:t>
            </a:fld>
            <a:endParaRPr lang="en-US"/>
          </a:p>
        </p:txBody>
      </p:sp>
    </p:spTree>
    <p:extLst>
      <p:ext uri="{BB962C8B-B14F-4D97-AF65-F5344CB8AC3E}">
        <p14:creationId xmlns:p14="http://schemas.microsoft.com/office/powerpoint/2010/main" val="2139369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130C-4E3E-7AD4-BCD6-BA5F6785B97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615102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165E-2C41-4656-A655-AA368C919A38}"/>
              </a:ext>
            </a:extLst>
          </p:cNvPr>
          <p:cNvSpPr>
            <a:spLocks noGrp="1"/>
          </p:cNvSpPr>
          <p:nvPr>
            <p:ph type="ctrTitle" hasCustomPrompt="1"/>
          </p:nvPr>
        </p:nvSpPr>
        <p:spPr>
          <a:xfrm>
            <a:off x="1524000" y="1122364"/>
            <a:ext cx="9265920" cy="2306637"/>
          </a:xfrm>
        </p:spPr>
        <p:txBody>
          <a:bodyPr anchor="b"/>
          <a:lstStyle>
            <a:lvl1pPr algn="ctr">
              <a:defRPr sz="6000">
                <a:solidFill>
                  <a:schemeClr val="bg1"/>
                </a:solidFill>
                <a:latin typeface="Gotham Bold" pitchFamily="50" charset="0"/>
                <a:cs typeface="Gotham Bold" pitchFamily="50" charset="0"/>
              </a:defRPr>
            </a:lvl1pPr>
          </a:lstStyle>
          <a:p>
            <a:r>
              <a:rPr lang="en-US" dirty="0"/>
              <a:t>Title slide</a:t>
            </a:r>
          </a:p>
        </p:txBody>
      </p:sp>
      <p:sp>
        <p:nvSpPr>
          <p:cNvPr id="3" name="Subtitle 2">
            <a:extLst>
              <a:ext uri="{FF2B5EF4-FFF2-40B4-BE49-F238E27FC236}">
                <a16:creationId xmlns:a16="http://schemas.microsoft.com/office/drawing/2014/main" id="{BA50A674-BF45-46D5-9B79-DA5CFE936DA7}"/>
              </a:ext>
            </a:extLst>
          </p:cNvPr>
          <p:cNvSpPr>
            <a:spLocks noGrp="1"/>
          </p:cNvSpPr>
          <p:nvPr>
            <p:ph type="subTitle" idx="1"/>
          </p:nvPr>
        </p:nvSpPr>
        <p:spPr>
          <a:xfrm>
            <a:off x="1524000" y="3602037"/>
            <a:ext cx="9144000" cy="1655763"/>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5968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41446-41BF-0F20-74D6-9A23FAC97B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02EF68-5AB7-5516-EF47-087AFB398E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180AC5-F08F-4EAD-7976-3518C2251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C94582-C949-685F-8980-7BECB46F7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F83D63-F805-A48C-AD1F-7E2597D7BD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699E2-05C0-1AE4-EB76-2BD60C31C1F2}"/>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8" name="Footer Placeholder 7">
            <a:extLst>
              <a:ext uri="{FF2B5EF4-FFF2-40B4-BE49-F238E27FC236}">
                <a16:creationId xmlns:a16="http://schemas.microsoft.com/office/drawing/2014/main" id="{865DBD32-3B27-CD0F-732F-BB61DF2EA5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548F25-C67B-55DB-CAF4-8D58D673CFD2}"/>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31973316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6C3372-0ECB-FEC7-F56F-EA3BAF142AC7}"/>
              </a:ext>
            </a:extLst>
          </p:cNvPr>
          <p:cNvSpPr>
            <a:spLocks noGrp="1"/>
          </p:cNvSpPr>
          <p:nvPr>
            <p:ph type="title"/>
          </p:nvPr>
        </p:nvSpPr>
        <p:spPr>
          <a:xfrm>
            <a:off x="609600" y="366185"/>
            <a:ext cx="10972800" cy="827616"/>
          </a:xfrm>
          <a:prstGeom prst="rect">
            <a:avLst/>
          </a:prstGeom>
        </p:spPr>
        <p:txBody>
          <a:bodyPr lIns="0">
            <a:normAutofit/>
          </a:bodyPr>
          <a:lstStyle>
            <a:lvl1pPr>
              <a:defRPr sz="4267" baseline="0">
                <a:solidFill>
                  <a:srgbClr val="1D2963"/>
                </a:solidFill>
              </a:defRPr>
            </a:lvl1pPr>
          </a:lstStyle>
          <a:p>
            <a:r>
              <a:rPr lang="en-US" dirty="0"/>
              <a:t>Click to edit Master title style</a:t>
            </a:r>
          </a:p>
        </p:txBody>
      </p:sp>
    </p:spTree>
    <p:extLst>
      <p:ext uri="{BB962C8B-B14F-4D97-AF65-F5344CB8AC3E}">
        <p14:creationId xmlns:p14="http://schemas.microsoft.com/office/powerpoint/2010/main" val="2523209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664635" y="484093"/>
            <a:ext cx="10075084" cy="1116107"/>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0"/>
          <p:cNvSpPr txBox="1">
            <a:spLocks noGrp="1"/>
          </p:cNvSpPr>
          <p:nvPr>
            <p:ph type="body" idx="1"/>
          </p:nvPr>
        </p:nvSpPr>
        <p:spPr>
          <a:xfrm>
            <a:off x="664635" y="1981201"/>
            <a:ext cx="10075084" cy="4144963"/>
          </a:xfrm>
          <a:prstGeom prst="rect">
            <a:avLst/>
          </a:prstGeom>
          <a:noFill/>
          <a:ln>
            <a:noFill/>
          </a:ln>
        </p:spPr>
        <p:txBody>
          <a:bodyPr spcFirstLastPara="1" wrap="square" lIns="91425" tIns="45700" rIns="91425" bIns="45700" anchor="t" anchorCtr="0">
            <a:normAutofit/>
          </a:bodyPr>
          <a:lstStyle>
            <a:lvl1pPr marL="457167" lvl="0" indent="-323827" algn="l">
              <a:spcBef>
                <a:spcPts val="2000"/>
              </a:spcBef>
              <a:spcAft>
                <a:spcPts val="0"/>
              </a:spcAft>
              <a:buClr>
                <a:srgbClr val="00277A"/>
              </a:buClr>
              <a:buSzPts val="1500"/>
              <a:buChar char="■"/>
              <a:defRPr/>
            </a:lvl1pPr>
            <a:lvl2pPr marL="914332" lvl="1" indent="-314301" algn="l">
              <a:spcBef>
                <a:spcPts val="600"/>
              </a:spcBef>
              <a:spcAft>
                <a:spcPts val="0"/>
              </a:spcAft>
              <a:buClr>
                <a:srgbClr val="00277A"/>
              </a:buClr>
              <a:buSzPts val="1350"/>
              <a:buChar char="■"/>
              <a:defRPr/>
            </a:lvl2pPr>
            <a:lvl3pPr marL="1371498" lvl="2" indent="-314301" algn="l">
              <a:spcBef>
                <a:spcPts val="600"/>
              </a:spcBef>
              <a:spcAft>
                <a:spcPts val="0"/>
              </a:spcAft>
              <a:buClr>
                <a:srgbClr val="00277A"/>
              </a:buClr>
              <a:buSzPts val="1350"/>
              <a:buChar char="■"/>
              <a:defRPr/>
            </a:lvl3pPr>
            <a:lvl4pPr marL="1828664" lvl="3" indent="-314301" algn="l">
              <a:spcBef>
                <a:spcPts val="600"/>
              </a:spcBef>
              <a:spcAft>
                <a:spcPts val="0"/>
              </a:spcAft>
              <a:buClr>
                <a:srgbClr val="00277A"/>
              </a:buClr>
              <a:buSzPts val="1350"/>
              <a:buChar char="■"/>
              <a:defRPr/>
            </a:lvl4pPr>
            <a:lvl5pPr marL="2285830" lvl="4" indent="-314301" algn="l">
              <a:spcBef>
                <a:spcPts val="600"/>
              </a:spcBef>
              <a:spcAft>
                <a:spcPts val="0"/>
              </a:spcAft>
              <a:buClr>
                <a:srgbClr val="00277A"/>
              </a:buClr>
              <a:buSzPts val="1350"/>
              <a:buChar char="■"/>
              <a:defRPr/>
            </a:lvl5pPr>
            <a:lvl6pPr marL="2742994" lvl="5" indent="-314301" algn="l">
              <a:spcBef>
                <a:spcPts val="360"/>
              </a:spcBef>
              <a:spcAft>
                <a:spcPts val="0"/>
              </a:spcAft>
              <a:buSzPts val="1350"/>
              <a:buChar char="■"/>
              <a:defRPr/>
            </a:lvl6pPr>
            <a:lvl7pPr marL="3200160" lvl="6" indent="-314301" algn="l">
              <a:spcBef>
                <a:spcPts val="360"/>
              </a:spcBef>
              <a:spcAft>
                <a:spcPts val="0"/>
              </a:spcAft>
              <a:buSzPts val="1350"/>
              <a:buChar char="■"/>
              <a:defRPr/>
            </a:lvl7pPr>
            <a:lvl8pPr marL="3657327" lvl="7" indent="-314301" algn="l">
              <a:spcBef>
                <a:spcPts val="360"/>
              </a:spcBef>
              <a:spcAft>
                <a:spcPts val="0"/>
              </a:spcAft>
              <a:buSzPts val="1350"/>
              <a:buChar char="■"/>
              <a:defRPr/>
            </a:lvl8pPr>
            <a:lvl9pPr marL="4114492" lvl="8" indent="-314301" algn="l">
              <a:spcBef>
                <a:spcPts val="360"/>
              </a:spcBef>
              <a:spcAft>
                <a:spcPts val="0"/>
              </a:spcAft>
              <a:buSzPts val="1350"/>
              <a:buChar char="■"/>
              <a:defRPr/>
            </a:lvl9pPr>
          </a:lstStyle>
          <a:p>
            <a:endParaRPr/>
          </a:p>
        </p:txBody>
      </p:sp>
      <p:sp>
        <p:nvSpPr>
          <p:cNvPr id="31" name="Google Shape;31;p30"/>
          <p:cNvSpPr txBox="1">
            <a:spLocks noGrp="1"/>
          </p:cNvSpPr>
          <p:nvPr>
            <p:ph type="dt" idx="10"/>
          </p:nvPr>
        </p:nvSpPr>
        <p:spPr>
          <a:xfrm>
            <a:off x="9060329" y="6423588"/>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2" name="Google Shape;32;p30"/>
          <p:cNvPicPr preferRelativeResize="0"/>
          <p:nvPr/>
        </p:nvPicPr>
        <p:blipFill rotWithShape="1">
          <a:blip r:embed="rId2">
            <a:alphaModFix/>
          </a:blip>
          <a:srcRect/>
          <a:stretch/>
        </p:blipFill>
        <p:spPr>
          <a:xfrm>
            <a:off x="11028831" y="484095"/>
            <a:ext cx="876300" cy="876300"/>
          </a:xfrm>
          <a:prstGeom prst="rect">
            <a:avLst/>
          </a:prstGeom>
          <a:noFill/>
          <a:ln>
            <a:noFill/>
          </a:ln>
        </p:spPr>
      </p:pic>
    </p:spTree>
    <p:extLst>
      <p:ext uri="{BB962C8B-B14F-4D97-AF65-F5344CB8AC3E}">
        <p14:creationId xmlns:p14="http://schemas.microsoft.com/office/powerpoint/2010/main" val="2140161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4F8F2-7437-8D44-BE08-3DEE8CBC87C8}"/>
              </a:ext>
            </a:extLst>
          </p:cNvPr>
          <p:cNvSpPr>
            <a:spLocks noGrp="1"/>
          </p:cNvSpPr>
          <p:nvPr>
            <p:ph sz="half" idx="1"/>
          </p:nvPr>
        </p:nvSpPr>
        <p:spPr>
          <a:xfrm>
            <a:off x="508000" y="1397002"/>
            <a:ext cx="5384800" cy="4165599"/>
          </a:xfrm>
          <a:prstGeom prst="rect">
            <a:avLst/>
          </a:prstGeom>
        </p:spPr>
        <p:txBody>
          <a:bodyPr lIns="0"/>
          <a:lstStyle>
            <a:lvl1pPr>
              <a:defRPr sz="3200" baseline="0"/>
            </a:lvl1pPr>
            <a:lvl2pPr>
              <a:defRPr sz="2933" baseline="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C353BF5-3C95-3E4F-ADB0-0EE2B957EEC2}"/>
              </a:ext>
            </a:extLst>
          </p:cNvPr>
          <p:cNvSpPr>
            <a:spLocks noGrp="1"/>
          </p:cNvSpPr>
          <p:nvPr>
            <p:ph sz="half" idx="2"/>
          </p:nvPr>
        </p:nvSpPr>
        <p:spPr>
          <a:xfrm>
            <a:off x="6096000" y="1397002"/>
            <a:ext cx="5588000" cy="4165599"/>
          </a:xfrm>
          <a:prstGeom prst="rect">
            <a:avLst/>
          </a:prstGeom>
        </p:spPr>
        <p:txBody>
          <a:bodyPr lIns="0"/>
          <a:lstStyle>
            <a:lvl1pPr>
              <a:defRPr sz="3200" baseline="0"/>
            </a:lvl1pPr>
            <a:lvl2pPr>
              <a:defRPr sz="2933" baseline="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94274717-B3D0-B358-24DD-597D0FC2AAFD}"/>
              </a:ext>
            </a:extLst>
          </p:cNvPr>
          <p:cNvSpPr>
            <a:spLocks noGrp="1"/>
          </p:cNvSpPr>
          <p:nvPr>
            <p:ph type="title"/>
          </p:nvPr>
        </p:nvSpPr>
        <p:spPr>
          <a:xfrm>
            <a:off x="508001" y="366185"/>
            <a:ext cx="11179833" cy="827616"/>
          </a:xfrm>
          <a:prstGeom prst="rect">
            <a:avLst/>
          </a:prstGeom>
        </p:spPr>
        <p:txBody>
          <a:bodyPr lIns="0">
            <a:normAutofit/>
          </a:bodyPr>
          <a:lstStyle>
            <a:lvl1pPr>
              <a:defRPr sz="4267" baseline="0">
                <a:solidFill>
                  <a:srgbClr val="1D2963"/>
                </a:solidFill>
              </a:defRPr>
            </a:lvl1pPr>
          </a:lstStyle>
          <a:p>
            <a:r>
              <a:rPr lang="en-US" dirty="0"/>
              <a:t>Click to edit Master title style</a:t>
            </a:r>
          </a:p>
        </p:txBody>
      </p:sp>
    </p:spTree>
    <p:extLst>
      <p:ext uri="{BB962C8B-B14F-4D97-AF65-F5344CB8AC3E}">
        <p14:creationId xmlns:p14="http://schemas.microsoft.com/office/powerpoint/2010/main" val="3479128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D6F3B5-036E-0B4B-A1AA-BE02DFB566BD}"/>
              </a:ext>
            </a:extLst>
          </p:cNvPr>
          <p:cNvSpPr>
            <a:spLocks noGrp="1"/>
          </p:cNvSpPr>
          <p:nvPr>
            <p:ph idx="1"/>
          </p:nvPr>
        </p:nvSpPr>
        <p:spPr>
          <a:xfrm>
            <a:off x="508000" y="1397000"/>
            <a:ext cx="10972800" cy="4368800"/>
          </a:xfrm>
          <a:prstGeom prst="rect">
            <a:avLst/>
          </a:prstGeom>
        </p:spPr>
        <p:txBody>
          <a:bodyPr lIns="0"/>
          <a:lstStyle>
            <a:lvl1pPr>
              <a:defRPr sz="3467"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66EBD96F-6FF4-1CE1-D8B0-AE7A47548AC7}"/>
              </a:ext>
            </a:extLst>
          </p:cNvPr>
          <p:cNvSpPr>
            <a:spLocks noGrp="1"/>
          </p:cNvSpPr>
          <p:nvPr>
            <p:ph type="title"/>
          </p:nvPr>
        </p:nvSpPr>
        <p:spPr>
          <a:xfrm>
            <a:off x="508000" y="366185"/>
            <a:ext cx="10972800" cy="827616"/>
          </a:xfrm>
          <a:prstGeom prst="rect">
            <a:avLst/>
          </a:prstGeom>
        </p:spPr>
        <p:txBody>
          <a:bodyPr lIns="0">
            <a:normAutofit/>
          </a:bodyPr>
          <a:lstStyle>
            <a:lvl1pPr>
              <a:defRPr sz="4267" baseline="0">
                <a:solidFill>
                  <a:srgbClr val="1D2963"/>
                </a:solidFill>
              </a:defRPr>
            </a:lvl1pPr>
          </a:lstStyle>
          <a:p>
            <a:r>
              <a:rPr lang="en-US" dirty="0"/>
              <a:t>Click to edit Master title style</a:t>
            </a:r>
          </a:p>
        </p:txBody>
      </p:sp>
    </p:spTree>
    <p:extLst>
      <p:ext uri="{BB962C8B-B14F-4D97-AF65-F5344CB8AC3E}">
        <p14:creationId xmlns:p14="http://schemas.microsoft.com/office/powerpoint/2010/main" val="3325244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1">
  <p:cSld name="Blank 1">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85"/>
          <p:cNvSpPr/>
          <p:nvPr/>
        </p:nvSpPr>
        <p:spPr>
          <a:xfrm>
            <a:off x="-25" y="6543025"/>
            <a:ext cx="12192000" cy="31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5" name="Google Shape;25;p85"/>
          <p:cNvCxnSpPr/>
          <p:nvPr/>
        </p:nvCxnSpPr>
        <p:spPr>
          <a:xfrm>
            <a:off x="-25" y="6543027"/>
            <a:ext cx="12210900" cy="8100"/>
          </a:xfrm>
          <a:prstGeom prst="straightConnector1">
            <a:avLst/>
          </a:prstGeom>
          <a:noFill/>
          <a:ln w="7620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1153651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tx2"/>
        </a:solidFill>
        <a:effectLst/>
      </p:bgPr>
    </p:bg>
    <p:spTree>
      <p:nvGrpSpPr>
        <p:cNvPr id="1" name=""/>
        <p:cNvGrpSpPr/>
        <p:nvPr/>
      </p:nvGrpSpPr>
      <p:grpSpPr>
        <a:xfrm>
          <a:off x="0" y="0"/>
          <a:ext cx="0" cy="0"/>
          <a:chOff x="0" y="0"/>
          <a:chExt cx="0" cy="0"/>
        </a:xfrm>
      </p:grpSpPr>
      <p:pic>
        <p:nvPicPr>
          <p:cNvPr id="6" name="Picture 5" descr="A logo with a person running&#10;&#10;Description automatically generated">
            <a:extLst>
              <a:ext uri="{FF2B5EF4-FFF2-40B4-BE49-F238E27FC236}">
                <a16:creationId xmlns:a16="http://schemas.microsoft.com/office/drawing/2014/main" id="{44E0272D-030F-6ABB-06E9-CEE48B66A1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814" y="4703833"/>
            <a:ext cx="1781452" cy="1781452"/>
          </a:xfrm>
          <a:prstGeom prst="rect">
            <a:avLst/>
          </a:prstGeom>
          <a:effectLst>
            <a:outerShdw blurRad="50800" dist="38100" dir="2700000" algn="tl" rotWithShape="0">
              <a:prstClr val="black">
                <a:alpha val="40000"/>
              </a:prstClr>
            </a:outerShdw>
          </a:effectLst>
        </p:spPr>
      </p:pic>
      <p:sp>
        <p:nvSpPr>
          <p:cNvPr id="9" name="Google Shape;7;p14">
            <a:extLst>
              <a:ext uri="{FF2B5EF4-FFF2-40B4-BE49-F238E27FC236}">
                <a16:creationId xmlns:a16="http://schemas.microsoft.com/office/drawing/2014/main" id="{C28521DE-B012-4190-5D27-D927C36DCF45}"/>
              </a:ext>
            </a:extLst>
          </p:cNvPr>
          <p:cNvSpPr txBox="1">
            <a:spLocks noGrp="1"/>
          </p:cNvSpPr>
          <p:nvPr>
            <p:ph type="body" idx="10"/>
          </p:nvPr>
        </p:nvSpPr>
        <p:spPr>
          <a:xfrm>
            <a:off x="2520359" y="5254753"/>
            <a:ext cx="5058759" cy="435831"/>
          </a:xfrm>
          <a:prstGeom prst="rect">
            <a:avLst/>
          </a:prstGeom>
          <a:noFill/>
          <a:ln>
            <a:noFill/>
          </a:ln>
        </p:spPr>
        <p:txBody>
          <a:bodyPr spcFirstLastPara="1" wrap="square" lIns="0" tIns="45700" rIns="0" bIns="45700" anchor="b" anchorCtr="0">
            <a:noAutofit/>
          </a:bodyPr>
          <a:lstStyle>
            <a:lvl1pPr marL="0" marR="0" lvl="0" indent="9525" algn="l" rtl="0">
              <a:lnSpc>
                <a:spcPct val="9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377" marR="0" lvl="1" indent="-228594"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66" marR="0" lvl="2" indent="-35559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754" marR="0" lvl="3"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5943" marR="0" lvl="4"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0" name="Google Shape;8;p14">
            <a:extLst>
              <a:ext uri="{FF2B5EF4-FFF2-40B4-BE49-F238E27FC236}">
                <a16:creationId xmlns:a16="http://schemas.microsoft.com/office/drawing/2014/main" id="{5E1EBC2E-EE37-EEF0-78E8-92F2B947A3F5}"/>
              </a:ext>
            </a:extLst>
          </p:cNvPr>
          <p:cNvSpPr txBox="1">
            <a:spLocks noGrp="1"/>
          </p:cNvSpPr>
          <p:nvPr>
            <p:ph type="body" idx="2"/>
          </p:nvPr>
        </p:nvSpPr>
        <p:spPr>
          <a:xfrm>
            <a:off x="2520358" y="5776354"/>
            <a:ext cx="5058759" cy="414799"/>
          </a:xfrm>
          <a:prstGeom prst="rect">
            <a:avLst/>
          </a:prstGeom>
          <a:noFill/>
          <a:ln>
            <a:noFill/>
          </a:ln>
        </p:spPr>
        <p:txBody>
          <a:bodyPr spcFirstLastPara="1" wrap="square" lIns="0" tIns="45700" rIns="0" bIns="45700" anchor="t" anchorCtr="0">
            <a:noAutofit/>
          </a:bodyPr>
          <a:lstStyle>
            <a:lvl1pPr marL="0" marR="0" lvl="0" indent="3175" algn="l" rtl="0">
              <a:lnSpc>
                <a:spcPct val="9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377" marR="0" lvl="1" indent="-228594"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66" marR="0" lvl="2" indent="-35559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754" marR="0" lvl="3"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5943" marR="0" lvl="4"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cxnSp>
        <p:nvCxnSpPr>
          <p:cNvPr id="11" name="Google Shape;10;p14">
            <a:extLst>
              <a:ext uri="{FF2B5EF4-FFF2-40B4-BE49-F238E27FC236}">
                <a16:creationId xmlns:a16="http://schemas.microsoft.com/office/drawing/2014/main" id="{9308BCB6-A102-DB20-07CF-56BC2386658E}"/>
              </a:ext>
            </a:extLst>
          </p:cNvPr>
          <p:cNvCxnSpPr/>
          <p:nvPr userDrawn="1"/>
        </p:nvCxnSpPr>
        <p:spPr>
          <a:xfrm>
            <a:off x="2277445" y="5370732"/>
            <a:ext cx="0" cy="709109"/>
          </a:xfrm>
          <a:prstGeom prst="straightConnector1">
            <a:avLst/>
          </a:prstGeom>
          <a:noFill/>
          <a:ln w="9525" cap="flat" cmpd="sng">
            <a:solidFill>
              <a:schemeClr val="accent2"/>
            </a:solidFill>
            <a:prstDash val="solid"/>
            <a:miter lim="800000"/>
            <a:headEnd type="none" w="sm" len="sm"/>
            <a:tailEnd type="none" w="sm" len="sm"/>
          </a:ln>
        </p:spPr>
      </p:cxnSp>
      <p:sp>
        <p:nvSpPr>
          <p:cNvPr id="34" name="Title 1">
            <a:extLst>
              <a:ext uri="{FF2B5EF4-FFF2-40B4-BE49-F238E27FC236}">
                <a16:creationId xmlns:a16="http://schemas.microsoft.com/office/drawing/2014/main" id="{C2F5F056-8AEA-B162-577C-F9D61E4862B2}"/>
              </a:ext>
            </a:extLst>
          </p:cNvPr>
          <p:cNvSpPr>
            <a:spLocks noGrp="1"/>
          </p:cNvSpPr>
          <p:nvPr>
            <p:ph type="ctrTitle" hasCustomPrompt="1"/>
          </p:nvPr>
        </p:nvSpPr>
        <p:spPr>
          <a:xfrm>
            <a:off x="563542" y="475491"/>
            <a:ext cx="5912415" cy="2075685"/>
          </a:xfrm>
          <a:prstGeom prst="rect">
            <a:avLst/>
          </a:prstGeom>
        </p:spPr>
        <p:txBody>
          <a:bodyPr anchor="b"/>
          <a:lstStyle>
            <a:lvl1pPr algn="l">
              <a:defRPr sz="5000" b="0">
                <a:solidFill>
                  <a:schemeClr val="bg1"/>
                </a:solidFill>
                <a:latin typeface="+mj-lt"/>
                <a:cs typeface="Gotham Bold" pitchFamily="50" charset="0"/>
              </a:defRPr>
            </a:lvl1pPr>
          </a:lstStyle>
          <a:p>
            <a:r>
              <a:rPr lang="en-US" dirty="0"/>
              <a:t>Title slide</a:t>
            </a:r>
          </a:p>
        </p:txBody>
      </p:sp>
      <p:sp>
        <p:nvSpPr>
          <p:cNvPr id="35" name="Subtitle 2">
            <a:extLst>
              <a:ext uri="{FF2B5EF4-FFF2-40B4-BE49-F238E27FC236}">
                <a16:creationId xmlns:a16="http://schemas.microsoft.com/office/drawing/2014/main" id="{526DD8A9-EBD1-6685-7499-1BF442F943AC}"/>
              </a:ext>
            </a:extLst>
          </p:cNvPr>
          <p:cNvSpPr>
            <a:spLocks noGrp="1"/>
          </p:cNvSpPr>
          <p:nvPr>
            <p:ph type="subTitle" idx="1"/>
          </p:nvPr>
        </p:nvSpPr>
        <p:spPr>
          <a:xfrm>
            <a:off x="563542" y="3048071"/>
            <a:ext cx="5912415" cy="1121593"/>
          </a:xfrm>
          <a:prstGeom prst="rect">
            <a:avLst/>
          </a:prstGeom>
        </p:spPr>
        <p:txBody>
          <a:bodyPr/>
          <a:lstStyle>
            <a:lvl1pPr marL="0" indent="0" algn="l">
              <a:buNone/>
              <a:defRPr sz="28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36" name="Straight Connector 35">
            <a:extLst>
              <a:ext uri="{FF2B5EF4-FFF2-40B4-BE49-F238E27FC236}">
                <a16:creationId xmlns:a16="http://schemas.microsoft.com/office/drawing/2014/main" id="{3FC7B461-6158-967F-B244-2CA6F0264A30}"/>
              </a:ext>
            </a:extLst>
          </p:cNvPr>
          <p:cNvCxnSpPr>
            <a:cxnSpLocks/>
          </p:cNvCxnSpPr>
          <p:nvPr userDrawn="1"/>
        </p:nvCxnSpPr>
        <p:spPr>
          <a:xfrm>
            <a:off x="661078" y="2779776"/>
            <a:ext cx="581487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43CB125-C20C-534F-699D-5AF749CAA3F8}"/>
              </a:ext>
            </a:extLst>
          </p:cNvPr>
          <p:cNvSpPr/>
          <p:nvPr userDrawn="1"/>
        </p:nvSpPr>
        <p:spPr>
          <a:xfrm>
            <a:off x="0" y="0"/>
            <a:ext cx="12192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54084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pic>
        <p:nvPicPr>
          <p:cNvPr id="7" name="Picture 6" descr="A logo with a person running&#10;&#10;Description automatically generated">
            <a:extLst>
              <a:ext uri="{FF2B5EF4-FFF2-40B4-BE49-F238E27FC236}">
                <a16:creationId xmlns:a16="http://schemas.microsoft.com/office/drawing/2014/main" id="{67494983-9F7C-7BDE-438E-A2F26DF40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9411" y="5396089"/>
            <a:ext cx="1348411" cy="1348411"/>
          </a:xfrm>
          <a:prstGeom prst="rect">
            <a:avLst/>
          </a:prstGeom>
        </p:spPr>
      </p:pic>
      <p:sp>
        <p:nvSpPr>
          <p:cNvPr id="4" name="Title 1">
            <a:extLst>
              <a:ext uri="{FF2B5EF4-FFF2-40B4-BE49-F238E27FC236}">
                <a16:creationId xmlns:a16="http://schemas.microsoft.com/office/drawing/2014/main" id="{F5D0A913-B763-09D2-1B00-39D5FCB32B97}"/>
              </a:ext>
            </a:extLst>
          </p:cNvPr>
          <p:cNvSpPr>
            <a:spLocks noGrp="1"/>
          </p:cNvSpPr>
          <p:nvPr>
            <p:ph type="title" hasCustomPrompt="1"/>
          </p:nvPr>
        </p:nvSpPr>
        <p:spPr>
          <a:xfrm>
            <a:off x="477982" y="365760"/>
            <a:ext cx="11228465" cy="824863"/>
          </a:xfrm>
          <a:prstGeom prst="rect">
            <a:avLst/>
          </a:prstGeom>
        </p:spPr>
        <p:txBody>
          <a:bodyPr>
            <a:noAutofit/>
          </a:bodyPr>
          <a:lstStyle>
            <a:lvl1pPr>
              <a:defRPr sz="3200" b="1">
                <a:solidFill>
                  <a:schemeClr val="tx2"/>
                </a:solidFill>
                <a:latin typeface="Arial" panose="020B0604020202020204" pitchFamily="34" charset="0"/>
                <a:cs typeface="Arial" panose="020B0604020202020204" pitchFamily="34" charset="0"/>
              </a:defRPr>
            </a:lvl1pPr>
          </a:lstStyle>
          <a:p>
            <a:r>
              <a:rPr lang="en-US" dirty="0"/>
              <a:t>Title Arial Bold 32 pt</a:t>
            </a:r>
          </a:p>
        </p:txBody>
      </p:sp>
      <p:sp>
        <p:nvSpPr>
          <p:cNvPr id="2" name="Rectangle 1">
            <a:extLst>
              <a:ext uri="{FF2B5EF4-FFF2-40B4-BE49-F238E27FC236}">
                <a16:creationId xmlns:a16="http://schemas.microsoft.com/office/drawing/2014/main" id="{C9FFCD81-83A1-280E-CCAB-35D092BAA7D8}"/>
              </a:ext>
            </a:extLst>
          </p:cNvPr>
          <p:cNvSpPr/>
          <p:nvPr userDrawn="1"/>
        </p:nvSpPr>
        <p:spPr>
          <a:xfrm>
            <a:off x="0" y="0"/>
            <a:ext cx="12192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40176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2">
  <p:cSld name="Blank 2">
    <p:bg>
      <p:bgPr>
        <a:blipFill>
          <a:blip r:embed="rId2">
            <a:alphaModFix/>
          </a:blip>
          <a:stretch>
            <a:fillRect/>
          </a:stretch>
        </a:blipFill>
        <a:effectLst/>
      </p:bgPr>
    </p:bg>
    <p:spTree>
      <p:nvGrpSpPr>
        <p:cNvPr id="1" name="Shape 38"/>
        <p:cNvGrpSpPr/>
        <p:nvPr/>
      </p:nvGrpSpPr>
      <p:grpSpPr>
        <a:xfrm>
          <a:off x="0" y="0"/>
          <a:ext cx="0" cy="0"/>
          <a:chOff x="0" y="0"/>
          <a:chExt cx="0" cy="0"/>
        </a:xfrm>
      </p:grpSpPr>
    </p:spTree>
    <p:extLst>
      <p:ext uri="{BB962C8B-B14F-4D97-AF65-F5344CB8AC3E}">
        <p14:creationId xmlns:p14="http://schemas.microsoft.com/office/powerpoint/2010/main" val="4109969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6086-49C1-426F-9834-E228EB5E2F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238DEB-AA20-452C-9CEC-E9E0EA5F211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AEE29C-E845-4DE8-B40D-65C5BF0ACBB3}"/>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E0B18850-CA78-4729-8659-7A25358546E4}"/>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B1C837A1-305C-4B03-92C4-9EF776B726C1}"/>
              </a:ext>
            </a:extLst>
          </p:cNvPr>
          <p:cNvSpPr>
            <a:spLocks noGrp="1"/>
          </p:cNvSpPr>
          <p:nvPr>
            <p:ph type="sldNum" sz="quarter" idx="12"/>
          </p:nvPr>
        </p:nvSpPr>
        <p:spPr/>
        <p:txBody>
          <a:bodyPr/>
          <a:lstStyle/>
          <a:p>
            <a:pPr>
              <a:defRPr/>
            </a:pPr>
            <a:fld id="{674E9B83-82FC-444F-A310-C4E25AAE04A3}" type="slidenum">
              <a:rPr lang="en-US" smtClean="0"/>
              <a:pPr>
                <a:defRPr/>
              </a:pPr>
              <a:t>‹#›</a:t>
            </a:fld>
            <a:endParaRPr lang="en-US" dirty="0"/>
          </a:p>
        </p:txBody>
      </p:sp>
    </p:spTree>
    <p:extLst>
      <p:ext uri="{BB962C8B-B14F-4D97-AF65-F5344CB8AC3E}">
        <p14:creationId xmlns:p14="http://schemas.microsoft.com/office/powerpoint/2010/main" val="1016347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8DA16-3016-41EF-9DC0-D20550113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A8978F-D63D-40FD-B144-C91F1F9938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FECC6-3967-45C1-B98E-1FD063EEFDDB}"/>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F5D37A27-5B59-434B-8CE5-D1CCB0A023D9}"/>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82A5433-B8AC-47C4-82A4-ECAC5B534485}"/>
              </a:ext>
            </a:extLst>
          </p:cNvPr>
          <p:cNvSpPr>
            <a:spLocks noGrp="1"/>
          </p:cNvSpPr>
          <p:nvPr>
            <p:ph type="sldNum" sz="quarter" idx="12"/>
          </p:nvPr>
        </p:nvSpPr>
        <p:spPr/>
        <p:txBody>
          <a:bodyPr/>
          <a:lstStyle/>
          <a:p>
            <a:pPr>
              <a:defRPr/>
            </a:pPr>
            <a:fld id="{AD42671E-96CA-4A5F-8180-6530654D320F}" type="slidenum">
              <a:rPr lang="en-US" smtClean="0"/>
              <a:pPr>
                <a:defRPr/>
              </a:pPr>
              <a:t>‹#›</a:t>
            </a:fld>
            <a:endParaRPr lang="en-US" dirty="0"/>
          </a:p>
        </p:txBody>
      </p:sp>
    </p:spTree>
    <p:extLst>
      <p:ext uri="{BB962C8B-B14F-4D97-AF65-F5344CB8AC3E}">
        <p14:creationId xmlns:p14="http://schemas.microsoft.com/office/powerpoint/2010/main" val="3519045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83B1-8F84-1A9B-9229-5FE1F2AE6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9466F9-62D3-3BE1-ECAD-2D412C45D755}"/>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4" name="Footer Placeholder 3">
            <a:extLst>
              <a:ext uri="{FF2B5EF4-FFF2-40B4-BE49-F238E27FC236}">
                <a16:creationId xmlns:a16="http://schemas.microsoft.com/office/drawing/2014/main" id="{D125E747-5487-3E87-4DB4-2EC1771347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2482B1-0A92-9E27-EA0D-495A54A0BEC6}"/>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3847432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5AD9C-F895-4534-BFC8-1096D8B90B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50604A-1086-49BE-B983-07457AFC517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3C7630-CFE7-4DAD-A217-68B0E4618918}"/>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49DA2618-3D33-4D02-95C3-00C20B42327A}"/>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4083F5B-A678-43F9-867B-3CB9E6DDD1A4}"/>
              </a:ext>
            </a:extLst>
          </p:cNvPr>
          <p:cNvSpPr>
            <a:spLocks noGrp="1"/>
          </p:cNvSpPr>
          <p:nvPr>
            <p:ph type="sldNum" sz="quarter" idx="12"/>
          </p:nvPr>
        </p:nvSpPr>
        <p:spPr/>
        <p:txBody>
          <a:bodyPr/>
          <a:lstStyle/>
          <a:p>
            <a:pPr>
              <a:defRPr/>
            </a:pPr>
            <a:fld id="{A2C799E8-AD5A-4A41-8612-972F6FC4D67A}" type="slidenum">
              <a:rPr lang="en-US" smtClean="0"/>
              <a:pPr>
                <a:defRPr/>
              </a:pPr>
              <a:t>‹#›</a:t>
            </a:fld>
            <a:endParaRPr lang="en-US" dirty="0"/>
          </a:p>
        </p:txBody>
      </p:sp>
    </p:spTree>
    <p:extLst>
      <p:ext uri="{BB962C8B-B14F-4D97-AF65-F5344CB8AC3E}">
        <p14:creationId xmlns:p14="http://schemas.microsoft.com/office/powerpoint/2010/main" val="40169578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17ED-EB96-4591-A7DA-4576564BA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53E4B-897D-4C05-A7E4-CBE1500E45D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0436DF-A011-46D4-8024-0621817188A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C05B19-AAA9-49BF-8DEF-BF4F68F827DA}"/>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921B2129-12B4-4139-8AD3-5709C205B7FB}"/>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F8B3C1FA-D158-4503-A6EC-B501A29FB5D1}"/>
              </a:ext>
            </a:extLst>
          </p:cNvPr>
          <p:cNvSpPr>
            <a:spLocks noGrp="1"/>
          </p:cNvSpPr>
          <p:nvPr>
            <p:ph type="sldNum" sz="quarter" idx="12"/>
          </p:nvPr>
        </p:nvSpPr>
        <p:spPr/>
        <p:txBody>
          <a:bodyPr/>
          <a:lstStyle/>
          <a:p>
            <a:pPr>
              <a:defRPr/>
            </a:pPr>
            <a:fld id="{65824C24-6843-4444-9323-380964FA3C73}" type="slidenum">
              <a:rPr lang="en-US" smtClean="0"/>
              <a:pPr>
                <a:defRPr/>
              </a:pPr>
              <a:t>‹#›</a:t>
            </a:fld>
            <a:endParaRPr lang="en-US" dirty="0"/>
          </a:p>
        </p:txBody>
      </p:sp>
    </p:spTree>
    <p:extLst>
      <p:ext uri="{BB962C8B-B14F-4D97-AF65-F5344CB8AC3E}">
        <p14:creationId xmlns:p14="http://schemas.microsoft.com/office/powerpoint/2010/main" val="2715405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5512-941D-473C-92B2-0B2BF70EBF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466880-5745-46A3-ADE6-3EDA5C93757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3588C-C297-423B-B389-D2673048845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3C88E-EF84-4D9F-B99C-2BBDFFED2FB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FA6E1-73FC-4D3A-A200-48C8BE490AF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93311-43A1-4F51-97F7-01F589556087}"/>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7105CB27-3998-448E-951F-2FD8A72084D3}"/>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6757DDCC-E33F-491A-A7E6-6A073E79EC4F}"/>
              </a:ext>
            </a:extLst>
          </p:cNvPr>
          <p:cNvSpPr>
            <a:spLocks noGrp="1"/>
          </p:cNvSpPr>
          <p:nvPr>
            <p:ph type="sldNum" sz="quarter" idx="12"/>
          </p:nvPr>
        </p:nvSpPr>
        <p:spPr/>
        <p:txBody>
          <a:bodyPr/>
          <a:lstStyle/>
          <a:p>
            <a:pPr>
              <a:defRPr/>
            </a:pPr>
            <a:fld id="{819F7727-3B83-4CF5-A1DE-3CDB977FF23A}" type="slidenum">
              <a:rPr lang="en-US" smtClean="0"/>
              <a:pPr>
                <a:defRPr/>
              </a:pPr>
              <a:t>‹#›</a:t>
            </a:fld>
            <a:endParaRPr lang="en-US" dirty="0"/>
          </a:p>
        </p:txBody>
      </p:sp>
    </p:spTree>
    <p:extLst>
      <p:ext uri="{BB962C8B-B14F-4D97-AF65-F5344CB8AC3E}">
        <p14:creationId xmlns:p14="http://schemas.microsoft.com/office/powerpoint/2010/main" val="5011897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BC160-174E-44BD-9A3A-BDE3F79A24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CEB08B-7B1E-49D0-A9D2-32859A0356C7}"/>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712027D5-8434-43B1-987E-E03F6397FDBC}"/>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E9148CC4-6876-40AF-B277-1A79E30D6AAA}"/>
              </a:ext>
            </a:extLst>
          </p:cNvPr>
          <p:cNvSpPr>
            <a:spLocks noGrp="1"/>
          </p:cNvSpPr>
          <p:nvPr>
            <p:ph type="sldNum" sz="quarter" idx="12"/>
          </p:nvPr>
        </p:nvSpPr>
        <p:spPr/>
        <p:txBody>
          <a:bodyPr/>
          <a:lstStyle/>
          <a:p>
            <a:pPr>
              <a:defRPr/>
            </a:pPr>
            <a:fld id="{A94DD392-7116-4C5D-AD40-0139CBAE2540}" type="slidenum">
              <a:rPr lang="en-US" smtClean="0"/>
              <a:pPr>
                <a:defRPr/>
              </a:pPr>
              <a:t>‹#›</a:t>
            </a:fld>
            <a:endParaRPr lang="en-US" dirty="0"/>
          </a:p>
        </p:txBody>
      </p:sp>
    </p:spTree>
    <p:extLst>
      <p:ext uri="{BB962C8B-B14F-4D97-AF65-F5344CB8AC3E}">
        <p14:creationId xmlns:p14="http://schemas.microsoft.com/office/powerpoint/2010/main" val="1836320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607E0E-D39F-4A88-B409-E4BD7BAFFD4F}"/>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4E5590DA-D602-472A-A085-9BDD95079327}"/>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60F54C28-C2D1-43E1-98B6-FBD6FBE4A53A}"/>
              </a:ext>
            </a:extLst>
          </p:cNvPr>
          <p:cNvSpPr>
            <a:spLocks noGrp="1"/>
          </p:cNvSpPr>
          <p:nvPr>
            <p:ph type="sldNum" sz="quarter" idx="12"/>
          </p:nvPr>
        </p:nvSpPr>
        <p:spPr/>
        <p:txBody>
          <a:bodyPr/>
          <a:lstStyle/>
          <a:p>
            <a:pPr>
              <a:defRPr/>
            </a:pPr>
            <a:fld id="{10B0F004-75B5-4CE7-9181-FB4585F671AB}" type="slidenum">
              <a:rPr lang="en-US" smtClean="0"/>
              <a:pPr>
                <a:defRPr/>
              </a:pPr>
              <a:t>‹#›</a:t>
            </a:fld>
            <a:endParaRPr lang="en-US" dirty="0"/>
          </a:p>
        </p:txBody>
      </p:sp>
    </p:spTree>
    <p:extLst>
      <p:ext uri="{BB962C8B-B14F-4D97-AF65-F5344CB8AC3E}">
        <p14:creationId xmlns:p14="http://schemas.microsoft.com/office/powerpoint/2010/main" val="3693215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E445-6CFF-4086-B3C4-A1BD2D8823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DBAE93-65D0-4C9A-BDCF-5D9B1DBF37D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2A7610-A728-4E80-9AF4-2E77063D48A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D4ED6-E97C-47E3-8DB5-37867B890F05}"/>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4E4144F5-BEF6-488B-BA7C-96BC7195D12A}"/>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64EBB1B7-7EF2-4073-B8C8-E8D3552065E4}"/>
              </a:ext>
            </a:extLst>
          </p:cNvPr>
          <p:cNvSpPr>
            <a:spLocks noGrp="1"/>
          </p:cNvSpPr>
          <p:nvPr>
            <p:ph type="sldNum" sz="quarter" idx="12"/>
          </p:nvPr>
        </p:nvSpPr>
        <p:spPr/>
        <p:txBody>
          <a:bodyPr/>
          <a:lstStyle/>
          <a:p>
            <a:pPr>
              <a:defRPr/>
            </a:pPr>
            <a:fld id="{4EA6A609-F2A0-46ED-9A33-9C8D588D3929}" type="slidenum">
              <a:rPr lang="en-US" smtClean="0"/>
              <a:pPr>
                <a:defRPr/>
              </a:pPr>
              <a:t>‹#›</a:t>
            </a:fld>
            <a:endParaRPr lang="en-US" dirty="0"/>
          </a:p>
        </p:txBody>
      </p:sp>
    </p:spTree>
    <p:extLst>
      <p:ext uri="{BB962C8B-B14F-4D97-AF65-F5344CB8AC3E}">
        <p14:creationId xmlns:p14="http://schemas.microsoft.com/office/powerpoint/2010/main" val="3551090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B32B-D5E3-419C-86C5-6E3856548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40B6DD-A19F-4C03-8793-64353768B63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2E80C9D-5CED-4A6B-A0B9-133D7BDC448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9D315-7460-4D8D-9D98-7D7E70492805}"/>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7B612BE2-8B47-4CFA-A0A4-70C52029234D}"/>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D349BE09-B07F-412A-8FB6-30FC021CFADA}"/>
              </a:ext>
            </a:extLst>
          </p:cNvPr>
          <p:cNvSpPr>
            <a:spLocks noGrp="1"/>
          </p:cNvSpPr>
          <p:nvPr>
            <p:ph type="sldNum" sz="quarter" idx="12"/>
          </p:nvPr>
        </p:nvSpPr>
        <p:spPr/>
        <p:txBody>
          <a:bodyPr/>
          <a:lstStyle/>
          <a:p>
            <a:pPr>
              <a:defRPr/>
            </a:pPr>
            <a:fld id="{1C49D731-F107-4814-823D-1A999CAAAFFF}" type="slidenum">
              <a:rPr lang="en-US" smtClean="0"/>
              <a:pPr>
                <a:defRPr/>
              </a:pPr>
              <a:t>‹#›</a:t>
            </a:fld>
            <a:endParaRPr lang="en-US" dirty="0"/>
          </a:p>
        </p:txBody>
      </p:sp>
    </p:spTree>
    <p:extLst>
      <p:ext uri="{BB962C8B-B14F-4D97-AF65-F5344CB8AC3E}">
        <p14:creationId xmlns:p14="http://schemas.microsoft.com/office/powerpoint/2010/main" val="1682531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F8D4-65E3-4AE7-B559-87D99570E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CBF170-83B0-4616-920A-3DD34FC00A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2C23D-C5EC-42D8-8743-33DFD7E9A1CF}"/>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50E74B06-9C19-46BE-B6EC-79E3545D3884}"/>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CBBACBEF-70B2-4080-84EE-F2BAA681F020}"/>
              </a:ext>
            </a:extLst>
          </p:cNvPr>
          <p:cNvSpPr>
            <a:spLocks noGrp="1"/>
          </p:cNvSpPr>
          <p:nvPr>
            <p:ph type="sldNum" sz="quarter" idx="12"/>
          </p:nvPr>
        </p:nvSpPr>
        <p:spPr/>
        <p:txBody>
          <a:bodyPr/>
          <a:lstStyle/>
          <a:p>
            <a:pPr>
              <a:defRPr/>
            </a:pPr>
            <a:fld id="{141CF9C3-1128-4917-BFB7-31CA4698A735}" type="slidenum">
              <a:rPr lang="en-US" smtClean="0"/>
              <a:pPr>
                <a:defRPr/>
              </a:pPr>
              <a:t>‹#›</a:t>
            </a:fld>
            <a:endParaRPr lang="en-US" dirty="0"/>
          </a:p>
        </p:txBody>
      </p:sp>
    </p:spTree>
    <p:extLst>
      <p:ext uri="{BB962C8B-B14F-4D97-AF65-F5344CB8AC3E}">
        <p14:creationId xmlns:p14="http://schemas.microsoft.com/office/powerpoint/2010/main" val="2497978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D34E54-0410-43AC-8362-3CA79DDAAF4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8DD01F-5A3D-4348-AAEE-F82B7AC17FB7}"/>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EA17E-D954-46FB-8D48-35971BB274CC}"/>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A54D083B-0ED6-42ED-A4EA-D1D2CAEEE07E}"/>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84D39A43-6538-4AF3-ACD8-62C79526E94C}"/>
              </a:ext>
            </a:extLst>
          </p:cNvPr>
          <p:cNvSpPr>
            <a:spLocks noGrp="1"/>
          </p:cNvSpPr>
          <p:nvPr>
            <p:ph type="sldNum" sz="quarter" idx="12"/>
          </p:nvPr>
        </p:nvSpPr>
        <p:spPr/>
        <p:txBody>
          <a:bodyPr/>
          <a:lstStyle/>
          <a:p>
            <a:pPr>
              <a:defRPr/>
            </a:pPr>
            <a:fld id="{4399BFED-36F5-4176-93E4-2F8643B546D8}" type="slidenum">
              <a:rPr lang="en-US" smtClean="0"/>
              <a:pPr>
                <a:defRPr/>
              </a:pPr>
              <a:t>‹#›</a:t>
            </a:fld>
            <a:endParaRPr lang="en-US" dirty="0"/>
          </a:p>
        </p:txBody>
      </p:sp>
    </p:spTree>
    <p:extLst>
      <p:ext uri="{BB962C8B-B14F-4D97-AF65-F5344CB8AC3E}">
        <p14:creationId xmlns:p14="http://schemas.microsoft.com/office/powerpoint/2010/main" val="4267134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AB88-046C-0586-D2CD-6DCC18A3A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70DBA-1F21-EFDE-9CA4-D14A50E44F5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C64FAE-E365-3C3B-78CD-7E3EE38EC618}"/>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5" name="Footer Placeholder 4">
            <a:extLst>
              <a:ext uri="{FF2B5EF4-FFF2-40B4-BE49-F238E27FC236}">
                <a16:creationId xmlns:a16="http://schemas.microsoft.com/office/drawing/2014/main" id="{A92402B2-F386-523C-D95C-A3DE545C8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E94BD-A98E-5BE4-7159-7F45A026EB04}"/>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52225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98A3B-2A3D-8211-D1DB-63A67747AFB3}"/>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3" name="Footer Placeholder 2">
            <a:extLst>
              <a:ext uri="{FF2B5EF4-FFF2-40B4-BE49-F238E27FC236}">
                <a16:creationId xmlns:a16="http://schemas.microsoft.com/office/drawing/2014/main" id="{0D3BF712-638B-9319-FBE4-A6D36C7C9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5CFCA9-C034-5F5C-E6D5-C2CB580029F0}"/>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6583081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BC07-5814-F689-2821-1FAAAE13D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6BF2DD-1035-AA20-02BB-3E53B5D336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71C5E-B68D-3DE9-15DB-F786FA68194D}"/>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5" name="Footer Placeholder 4">
            <a:extLst>
              <a:ext uri="{FF2B5EF4-FFF2-40B4-BE49-F238E27FC236}">
                <a16:creationId xmlns:a16="http://schemas.microsoft.com/office/drawing/2014/main" id="{5A903465-D658-F4BA-7D05-0059F1833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11FE6-E651-785F-650B-4C01DE18C05F}"/>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3842789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B914D-6413-8BBD-E704-5C7C27CBCBAD}"/>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BA0FF7-89F8-5DA9-820A-4228A7A4C37E}"/>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7E5FBD-E414-3974-FAFF-88072C2735BC}"/>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5" name="Footer Placeholder 4">
            <a:extLst>
              <a:ext uri="{FF2B5EF4-FFF2-40B4-BE49-F238E27FC236}">
                <a16:creationId xmlns:a16="http://schemas.microsoft.com/office/drawing/2014/main" id="{287174AB-2614-7F8D-E0BA-6669211BB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800C1-69EF-2BF5-4A40-56E7F9CC7ACE}"/>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29240888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7ABF-AA50-E433-D627-613B51450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15456B-ACF0-79D5-89C5-992547B2C348}"/>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462E04-83EB-79F9-B655-3DDCCA32676F}"/>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8FF5A-218F-4C4F-EAA2-CDD7E5025E80}"/>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6" name="Footer Placeholder 5">
            <a:extLst>
              <a:ext uri="{FF2B5EF4-FFF2-40B4-BE49-F238E27FC236}">
                <a16:creationId xmlns:a16="http://schemas.microsoft.com/office/drawing/2014/main" id="{A876AEE4-9C5C-F610-10E2-B2D111577F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8E2EB-8436-3221-E7C1-6F5F50BBEA1E}"/>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13070626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C9CF-B120-2E42-D981-908BFEACD3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BFFA63-0E65-8B65-1C51-93F12B95702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320F2-1C94-421A-F4A1-7A94F75735F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EC9286-13C4-9C80-E89D-9B3C3B1B6CC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C17111-F342-B744-2E84-8E832C0C7F3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154C25-A8D3-CC13-6328-5B69365885EB}"/>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8" name="Footer Placeholder 7">
            <a:extLst>
              <a:ext uri="{FF2B5EF4-FFF2-40B4-BE49-F238E27FC236}">
                <a16:creationId xmlns:a16="http://schemas.microsoft.com/office/drawing/2014/main" id="{C55D463E-49B8-2502-C57E-8D4E5C785D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F5956A-854E-DE6F-6F88-52372E6FBB47}"/>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39259294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1FE1-CD7E-AC28-5CA5-07F3F74E53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73E3D9-446E-A4E9-C26F-9CAFE0ECEE6D}"/>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4" name="Footer Placeholder 3">
            <a:extLst>
              <a:ext uri="{FF2B5EF4-FFF2-40B4-BE49-F238E27FC236}">
                <a16:creationId xmlns:a16="http://schemas.microsoft.com/office/drawing/2014/main" id="{96C33A88-4229-2B10-E7F5-C34D09D2F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3CE9E4-3115-4174-D540-CA4153DA5071}"/>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25990471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A24E09-2378-D35A-300D-0410E4F67715}"/>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3" name="Footer Placeholder 2">
            <a:extLst>
              <a:ext uri="{FF2B5EF4-FFF2-40B4-BE49-F238E27FC236}">
                <a16:creationId xmlns:a16="http://schemas.microsoft.com/office/drawing/2014/main" id="{05A2694F-E97E-0673-0127-149B51E359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4EEE09-E73D-0D49-8BAB-5A4CDB3A1359}"/>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2190639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F16F-DAE9-7B29-8EAC-654064AF3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A5C32C-3CF1-198B-26D3-C9A76650F4B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B0B291-685F-003B-4887-2CFCE4F7484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8EEC19-B084-B817-2D32-5FE437622F1E}"/>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6" name="Footer Placeholder 5">
            <a:extLst>
              <a:ext uri="{FF2B5EF4-FFF2-40B4-BE49-F238E27FC236}">
                <a16:creationId xmlns:a16="http://schemas.microsoft.com/office/drawing/2014/main" id="{39092A03-4A82-C867-1C4F-3FD77E9946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8EA929-69E1-E180-18DB-D998E7A390B1}"/>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911730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5247-6110-6000-3A71-BEE613FAD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8CE06B-CC91-FD75-5414-B4687B6BCA1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D85E982-696F-1CD2-7FF6-F7D710FBA47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467778-6672-F709-E086-39FC060EC227}"/>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6" name="Footer Placeholder 5">
            <a:extLst>
              <a:ext uri="{FF2B5EF4-FFF2-40B4-BE49-F238E27FC236}">
                <a16:creationId xmlns:a16="http://schemas.microsoft.com/office/drawing/2014/main" id="{51D7E75D-B414-03AC-C55C-558627EDE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EA772-3B30-E3AC-0F16-D9937A5443B8}"/>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25949753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EAB1-9C77-73EA-2DC9-50D6651726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502D00-DC05-DCA3-9B90-E9A2E37CA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1B9A6-83B9-B317-8C84-050A4C7BDFE4}"/>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5" name="Footer Placeholder 4">
            <a:extLst>
              <a:ext uri="{FF2B5EF4-FFF2-40B4-BE49-F238E27FC236}">
                <a16:creationId xmlns:a16="http://schemas.microsoft.com/office/drawing/2014/main" id="{676BF344-A11A-2951-34D8-5E71750CD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7C87F-3318-7AD0-DB05-8B10EF19FFC1}"/>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31134562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368619-D326-E648-A1A2-C4584FB25EE3}"/>
              </a:ext>
            </a:extLst>
          </p:cNvPr>
          <p:cNvSpPr>
            <a:spLocks noGrp="1"/>
          </p:cNvSpPr>
          <p:nvPr>
            <p:ph type="title" orient="vert"/>
          </p:nvPr>
        </p:nvSpPr>
        <p:spPr>
          <a:xfrm>
            <a:off x="8724901" y="365124"/>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A6BA2A-8CC9-2DDF-C543-D95D4C3A4B5D}"/>
              </a:ext>
            </a:extLst>
          </p:cNvPr>
          <p:cNvSpPr>
            <a:spLocks noGrp="1"/>
          </p:cNvSpPr>
          <p:nvPr>
            <p:ph type="body" orient="vert" idx="1"/>
          </p:nvPr>
        </p:nvSpPr>
        <p:spPr>
          <a:xfrm>
            <a:off x="838201"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18773-F82F-8236-1CC2-692AA1F86952}"/>
              </a:ext>
            </a:extLst>
          </p:cNvPr>
          <p:cNvSpPr>
            <a:spLocks noGrp="1"/>
          </p:cNvSpPr>
          <p:nvPr>
            <p:ph type="dt" sz="half" idx="10"/>
          </p:nvPr>
        </p:nvSpPr>
        <p:spPr/>
        <p:txBody>
          <a:bodyPr/>
          <a:lstStyle/>
          <a:p>
            <a:fld id="{DD023A89-ECFE-6840-A8E6-850B3C584500}" type="datetimeFigureOut">
              <a:rPr lang="en-US" smtClean="0"/>
              <a:t>11/6/2025</a:t>
            </a:fld>
            <a:endParaRPr lang="en-US"/>
          </a:p>
        </p:txBody>
      </p:sp>
      <p:sp>
        <p:nvSpPr>
          <p:cNvPr id="5" name="Footer Placeholder 4">
            <a:extLst>
              <a:ext uri="{FF2B5EF4-FFF2-40B4-BE49-F238E27FC236}">
                <a16:creationId xmlns:a16="http://schemas.microsoft.com/office/drawing/2014/main" id="{CCD955B4-C119-38F0-C406-C8DC2E790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EC578-6D00-99A2-3529-59448AA2F82C}"/>
              </a:ext>
            </a:extLst>
          </p:cNvPr>
          <p:cNvSpPr>
            <a:spLocks noGrp="1"/>
          </p:cNvSpPr>
          <p:nvPr>
            <p:ph type="sldNum" sz="quarter" idx="12"/>
          </p:nvPr>
        </p:nvSpPr>
        <p:spPr/>
        <p:txBody>
          <a:bodyPr/>
          <a:lstStyle/>
          <a:p>
            <a:fld id="{1D32CEF8-CDBB-FA4F-924D-5B8FC30B4051}" type="slidenum">
              <a:rPr lang="en-US" smtClean="0"/>
              <a:t>‹#›</a:t>
            </a:fld>
            <a:endParaRPr lang="en-US"/>
          </a:p>
        </p:txBody>
      </p:sp>
    </p:spTree>
    <p:extLst>
      <p:ext uri="{BB962C8B-B14F-4D97-AF65-F5344CB8AC3E}">
        <p14:creationId xmlns:p14="http://schemas.microsoft.com/office/powerpoint/2010/main" val="266602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AF8A6-CA17-9864-3115-0B31CE9392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988624-F6B5-9A5F-5B03-7ED109EFF7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A6B4A0-3FF1-2D59-190A-F250EAE85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B70F2D-BEC0-1CAC-FAC1-032041F82CBB}"/>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6" name="Footer Placeholder 5">
            <a:extLst>
              <a:ext uri="{FF2B5EF4-FFF2-40B4-BE49-F238E27FC236}">
                <a16:creationId xmlns:a16="http://schemas.microsoft.com/office/drawing/2014/main" id="{EC870701-C489-5C97-069F-217A1BA6D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D5483-E22F-75B6-98D7-D2E88F1B3827}"/>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266766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C2CBC5B-8B00-E54F-8AE1-593E628259FF}"/>
              </a:ext>
            </a:extLst>
          </p:cNvPr>
          <p:cNvSpPr>
            <a:spLocks noGrp="1"/>
          </p:cNvSpPr>
          <p:nvPr>
            <p:ph type="body" sz="quarter" idx="13" hasCustomPrompt="1"/>
          </p:nvPr>
        </p:nvSpPr>
        <p:spPr>
          <a:xfrm>
            <a:off x="826813" y="1193617"/>
            <a:ext cx="10464800" cy="410433"/>
          </a:xfrm>
          <a:prstGeom prst="rect">
            <a:avLst/>
          </a:prstGeom>
        </p:spPr>
        <p:txBody>
          <a:bodyPr/>
          <a:lstStyle>
            <a:lvl1pPr marL="0" indent="0">
              <a:buFontTx/>
              <a:buNone/>
              <a:defRPr sz="2667" b="1" i="0" baseline="0">
                <a:solidFill>
                  <a:schemeClr val="bg2">
                    <a:lumMod val="50000"/>
                  </a:schemeClr>
                </a:solidFill>
                <a:latin typeface="Calibri" panose="020F0502020204030204" pitchFamily="34" charset="0"/>
                <a:cs typeface="Calibri" panose="020F0502020204030204" pitchFamily="34" charset="0"/>
              </a:defRPr>
            </a:lvl1pPr>
            <a:lvl2pPr marL="609570" indent="0">
              <a:buFontTx/>
              <a:buNone/>
              <a:defRPr sz="2133" baseline="0">
                <a:latin typeface="Minion Pro SmBd" panose="02040503050201020203" pitchFamily="18" charset="0"/>
              </a:defRPr>
            </a:lvl2pPr>
            <a:lvl3pPr marL="1219140" indent="0">
              <a:buFontTx/>
              <a:buNone/>
              <a:defRPr sz="2133" baseline="0">
                <a:latin typeface="Minion Pro SmBd" panose="02040503050201020203" pitchFamily="18" charset="0"/>
              </a:defRPr>
            </a:lvl3pPr>
            <a:lvl4pPr marL="1828709" indent="0">
              <a:buFontTx/>
              <a:buNone/>
              <a:defRPr sz="2133" baseline="0">
                <a:latin typeface="Minion Pro SmBd" panose="02040503050201020203" pitchFamily="18" charset="0"/>
              </a:defRPr>
            </a:lvl4pPr>
            <a:lvl5pPr marL="2438278" indent="0">
              <a:buFontTx/>
              <a:buNone/>
              <a:defRPr sz="2133" baseline="0">
                <a:latin typeface="Minion Pro SmBd" panose="02040503050201020203" pitchFamily="18" charset="0"/>
              </a:defRPr>
            </a:lvl5pPr>
          </a:lstStyle>
          <a:p>
            <a:pPr lvl="0"/>
            <a:r>
              <a:rPr lang="en-US" dirty="0"/>
              <a:t>Click to edit title</a:t>
            </a:r>
          </a:p>
        </p:txBody>
      </p:sp>
      <p:sp>
        <p:nvSpPr>
          <p:cNvPr id="8" name="Text Placeholder 12">
            <a:extLst>
              <a:ext uri="{FF2B5EF4-FFF2-40B4-BE49-F238E27FC236}">
                <a16:creationId xmlns:a16="http://schemas.microsoft.com/office/drawing/2014/main" id="{971F055A-F39F-9E49-9FDC-93BF30D0AEB0}"/>
              </a:ext>
            </a:extLst>
          </p:cNvPr>
          <p:cNvSpPr>
            <a:spLocks noGrp="1"/>
          </p:cNvSpPr>
          <p:nvPr>
            <p:ph type="body" sz="quarter" idx="14" hasCustomPrompt="1"/>
          </p:nvPr>
        </p:nvSpPr>
        <p:spPr>
          <a:xfrm>
            <a:off x="826813" y="1891230"/>
            <a:ext cx="10464800" cy="246221"/>
          </a:xfrm>
          <a:prstGeom prst="rect">
            <a:avLst/>
          </a:prstGeom>
        </p:spPr>
        <p:txBody>
          <a:bodyPr/>
          <a:lstStyle>
            <a:lvl1pPr marL="0" indent="0">
              <a:buFontTx/>
              <a:buNone/>
              <a:defRPr sz="1600" baseline="0">
                <a:solidFill>
                  <a:schemeClr val="tx1">
                    <a:lumMod val="95000"/>
                    <a:lumOff val="5000"/>
                  </a:schemeClr>
                </a:solidFill>
                <a:latin typeface="Calibri" panose="020F0502020204030204" pitchFamily="34" charset="0"/>
                <a:cs typeface="Calibri" panose="020F0502020204030204"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US" dirty="0"/>
              <a:t>Click to add body copy</a:t>
            </a:r>
          </a:p>
        </p:txBody>
      </p:sp>
      <p:sp>
        <p:nvSpPr>
          <p:cNvPr id="9" name="Title 1">
            <a:extLst>
              <a:ext uri="{FF2B5EF4-FFF2-40B4-BE49-F238E27FC236}">
                <a16:creationId xmlns:a16="http://schemas.microsoft.com/office/drawing/2014/main" id="{A184D6B8-C8CE-1D45-97A2-11290298BDC1}"/>
              </a:ext>
            </a:extLst>
          </p:cNvPr>
          <p:cNvSpPr>
            <a:spLocks noGrp="1"/>
          </p:cNvSpPr>
          <p:nvPr>
            <p:ph type="ctrTitle" hasCustomPrompt="1"/>
          </p:nvPr>
        </p:nvSpPr>
        <p:spPr>
          <a:xfrm>
            <a:off x="812800" y="496908"/>
            <a:ext cx="10464800" cy="574453"/>
          </a:xfrm>
          <a:prstGeom prst="rect">
            <a:avLst/>
          </a:prstGeom>
        </p:spPr>
        <p:txBody>
          <a:bodyPr anchor="b"/>
          <a:lstStyle>
            <a:lvl1pPr algn="l">
              <a:defRPr sz="3733" b="1" i="0" spc="67" baseline="0">
                <a:solidFill>
                  <a:srgbClr val="0E2246"/>
                </a:solidFill>
                <a:latin typeface="Whitney Semibold" pitchFamily="2"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6737027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C2CBC5B-8B00-E54F-8AE1-593E628259FF}"/>
              </a:ext>
            </a:extLst>
          </p:cNvPr>
          <p:cNvSpPr>
            <a:spLocks noGrp="1"/>
          </p:cNvSpPr>
          <p:nvPr>
            <p:ph type="body" sz="quarter" idx="13" hasCustomPrompt="1"/>
          </p:nvPr>
        </p:nvSpPr>
        <p:spPr>
          <a:xfrm>
            <a:off x="826813" y="1193616"/>
            <a:ext cx="10464800" cy="548123"/>
          </a:xfrm>
          <a:prstGeom prst="rect">
            <a:avLst/>
          </a:prstGeom>
        </p:spPr>
        <p:txBody>
          <a:bodyPr/>
          <a:lstStyle>
            <a:lvl1pPr marL="0" indent="0">
              <a:buFontTx/>
              <a:buNone/>
              <a:defRPr sz="2667" b="1" i="0" baseline="0">
                <a:solidFill>
                  <a:schemeClr val="bg2">
                    <a:lumMod val="50000"/>
                  </a:schemeClr>
                </a:solidFill>
                <a:latin typeface="Calibri" panose="020F0502020204030204" pitchFamily="34" charset="0"/>
                <a:cs typeface="Calibri" panose="020F0502020204030204" pitchFamily="34" charset="0"/>
              </a:defRPr>
            </a:lvl1pPr>
            <a:lvl2pPr marL="609570" indent="0">
              <a:buFontTx/>
              <a:buNone/>
              <a:defRPr sz="2133" baseline="0">
                <a:latin typeface="Minion Pro SmBd" panose="02040503050201020203" pitchFamily="18" charset="0"/>
              </a:defRPr>
            </a:lvl2pPr>
            <a:lvl3pPr marL="1219140" indent="0">
              <a:buFontTx/>
              <a:buNone/>
              <a:defRPr sz="2133" baseline="0">
                <a:latin typeface="Minion Pro SmBd" panose="02040503050201020203" pitchFamily="18" charset="0"/>
              </a:defRPr>
            </a:lvl3pPr>
            <a:lvl4pPr marL="1828709" indent="0">
              <a:buFontTx/>
              <a:buNone/>
              <a:defRPr sz="2133" baseline="0">
                <a:latin typeface="Minion Pro SmBd" panose="02040503050201020203" pitchFamily="18" charset="0"/>
              </a:defRPr>
            </a:lvl4pPr>
            <a:lvl5pPr marL="2438278" indent="0">
              <a:buFontTx/>
              <a:buNone/>
              <a:defRPr sz="2133" baseline="0">
                <a:latin typeface="Minion Pro SmBd" panose="02040503050201020203" pitchFamily="18" charset="0"/>
              </a:defRPr>
            </a:lvl5pPr>
          </a:lstStyle>
          <a:p>
            <a:pPr lvl="0"/>
            <a:r>
              <a:rPr lang="en-US" dirty="0"/>
              <a:t>Click to edit title</a:t>
            </a:r>
          </a:p>
        </p:txBody>
      </p:sp>
      <p:sp>
        <p:nvSpPr>
          <p:cNvPr id="8" name="Text Placeholder 12">
            <a:extLst>
              <a:ext uri="{FF2B5EF4-FFF2-40B4-BE49-F238E27FC236}">
                <a16:creationId xmlns:a16="http://schemas.microsoft.com/office/drawing/2014/main" id="{971F055A-F39F-9E49-9FDC-93BF30D0AEB0}"/>
              </a:ext>
            </a:extLst>
          </p:cNvPr>
          <p:cNvSpPr>
            <a:spLocks noGrp="1"/>
          </p:cNvSpPr>
          <p:nvPr>
            <p:ph type="body" sz="quarter" idx="14" hasCustomPrompt="1"/>
          </p:nvPr>
        </p:nvSpPr>
        <p:spPr>
          <a:xfrm>
            <a:off x="826813" y="1891229"/>
            <a:ext cx="10464800" cy="4325731"/>
          </a:xfrm>
          <a:prstGeom prst="rect">
            <a:avLst/>
          </a:prstGeom>
        </p:spPr>
        <p:txBody>
          <a:bodyPr/>
          <a:lstStyle>
            <a:lvl1pPr marL="0" indent="0">
              <a:buFontTx/>
              <a:buNone/>
              <a:defRPr sz="1600" baseline="0">
                <a:solidFill>
                  <a:schemeClr val="tx1">
                    <a:lumMod val="95000"/>
                    <a:lumOff val="5000"/>
                  </a:schemeClr>
                </a:solidFill>
                <a:latin typeface="Calibri" panose="020F0502020204030204" pitchFamily="34" charset="0"/>
                <a:cs typeface="Calibri" panose="020F0502020204030204" pitchFamily="34" charset="0"/>
              </a:defRPr>
            </a:lvl1pPr>
            <a:lvl2pPr marL="609570" indent="0">
              <a:buFontTx/>
              <a:buNone/>
              <a:defRPr/>
            </a:lvl2pPr>
            <a:lvl3pPr marL="1219140" indent="0">
              <a:buFontTx/>
              <a:buNone/>
              <a:defRPr/>
            </a:lvl3pPr>
            <a:lvl4pPr marL="1828709" indent="0">
              <a:buFontTx/>
              <a:buNone/>
              <a:defRPr/>
            </a:lvl4pPr>
            <a:lvl5pPr marL="2438278" indent="0">
              <a:buFontTx/>
              <a:buNone/>
              <a:defRPr/>
            </a:lvl5pPr>
          </a:lstStyle>
          <a:p>
            <a:pPr lvl="0"/>
            <a:r>
              <a:rPr lang="en-US" dirty="0"/>
              <a:t>Click to add body copy</a:t>
            </a:r>
          </a:p>
        </p:txBody>
      </p:sp>
      <p:sp>
        <p:nvSpPr>
          <p:cNvPr id="9" name="Title 1">
            <a:extLst>
              <a:ext uri="{FF2B5EF4-FFF2-40B4-BE49-F238E27FC236}">
                <a16:creationId xmlns:a16="http://schemas.microsoft.com/office/drawing/2014/main" id="{A184D6B8-C8CE-1D45-97A2-11290298BDC1}"/>
              </a:ext>
            </a:extLst>
          </p:cNvPr>
          <p:cNvSpPr>
            <a:spLocks noGrp="1"/>
          </p:cNvSpPr>
          <p:nvPr>
            <p:ph type="ctrTitle" hasCustomPrompt="1"/>
          </p:nvPr>
        </p:nvSpPr>
        <p:spPr>
          <a:xfrm>
            <a:off x="812800" y="279402"/>
            <a:ext cx="10464800" cy="791959"/>
          </a:xfrm>
          <a:prstGeom prst="rect">
            <a:avLst/>
          </a:prstGeom>
        </p:spPr>
        <p:txBody>
          <a:bodyPr anchor="b"/>
          <a:lstStyle>
            <a:lvl1pPr algn="l">
              <a:defRPr sz="3733" b="1" i="0" spc="67" baseline="0">
                <a:solidFill>
                  <a:srgbClr val="0E2246"/>
                </a:solidFill>
                <a:latin typeface="Whitney Semibold" pitchFamily="2"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2115565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3">
  <p:cSld name="Title and Content 3">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9"/>
          <p:cNvSpPr/>
          <p:nvPr/>
        </p:nvSpPr>
        <p:spPr>
          <a:xfrm>
            <a:off x="-25" y="0"/>
            <a:ext cx="12192000" cy="1732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6" name="Google Shape;46;p9"/>
          <p:cNvSpPr txBox="1">
            <a:spLocks noGrp="1"/>
          </p:cNvSpPr>
          <p:nvPr>
            <p:ph type="title"/>
          </p:nvPr>
        </p:nvSpPr>
        <p:spPr>
          <a:xfrm>
            <a:off x="1021080" y="286795"/>
            <a:ext cx="10058400" cy="8073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4800"/>
              <a:buFont typeface="Arial"/>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9"/>
          <p:cNvSpPr txBox="1">
            <a:spLocks noGrp="1"/>
          </p:cNvSpPr>
          <p:nvPr>
            <p:ph type="title" idx="2"/>
          </p:nvPr>
        </p:nvSpPr>
        <p:spPr>
          <a:xfrm>
            <a:off x="1021075" y="1094099"/>
            <a:ext cx="10058400" cy="4287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0"/>
              </a:spcBef>
              <a:spcAft>
                <a:spcPts val="0"/>
              </a:spcAft>
              <a:buClr>
                <a:srgbClr val="FFFFFF"/>
              </a:buClr>
              <a:buSzPts val="3300"/>
              <a:buFont typeface="Arial"/>
              <a:buNone/>
              <a:defRPr sz="25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1143000" y="2189775"/>
            <a:ext cx="9894000" cy="3997200"/>
          </a:xfrm>
          <a:prstGeom prst="rect">
            <a:avLst/>
          </a:prstGeom>
          <a:noFill/>
          <a:ln>
            <a:noFill/>
          </a:ln>
        </p:spPr>
        <p:txBody>
          <a:bodyPr spcFirstLastPara="1" wrap="square" lIns="0" tIns="45700" rIns="0" bIns="45700" anchor="t" anchorCtr="0">
            <a:normAutofit/>
          </a:bodyPr>
          <a:lstStyle>
            <a:lvl1pPr marL="457167" lvl="0" indent="-342874" algn="l">
              <a:lnSpc>
                <a:spcPct val="115000"/>
              </a:lnSpc>
              <a:spcBef>
                <a:spcPts val="1000"/>
              </a:spcBef>
              <a:spcAft>
                <a:spcPts val="0"/>
              </a:spcAft>
              <a:buSzPts val="1800"/>
              <a:buChar char=" "/>
              <a:defRPr/>
            </a:lvl1pPr>
            <a:lvl2pPr marL="914332" lvl="1" indent="-342874" algn="l">
              <a:lnSpc>
                <a:spcPct val="115000"/>
              </a:lnSpc>
              <a:spcBef>
                <a:spcPts val="1000"/>
              </a:spcBef>
              <a:spcAft>
                <a:spcPts val="0"/>
              </a:spcAft>
              <a:buSzPts val="1800"/>
              <a:buChar char="◦"/>
              <a:defRPr/>
            </a:lvl2pPr>
            <a:lvl3pPr marL="1371498" lvl="2" indent="-342874" algn="l">
              <a:lnSpc>
                <a:spcPct val="115000"/>
              </a:lnSpc>
              <a:spcBef>
                <a:spcPts val="1000"/>
              </a:spcBef>
              <a:spcAft>
                <a:spcPts val="0"/>
              </a:spcAft>
              <a:buSzPts val="1800"/>
              <a:buChar char="◦"/>
              <a:defRPr/>
            </a:lvl3pPr>
            <a:lvl4pPr marL="1828664" lvl="3" indent="-342874" algn="l">
              <a:lnSpc>
                <a:spcPct val="115000"/>
              </a:lnSpc>
              <a:spcBef>
                <a:spcPts val="1000"/>
              </a:spcBef>
              <a:spcAft>
                <a:spcPts val="0"/>
              </a:spcAft>
              <a:buSzPts val="1800"/>
              <a:buChar char="◦"/>
              <a:defRPr/>
            </a:lvl4pPr>
            <a:lvl5pPr marL="2285830" lvl="4" indent="-342874" algn="l">
              <a:lnSpc>
                <a:spcPct val="115000"/>
              </a:lnSpc>
              <a:spcBef>
                <a:spcPts val="1000"/>
              </a:spcBef>
              <a:spcAft>
                <a:spcPts val="0"/>
              </a:spcAft>
              <a:buSzPts val="1800"/>
              <a:buChar char="◦"/>
              <a:defRPr/>
            </a:lvl5pPr>
            <a:lvl6pPr marL="2742994" lvl="5" indent="-342874" algn="l">
              <a:lnSpc>
                <a:spcPct val="115000"/>
              </a:lnSpc>
              <a:spcBef>
                <a:spcPts val="1000"/>
              </a:spcBef>
              <a:spcAft>
                <a:spcPts val="0"/>
              </a:spcAft>
              <a:buSzPts val="1800"/>
              <a:buChar char="◦"/>
              <a:defRPr/>
            </a:lvl6pPr>
            <a:lvl7pPr marL="3200160" lvl="6" indent="-342874" algn="l">
              <a:lnSpc>
                <a:spcPct val="115000"/>
              </a:lnSpc>
              <a:spcBef>
                <a:spcPts val="1000"/>
              </a:spcBef>
              <a:spcAft>
                <a:spcPts val="0"/>
              </a:spcAft>
              <a:buSzPts val="1800"/>
              <a:buChar char="◦"/>
              <a:defRPr/>
            </a:lvl7pPr>
            <a:lvl8pPr marL="3657327" lvl="7" indent="-342874" algn="l">
              <a:lnSpc>
                <a:spcPct val="115000"/>
              </a:lnSpc>
              <a:spcBef>
                <a:spcPts val="1000"/>
              </a:spcBef>
              <a:spcAft>
                <a:spcPts val="0"/>
              </a:spcAft>
              <a:buSzPts val="1800"/>
              <a:buChar char="◦"/>
              <a:defRPr/>
            </a:lvl8pPr>
            <a:lvl9pPr marL="4114492" lvl="8" indent="-342874" algn="l">
              <a:lnSpc>
                <a:spcPct val="115000"/>
              </a:lnSpc>
              <a:spcBef>
                <a:spcPts val="1000"/>
              </a:spcBef>
              <a:spcAft>
                <a:spcPts val="400"/>
              </a:spcAft>
              <a:buSzPts val="1800"/>
              <a:buChar char="◦"/>
              <a:defRPr/>
            </a:lvl9pPr>
          </a:lstStyle>
          <a:p>
            <a:endParaRPr/>
          </a:p>
        </p:txBody>
      </p:sp>
      <p:cxnSp>
        <p:nvCxnSpPr>
          <p:cNvPr id="49" name="Google Shape;49;p9"/>
          <p:cNvCxnSpPr/>
          <p:nvPr/>
        </p:nvCxnSpPr>
        <p:spPr>
          <a:xfrm>
            <a:off x="-25" y="1732803"/>
            <a:ext cx="12210900" cy="8100"/>
          </a:xfrm>
          <a:prstGeom prst="straightConnector1">
            <a:avLst/>
          </a:prstGeom>
          <a:noFill/>
          <a:ln w="76200" cap="flat" cmpd="sng">
            <a:solidFill>
              <a:schemeClr val="lt2"/>
            </a:solidFill>
            <a:prstDash val="solid"/>
            <a:round/>
            <a:headEnd type="none" w="sm" len="sm"/>
            <a:tailEnd type="none" w="sm" len="sm"/>
          </a:ln>
        </p:spPr>
      </p:cxnSp>
    </p:spTree>
    <p:extLst>
      <p:ext uri="{BB962C8B-B14F-4D97-AF65-F5344CB8AC3E}">
        <p14:creationId xmlns:p14="http://schemas.microsoft.com/office/powerpoint/2010/main" val="3061816975"/>
      </p:ext>
    </p:extLst>
  </p:cSld>
  <p:clrMapOvr>
    <a:masterClrMapping/>
  </p:clrMapOvr>
  <p:extLst>
    <p:ext uri="{DCECCB84-F9BA-43D5-87BE-67443E8EF086}">
      <p15:sldGuideLst xmlns:p15="http://schemas.microsoft.com/office/powerpoint/2012/main">
        <p15:guide id="1" pos="720">
          <p15:clr>
            <a:srgbClr val="FA7B17"/>
          </p15:clr>
        </p15:guide>
        <p15:guide id="2" orient="horz" pos="1379">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23F7E-7782-E4D5-07F8-A1ED71E87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8BACBC-9D73-A51B-C3BB-A26E758FE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2931AC-EA8A-9F38-0ED0-2BCD080F2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C26EC-FB2C-2700-DBCC-27A59D696DFE}"/>
              </a:ext>
            </a:extLst>
          </p:cNvPr>
          <p:cNvSpPr>
            <a:spLocks noGrp="1"/>
          </p:cNvSpPr>
          <p:nvPr>
            <p:ph type="dt" sz="half" idx="10"/>
          </p:nvPr>
        </p:nvSpPr>
        <p:spPr/>
        <p:txBody>
          <a:bodyPr/>
          <a:lstStyle/>
          <a:p>
            <a:fld id="{6A7C741B-DB02-4C9F-94CA-F2061E5C23C5}" type="datetimeFigureOut">
              <a:rPr lang="en-US" smtClean="0"/>
              <a:t>11/6/2025</a:t>
            </a:fld>
            <a:endParaRPr lang="en-US"/>
          </a:p>
        </p:txBody>
      </p:sp>
      <p:sp>
        <p:nvSpPr>
          <p:cNvPr id="6" name="Footer Placeholder 5">
            <a:extLst>
              <a:ext uri="{FF2B5EF4-FFF2-40B4-BE49-F238E27FC236}">
                <a16:creationId xmlns:a16="http://schemas.microsoft.com/office/drawing/2014/main" id="{D327632F-F32B-3EC5-0B83-67A56DCD0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07B653-BCD8-57A3-60E1-B6EF496CD0C7}"/>
              </a:ext>
            </a:extLst>
          </p:cNvPr>
          <p:cNvSpPr>
            <a:spLocks noGrp="1"/>
          </p:cNvSpPr>
          <p:nvPr>
            <p:ph type="sldNum" sz="quarter" idx="12"/>
          </p:nvPr>
        </p:nvSpPr>
        <p:spPr/>
        <p:txBody>
          <a:bodyPr/>
          <a:lstStyle/>
          <a:p>
            <a:fld id="{0B4790C7-7C7F-4A6E-8A69-4F8E62725FCC}" type="slidenum">
              <a:rPr lang="en-US" smtClean="0"/>
              <a:t>‹#›</a:t>
            </a:fld>
            <a:endParaRPr lang="en-US"/>
          </a:p>
        </p:txBody>
      </p:sp>
    </p:spTree>
    <p:extLst>
      <p:ext uri="{BB962C8B-B14F-4D97-AF65-F5344CB8AC3E}">
        <p14:creationId xmlns:p14="http://schemas.microsoft.com/office/powerpoint/2010/main" val="964691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9.jp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8.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6.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A706F8-8EB6-6459-D2BF-CED5B986D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A7174-AF6C-E90D-6588-A3B5FF3E1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0EE42-0494-BD48-05DE-2329887DD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7C741B-DB02-4C9F-94CA-F2061E5C23C5}" type="datetimeFigureOut">
              <a:rPr lang="en-US" smtClean="0"/>
              <a:t>11/6/2025</a:t>
            </a:fld>
            <a:endParaRPr lang="en-US"/>
          </a:p>
        </p:txBody>
      </p:sp>
      <p:sp>
        <p:nvSpPr>
          <p:cNvPr id="5" name="Footer Placeholder 4">
            <a:extLst>
              <a:ext uri="{FF2B5EF4-FFF2-40B4-BE49-F238E27FC236}">
                <a16:creationId xmlns:a16="http://schemas.microsoft.com/office/drawing/2014/main" id="{09E42B9A-7F02-2E5B-71EC-A119E66DB6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45EB29F-774D-62C2-384B-9CBF175C3D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4790C7-7C7F-4A6E-8A69-4F8E62725FCC}" type="slidenum">
              <a:rPr lang="en-US" smtClean="0"/>
              <a:t>‹#›</a:t>
            </a:fld>
            <a:endParaRPr lang="en-US"/>
          </a:p>
        </p:txBody>
      </p:sp>
    </p:spTree>
    <p:extLst>
      <p:ext uri="{BB962C8B-B14F-4D97-AF65-F5344CB8AC3E}">
        <p14:creationId xmlns:p14="http://schemas.microsoft.com/office/powerpoint/2010/main" val="2019687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376" y="275167"/>
            <a:ext cx="11509248"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1376" y="1418167"/>
            <a:ext cx="11509248" cy="452543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85122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p:txStyles>
    <p:titleStyle>
      <a:lvl1pPr algn="l" defTabSz="609585" rtl="0" eaLnBrk="1" latinLnBrk="0" hangingPunct="1">
        <a:spcBef>
          <a:spcPct val="0"/>
        </a:spcBef>
        <a:buNone/>
        <a:defRPr sz="5333" b="1" i="0" kern="1200" baseline="0">
          <a:solidFill>
            <a:srgbClr val="2F3973"/>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Font typeface="Arial"/>
        <a:buChar char="•"/>
        <a:defRPr sz="4267" kern="1200">
          <a:solidFill>
            <a:srgbClr val="2F3973"/>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Font typeface="Arial"/>
        <a:buChar char="–"/>
        <a:defRPr sz="3733" kern="1200">
          <a:solidFill>
            <a:srgbClr val="2F3973"/>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Font typeface="Arial"/>
        <a:buChar char="•"/>
        <a:defRPr sz="3200" kern="1200">
          <a:solidFill>
            <a:srgbClr val="2F3973"/>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Font typeface="Arial"/>
        <a:buChar char="–"/>
        <a:defRPr sz="2667" kern="1200">
          <a:solidFill>
            <a:srgbClr val="2F3973"/>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Font typeface="Arial"/>
        <a:buChar char="»"/>
        <a:defRPr sz="2667" kern="1200">
          <a:solidFill>
            <a:srgbClr val="2F3973"/>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1784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56069"/>
            <a:ext cx="2743200" cy="254739"/>
          </a:xfrm>
          <a:prstGeom prst="rect">
            <a:avLst/>
          </a:prstGeom>
        </p:spPr>
        <p:txBody>
          <a:bodyPr vert="horz" lIns="91440" tIns="45720" rIns="91440" bIns="45720" rtlCol="0" anchor="ctr"/>
          <a:lstStyle>
            <a:lvl1pPr algn="l">
              <a:defRPr sz="800">
                <a:solidFill>
                  <a:schemeClr val="bg1">
                    <a:lumMod val="95000"/>
                  </a:schemeClr>
                </a:solidFill>
              </a:defRPr>
            </a:lvl1pPr>
          </a:lstStyle>
          <a:p>
            <a:fld id="{0467B39D-87AC-4D39-8154-C6852A584385}" type="datetime1">
              <a:rPr lang="en-US" smtClean="0"/>
              <a:pPr/>
              <a:t>11/6/2025</a:t>
            </a:fld>
            <a:endParaRPr lang="en-US" dirty="0"/>
          </a:p>
        </p:txBody>
      </p:sp>
      <p:sp>
        <p:nvSpPr>
          <p:cNvPr id="5" name="Footer Placeholder 4"/>
          <p:cNvSpPr>
            <a:spLocks noGrp="1"/>
          </p:cNvSpPr>
          <p:nvPr>
            <p:ph type="ftr" sz="quarter" idx="3"/>
          </p:nvPr>
        </p:nvSpPr>
        <p:spPr>
          <a:xfrm>
            <a:off x="4038600" y="6447965"/>
            <a:ext cx="4114800" cy="262843"/>
          </a:xfrm>
          <a:prstGeom prst="rect">
            <a:avLst/>
          </a:prstGeom>
        </p:spPr>
        <p:txBody>
          <a:bodyPr vert="horz" lIns="91440" tIns="45720" rIns="91440" bIns="45720" rtlCol="0" anchor="ctr"/>
          <a:lstStyle>
            <a:lvl1pPr algn="ctr">
              <a:defRPr sz="800">
                <a:solidFill>
                  <a:schemeClr val="bg1">
                    <a:lumMod val="95000"/>
                  </a:schemeClr>
                </a:solidFill>
              </a:defRPr>
            </a:lvl1pPr>
          </a:lstStyle>
          <a:p>
            <a:endParaRPr lang="en-US" dirty="0"/>
          </a:p>
        </p:txBody>
      </p:sp>
      <p:sp>
        <p:nvSpPr>
          <p:cNvPr id="6" name="Slide Number Placeholder 5"/>
          <p:cNvSpPr>
            <a:spLocks noGrp="1"/>
          </p:cNvSpPr>
          <p:nvPr>
            <p:ph type="sldNum" sz="quarter" idx="4"/>
          </p:nvPr>
        </p:nvSpPr>
        <p:spPr>
          <a:xfrm>
            <a:off x="11353800" y="6514979"/>
            <a:ext cx="695325" cy="251816"/>
          </a:xfrm>
          <a:prstGeom prst="rect">
            <a:avLst/>
          </a:prstGeom>
        </p:spPr>
        <p:txBody>
          <a:bodyPr vert="horz" lIns="91440" tIns="45720" rIns="91440" bIns="45720" rtlCol="0" anchor="ctr"/>
          <a:lstStyle>
            <a:lvl1pPr algn="r">
              <a:defRPr sz="1200" b="0">
                <a:solidFill>
                  <a:schemeClr val="tx1"/>
                </a:solidFill>
                <a:latin typeface="Gotham Bold" pitchFamily="50" charset="0"/>
              </a:defRPr>
            </a:lvl1pPr>
          </a:lstStyle>
          <a:p>
            <a:fld id="{ABB8925F-B6BB-49B0-9469-5285B9C99CB3}" type="slidenum">
              <a:rPr lang="en-US" smtClean="0"/>
              <a:pPr/>
              <a:t>‹#›</a:t>
            </a:fld>
            <a:endParaRPr lang="en-US" dirty="0"/>
          </a:p>
        </p:txBody>
      </p:sp>
      <p:sp>
        <p:nvSpPr>
          <p:cNvPr id="36" name="Title 5"/>
          <p:cNvSpPr txBox="1">
            <a:spLocks/>
          </p:cNvSpPr>
          <p:nvPr userDrawn="1"/>
        </p:nvSpPr>
        <p:spPr>
          <a:xfrm>
            <a:off x="754965" y="1415669"/>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dirty="0">
              <a:latin typeface="Calibri Light" panose="020F0302020204030204" pitchFamily="34" charset="0"/>
            </a:endParaRPr>
          </a:p>
        </p:txBody>
      </p:sp>
    </p:spTree>
    <p:extLst>
      <p:ext uri="{BB962C8B-B14F-4D97-AF65-F5344CB8AC3E}">
        <p14:creationId xmlns:p14="http://schemas.microsoft.com/office/powerpoint/2010/main" val="191316249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5" r:id="rId23"/>
    <p:sldLayoutId id="214748376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377" rtl="0" eaLnBrk="1" latinLnBrk="0" hangingPunct="1">
        <a:lnSpc>
          <a:spcPct val="90000"/>
        </a:lnSpc>
        <a:spcBef>
          <a:spcPct val="0"/>
        </a:spcBef>
        <a:buNone/>
        <a:defRPr sz="4000" b="0" kern="1200">
          <a:solidFill>
            <a:srgbClr val="01203D"/>
          </a:solidFill>
          <a:latin typeface="Gotham Bold" pitchFamily="50" charset="0"/>
          <a:ea typeface="+mj-ea"/>
          <a:cs typeface="+mj-cs"/>
        </a:defRPr>
      </a:lvl1pPr>
    </p:titleStyle>
    <p:bodyStyle>
      <a:lvl1pPr marL="341305" indent="-341305" algn="l" defTabSz="914377" rtl="0" eaLnBrk="1" latinLnBrk="0" hangingPunct="1">
        <a:lnSpc>
          <a:spcPct val="90000"/>
        </a:lnSpc>
        <a:spcBef>
          <a:spcPts val="1000"/>
        </a:spcBef>
        <a:buClr>
          <a:srgbClr val="92D050"/>
        </a:buClr>
        <a:buSzPct val="100000"/>
        <a:buFontTx/>
        <a:buBlip>
          <a:blip r:embed="rId26"/>
        </a:buBlip>
        <a:defRPr sz="2800" kern="1200">
          <a:solidFill>
            <a:srgbClr val="000000"/>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Clr>
          <a:srgbClr val="62BCF0"/>
        </a:buClr>
        <a:buSzPct val="125000"/>
        <a:buFont typeface="Arial" panose="020B0604020202020204" pitchFamily="34" charset="0"/>
        <a:buChar char="•"/>
        <a:defRPr sz="2600" kern="1200">
          <a:solidFill>
            <a:srgbClr val="000000"/>
          </a:solidFill>
          <a:latin typeface="Calibri" panose="020F0502020204030204" pitchFamily="34" charset="0"/>
          <a:ea typeface="+mn-ea"/>
          <a:cs typeface="Calibri" panose="020F0502020204030204" pitchFamily="34" charset="0"/>
        </a:defRPr>
      </a:lvl2pPr>
      <a:lvl3pPr marL="1142971" indent="-228594" algn="l" defTabSz="914377" rtl="0" eaLnBrk="1" latinLnBrk="0" hangingPunct="1">
        <a:lnSpc>
          <a:spcPct val="90000"/>
        </a:lnSpc>
        <a:spcBef>
          <a:spcPts val="500"/>
        </a:spcBef>
        <a:buClr>
          <a:srgbClr val="01203D"/>
        </a:buClr>
        <a:buSzPct val="85000"/>
        <a:buFont typeface="Courier New" panose="02070309020205020404" pitchFamily="49" charset="0"/>
        <a:buChar char="o"/>
        <a:defRPr sz="2400" kern="1200">
          <a:solidFill>
            <a:srgbClr val="000000"/>
          </a:solidFill>
          <a:latin typeface="Calibri" panose="020F0502020204030204" pitchFamily="34" charset="0"/>
          <a:ea typeface="+mn-ea"/>
          <a:cs typeface="Calibri" panose="020F0502020204030204" pitchFamily="34" charset="0"/>
        </a:defRPr>
      </a:lvl3pPr>
      <a:lvl4pPr marL="1600160" indent="-228594" algn="l" defTabSz="914377" rtl="0" eaLnBrk="1" latinLnBrk="0" hangingPunct="1">
        <a:lnSpc>
          <a:spcPct val="90000"/>
        </a:lnSpc>
        <a:spcBef>
          <a:spcPts val="500"/>
        </a:spcBef>
        <a:buClr>
          <a:srgbClr val="62BCF0"/>
        </a:buClr>
        <a:buSzPct val="125000"/>
        <a:buFont typeface="Wingdings" panose="05000000000000000000" pitchFamily="2" charset="2"/>
        <a:buChar char="§"/>
        <a:defRPr sz="2200" kern="1200">
          <a:solidFill>
            <a:srgbClr val="000000"/>
          </a:solidFill>
          <a:latin typeface="Calibri" panose="020F0502020204030204" pitchFamily="34" charset="0"/>
          <a:ea typeface="+mn-ea"/>
          <a:cs typeface="Calibri" panose="020F0502020204030204" pitchFamily="34" charset="0"/>
        </a:defRPr>
      </a:lvl4pPr>
      <a:lvl5pPr marL="2057349" indent="-228594" algn="l" defTabSz="914377" rtl="0" eaLnBrk="1" latinLnBrk="0" hangingPunct="1">
        <a:lnSpc>
          <a:spcPct val="90000"/>
        </a:lnSpc>
        <a:spcBef>
          <a:spcPts val="500"/>
        </a:spcBef>
        <a:buClr>
          <a:srgbClr val="01203D"/>
        </a:buClr>
        <a:buSzPct val="65000"/>
        <a:buFont typeface="Wingdings" panose="05000000000000000000" pitchFamily="2" charset="2"/>
        <a:buChar char="q"/>
        <a:defRPr sz="2000" kern="1200">
          <a:solidFill>
            <a:srgbClr val="000000"/>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6DA91-4784-4BF1-8BBE-2F92F96613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BD1FD3-0647-4042-82D3-B3758639A2A4}"/>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473262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9" r:id="rId11"/>
    <p:sldLayoutId id="2147483780" r:id="rId12"/>
    <p:sldLayoutId id="2147483781" r:id="rId13"/>
    <p:sldLayoutId id="2147483782" r:id="rId14"/>
    <p:sldLayoutId id="2147483783" r:id="rId15"/>
    <p:sldLayoutId id="2147483784" r:id="rId16"/>
  </p:sldLayoutIdLst>
  <p:txStyles>
    <p:titleStyle>
      <a:lvl1pPr algn="l" defTabSz="914377" rtl="0" eaLnBrk="1" latinLnBrk="0" hangingPunct="1">
        <a:lnSpc>
          <a:spcPct val="90000"/>
        </a:lnSpc>
        <a:spcBef>
          <a:spcPct val="0"/>
        </a:spcBef>
        <a:buNone/>
        <a:defRPr sz="4400" b="1" kern="1200">
          <a:solidFill>
            <a:srgbClr val="182857"/>
          </a:solidFill>
          <a:latin typeface="Gotham Bold" pitchFamily="50" charset="0"/>
          <a:ea typeface="+mj-ea"/>
          <a:cs typeface="Gotham Bold" pitchFamily="50"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pitchFamily="50" charset="0"/>
          <a:ea typeface="+mn-ea"/>
          <a:cs typeface="Gotham Book"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Gotham Book" pitchFamily="50" charset="0"/>
          <a:ea typeface="+mn-ea"/>
          <a:cs typeface="Gotham Book" pitchFamily="50"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Gotham Book" pitchFamily="50" charset="0"/>
          <a:ea typeface="+mn-ea"/>
          <a:cs typeface="Gotham Book" pitchFamily="50"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Gotham Book" pitchFamily="50"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Gotham Book" pitchFamily="50"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0">
          <a:gsLst>
            <a:gs pos="68000">
              <a:srgbClr val="27279B"/>
            </a:gs>
            <a:gs pos="0">
              <a:schemeClr val="accent2"/>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BE59E8-4D61-4F02-B806-19E6B7ED2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C05FAB-5A11-4D52-A1E2-073A09EDAD0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C65DB-DA87-4F97-A1FA-F8E4AABFEFE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37E50E49-EED4-49A5-BD74-CCE63D5E421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EA3A7CAA-2C9D-435E-98D2-5E6B49F031D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CEEF663-7361-4E60-ABFD-F30E52519504}" type="slidenum">
              <a:rPr lang="en-US" smtClean="0"/>
              <a:pPr>
                <a:defRPr/>
              </a:pPr>
              <a:t>‹#›</a:t>
            </a:fld>
            <a:endParaRPr lang="en-US" dirty="0"/>
          </a:p>
        </p:txBody>
      </p:sp>
    </p:spTree>
    <p:extLst>
      <p:ext uri="{BB962C8B-B14F-4D97-AF65-F5344CB8AC3E}">
        <p14:creationId xmlns:p14="http://schemas.microsoft.com/office/powerpoint/2010/main" val="315549348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0BA3B-3612-0955-3F60-75817A01B7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FFB82A-756D-1273-7FCF-2948E4DC3992}"/>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80F28-48AB-65D7-CA2E-4F06D702C94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23A89-ECFE-6840-A8E6-850B3C584500}" type="datetimeFigureOut">
              <a:rPr lang="en-US" smtClean="0"/>
              <a:t>11/6/2025</a:t>
            </a:fld>
            <a:endParaRPr lang="en-US"/>
          </a:p>
        </p:txBody>
      </p:sp>
      <p:sp>
        <p:nvSpPr>
          <p:cNvPr id="5" name="Footer Placeholder 4">
            <a:extLst>
              <a:ext uri="{FF2B5EF4-FFF2-40B4-BE49-F238E27FC236}">
                <a16:creationId xmlns:a16="http://schemas.microsoft.com/office/drawing/2014/main" id="{57E46C54-E315-CA5D-E88A-DC3D2749209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BEBCCB-E934-6126-95B4-E0606C3D13C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2CEF8-CDBB-FA4F-924D-5B8FC30B4051}" type="slidenum">
              <a:rPr lang="en-US" smtClean="0"/>
              <a:t>‹#›</a:t>
            </a:fld>
            <a:endParaRPr lang="en-US"/>
          </a:p>
        </p:txBody>
      </p:sp>
    </p:spTree>
    <p:extLst>
      <p:ext uri="{BB962C8B-B14F-4D97-AF65-F5344CB8AC3E}">
        <p14:creationId xmlns:p14="http://schemas.microsoft.com/office/powerpoint/2010/main" val="60570364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tiff"/></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36.emf"/><Relationship Id="rId4" Type="http://schemas.openxmlformats.org/officeDocument/2006/relationships/image" Target="../media/image4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6.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jpeg"/><Relationship Id="rId12"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42.png"/><Relationship Id="rId9" Type="http://schemas.openxmlformats.org/officeDocument/2006/relationships/image" Target="../media/image57.emf"/></Relationships>
</file>

<file path=ppt/slides/_rels/slide19.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5.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4.jpeg"/><Relationship Id="rId11" Type="http://schemas.openxmlformats.org/officeDocument/2006/relationships/image" Target="../media/image63.png"/><Relationship Id="rId5" Type="http://schemas.openxmlformats.org/officeDocument/2006/relationships/image" Target="../media/image43.png"/><Relationship Id="rId10" Type="http://schemas.openxmlformats.org/officeDocument/2006/relationships/image" Target="../media/image62.png"/><Relationship Id="rId4" Type="http://schemas.openxmlformats.org/officeDocument/2006/relationships/image" Target="../media/image42.png"/><Relationship Id="rId9" Type="http://schemas.openxmlformats.org/officeDocument/2006/relationships/image" Target="../media/image56.pn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mefall01@louisville.edu"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8.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6.emf"/><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78.png"/><Relationship Id="rId4" Type="http://schemas.openxmlformats.org/officeDocument/2006/relationships/diagramData" Target="../diagrams/data2.xml"/><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5.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84.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83.png"/><Relationship Id="rId5" Type="http://schemas.openxmlformats.org/officeDocument/2006/relationships/image" Target="../media/image44.jpeg"/><Relationship Id="rId10" Type="http://schemas.openxmlformats.org/officeDocument/2006/relationships/image" Target="../media/image82.png"/><Relationship Id="rId4" Type="http://schemas.openxmlformats.org/officeDocument/2006/relationships/image" Target="../media/image43.png"/><Relationship Id="rId9" Type="http://schemas.openxmlformats.org/officeDocument/2006/relationships/image" Target="../media/image81.png"/><Relationship Id="rId14" Type="http://schemas.openxmlformats.org/officeDocument/2006/relationships/hyperlink" Target="https://emscimprovement.cent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6.emf"/><Relationship Id="rId7"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57.emf"/><Relationship Id="rId10" Type="http://schemas.openxmlformats.org/officeDocument/2006/relationships/image" Target="../media/image87.png"/><Relationship Id="rId4" Type="http://schemas.openxmlformats.org/officeDocument/2006/relationships/image" Target="../media/image61.emf"/><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hyperlink" Target="https://www.cdc.gov/mmwr/volumes/70/wr/mm7024e1.htm#F2_down" TargetMode="External"/><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customXml" Target="../ink/ink1.xml"/><Relationship Id="rId4" Type="http://schemas.openxmlformats.org/officeDocument/2006/relationships/hyperlink" Target="https://www.aha.org/statistics/fast-facts-us-hospitals#footnote1" TargetMode="External"/></Relationships>
</file>

<file path=ppt/slides/_rels/slide3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3" Type="http://schemas.openxmlformats.org/officeDocument/2006/relationships/image" Target="../media/image106.png"/><Relationship Id="rId7" Type="http://schemas.openxmlformats.org/officeDocument/2006/relationships/image" Target="../media/image380.png"/><Relationship Id="rId12" Type="http://schemas.openxmlformats.org/officeDocument/2006/relationships/image" Target="../media/image400.png"/><Relationship Id="rId2" Type="http://schemas.openxmlformats.org/officeDocument/2006/relationships/notesSlide" Target="../notesSlides/notesSlide22.xml"/><Relationship Id="rId16" Type="http://schemas.openxmlformats.org/officeDocument/2006/relationships/image" Target="../media/image110.jpeg"/><Relationship Id="rId1" Type="http://schemas.openxmlformats.org/officeDocument/2006/relationships/slideLayout" Target="../slideLayouts/slideLayout13.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108.png"/><Relationship Id="rId15" Type="http://schemas.openxmlformats.org/officeDocument/2006/relationships/image" Target="../media/image109.png"/><Relationship Id="rId10" Type="http://schemas.openxmlformats.org/officeDocument/2006/relationships/image" Target="../media/image390.png"/><Relationship Id="rId4" Type="http://schemas.openxmlformats.org/officeDocument/2006/relationships/image" Target="../media/image107.png"/><Relationship Id="rId9" Type="http://schemas.openxmlformats.org/officeDocument/2006/relationships/customXml" Target="../ink/ink4.xml"/><Relationship Id="rId14" Type="http://schemas.openxmlformats.org/officeDocument/2006/relationships/image" Target="../media/image4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emf"/></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emf"/><Relationship Id="rId1" Type="http://schemas.openxmlformats.org/officeDocument/2006/relationships/slideLayout" Target="../slideLayouts/slideLayout4.xml"/><Relationship Id="rId4" Type="http://schemas.openxmlformats.org/officeDocument/2006/relationships/image" Target="../media/image13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sciencedirect.com/journal/jacep-open/vol/6/issue/2" TargetMode="External"/><Relationship Id="rId5" Type="http://schemas.openxmlformats.org/officeDocument/2006/relationships/hyperlink" Target="https://www.sciencedirect.com/journal/jacep-open" TargetMode="Externa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mefall01@louisville.ed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38.pn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ight Triangle 24">
            <a:extLst>
              <a:ext uri="{FF2B5EF4-FFF2-40B4-BE49-F238E27FC236}">
                <a16:creationId xmlns:a16="http://schemas.microsoft.com/office/drawing/2014/main" id="{95249363-FD92-587F-553B-51BFBA06D1D7}"/>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A834033-683F-3AAC-109D-8A8CE8D981F6}"/>
              </a:ext>
            </a:extLst>
          </p:cNvPr>
          <p:cNvSpPr txBox="1"/>
          <p:nvPr/>
        </p:nvSpPr>
        <p:spPr>
          <a:xfrm>
            <a:off x="575518" y="2704586"/>
            <a:ext cx="6018663" cy="2185214"/>
          </a:xfrm>
          <a:prstGeom prst="rect">
            <a:avLst/>
          </a:prstGeom>
          <a:noFill/>
        </p:spPr>
        <p:txBody>
          <a:bodyPr wrap="square" rtlCol="0">
            <a:spAutoFit/>
          </a:bodyPr>
          <a:lstStyle/>
          <a:p>
            <a:r>
              <a:rPr lang="en-US" sz="4000" b="1" dirty="0">
                <a:effectLst/>
                <a:latin typeface="Open Sans" pitchFamily="2" charset="0"/>
                <a:ea typeface="Open Sans" pitchFamily="2" charset="0"/>
                <a:cs typeface="Open Sans" pitchFamily="2" charset="0"/>
              </a:rPr>
              <a:t>RCOT Field Program </a:t>
            </a:r>
            <a:r>
              <a:rPr lang="en-US" sz="3200" dirty="0">
                <a:effectLst/>
                <a:latin typeface="Open Sans Light" panose="020B0306030504020204" pitchFamily="34" charset="0"/>
                <a:ea typeface="Open Sans Light" panose="020B0306030504020204" pitchFamily="34" charset="0"/>
                <a:cs typeface="Open Sans Light" panose="020B0306030504020204" pitchFamily="34" charset="0"/>
              </a:rPr>
              <a:t>Webinar Series</a:t>
            </a:r>
          </a:p>
          <a:p>
            <a:r>
              <a:rPr lang="en-US" sz="3200" dirty="0"/>
              <a:t>The History of Pediatric Readiness and Survey Process</a:t>
            </a:r>
            <a:endParaRPr lang="en-US" sz="32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 name="Picture 1">
            <a:extLst>
              <a:ext uri="{FF2B5EF4-FFF2-40B4-BE49-F238E27FC236}">
                <a16:creationId xmlns:a16="http://schemas.microsoft.com/office/drawing/2014/main" id="{F007752E-7B52-B57F-0D96-FDD8C6207474}"/>
              </a:ext>
            </a:extLst>
          </p:cNvPr>
          <p:cNvPicPr>
            <a:picLocks noChangeAspect="1"/>
          </p:cNvPicPr>
          <p:nvPr/>
        </p:nvPicPr>
        <p:blipFill>
          <a:blip r:embed="rId2"/>
          <a:stretch>
            <a:fillRect/>
          </a:stretch>
        </p:blipFill>
        <p:spPr>
          <a:xfrm>
            <a:off x="619857" y="5434748"/>
            <a:ext cx="5728904" cy="647334"/>
          </a:xfrm>
          <a:prstGeom prst="rect">
            <a:avLst/>
          </a:prstGeom>
        </p:spPr>
      </p:pic>
      <p:sp>
        <p:nvSpPr>
          <p:cNvPr id="9" name="Freeform 8">
            <a:extLst>
              <a:ext uri="{FF2B5EF4-FFF2-40B4-BE49-F238E27FC236}">
                <a16:creationId xmlns:a16="http://schemas.microsoft.com/office/drawing/2014/main" id="{DC32172C-2DE0-DC61-B71B-3797CE2663D3}"/>
              </a:ext>
            </a:extLst>
          </p:cNvPr>
          <p:cNvSpPr/>
          <p:nvPr/>
        </p:nvSpPr>
        <p:spPr>
          <a:xfrm>
            <a:off x="7600950" y="0"/>
            <a:ext cx="4591050" cy="6857995"/>
          </a:xfrm>
          <a:custGeom>
            <a:avLst/>
            <a:gdLst>
              <a:gd name="connsiteX0" fmla="*/ 5071937 w 5991229"/>
              <a:gd name="connsiteY0" fmla="*/ 0 h 6857996"/>
              <a:gd name="connsiteX1" fmla="*/ 5991229 w 5991229"/>
              <a:gd name="connsiteY1" fmla="*/ 0 h 6857996"/>
              <a:gd name="connsiteX2" fmla="*/ 5991229 w 5991229"/>
              <a:gd name="connsiteY2" fmla="*/ 6857996 h 6857996"/>
              <a:gd name="connsiteX3" fmla="*/ 0 w 5991229"/>
              <a:gd name="connsiteY3" fmla="*/ 6857996 h 6857996"/>
              <a:gd name="connsiteX4" fmla="*/ 5071937 w 5991229"/>
              <a:gd name="connsiteY4" fmla="*/ 0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229" h="6857996">
                <a:moveTo>
                  <a:pt x="5071937" y="0"/>
                </a:moveTo>
                <a:lnTo>
                  <a:pt x="5991229" y="0"/>
                </a:lnTo>
                <a:lnTo>
                  <a:pt x="5991229" y="6857996"/>
                </a:lnTo>
                <a:lnTo>
                  <a:pt x="0" y="6857996"/>
                </a:lnTo>
                <a:lnTo>
                  <a:pt x="5071937"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B3D9116-4727-1BE6-0323-0038B2494894}"/>
              </a:ext>
            </a:extLst>
          </p:cNvPr>
          <p:cNvSpPr txBox="1"/>
          <p:nvPr/>
        </p:nvSpPr>
        <p:spPr>
          <a:xfrm>
            <a:off x="575518" y="6488666"/>
            <a:ext cx="7600950" cy="246221"/>
          </a:xfrm>
          <a:prstGeom prst="rect">
            <a:avLst/>
          </a:prstGeom>
          <a:noFill/>
        </p:spPr>
        <p:txBody>
          <a:bodyPr wrap="square" rtlCol="0">
            <a:spAutoFit/>
          </a:bodyPr>
          <a:lstStyle/>
          <a:p>
            <a:r>
              <a:rPr lang="en-US" sz="1000" dirty="0">
                <a:latin typeface="Open Sans Medium" pitchFamily="2" charset="0"/>
                <a:ea typeface="Open Sans Medium" pitchFamily="2" charset="0"/>
                <a:cs typeface="Open Sans Medium" pitchFamily="2" charset="0"/>
              </a:rPr>
              <a:t>Copyright </a:t>
            </a:r>
            <a:r>
              <a:rPr lang="en-US" sz="1000" b="0" i="0" dirty="0">
                <a:solidFill>
                  <a:srgbClr val="1F1F1F"/>
                </a:solidFill>
                <a:effectLst/>
                <a:latin typeface="Open Sans Medium" pitchFamily="2" charset="0"/>
                <a:ea typeface="Open Sans Medium" pitchFamily="2" charset="0"/>
                <a:cs typeface="Open Sans Medium" pitchFamily="2" charset="0"/>
              </a:rPr>
              <a:t>©</a:t>
            </a:r>
            <a:r>
              <a:rPr lang="en-US" sz="1000" dirty="0">
                <a:latin typeface="Open Sans Medium" pitchFamily="2" charset="0"/>
                <a:ea typeface="Open Sans Medium" pitchFamily="2" charset="0"/>
                <a:cs typeface="Open Sans Medium" pitchFamily="2" charset="0"/>
              </a:rPr>
              <a:t>2025 American College of Surgeons. 633 N Saint Clair St, Chicago, IL 60611-3295</a:t>
            </a:r>
          </a:p>
        </p:txBody>
      </p:sp>
      <p:grpSp>
        <p:nvGrpSpPr>
          <p:cNvPr id="22" name="Group 21">
            <a:extLst>
              <a:ext uri="{FF2B5EF4-FFF2-40B4-BE49-F238E27FC236}">
                <a16:creationId xmlns:a16="http://schemas.microsoft.com/office/drawing/2014/main" id="{5C2BA04B-491F-5649-E9AE-B9251F6A8F35}"/>
              </a:ext>
            </a:extLst>
          </p:cNvPr>
          <p:cNvGrpSpPr/>
          <p:nvPr/>
        </p:nvGrpSpPr>
        <p:grpSpPr>
          <a:xfrm>
            <a:off x="520243" y="943144"/>
            <a:ext cx="4910883" cy="813805"/>
            <a:chOff x="725688" y="717627"/>
            <a:chExt cx="4910883" cy="813805"/>
          </a:xfrm>
        </p:grpSpPr>
        <p:sp>
          <p:nvSpPr>
            <p:cNvPr id="23" name="TextBox 22">
              <a:extLst>
                <a:ext uri="{FF2B5EF4-FFF2-40B4-BE49-F238E27FC236}">
                  <a16:creationId xmlns:a16="http://schemas.microsoft.com/office/drawing/2014/main" id="{3C9AB65B-0554-8617-3D48-E67D7A5C0957}"/>
                </a:ext>
              </a:extLst>
            </p:cNvPr>
            <p:cNvSpPr txBox="1"/>
            <p:nvPr/>
          </p:nvSpPr>
          <p:spPr>
            <a:xfrm>
              <a:off x="725688" y="1000133"/>
              <a:ext cx="4910883" cy="531299"/>
            </a:xfrm>
            <a:prstGeom prst="rect">
              <a:avLst/>
            </a:prstGeom>
            <a:noFill/>
          </p:spPr>
          <p:txBody>
            <a:bodyPr wrap="square" rtlCol="0">
              <a:spAutoFit/>
            </a:bodyPr>
            <a:lstStyle/>
            <a:p>
              <a:pPr>
                <a:lnSpc>
                  <a:spcPts val="3640"/>
                </a:lnSpc>
              </a:pPr>
              <a:r>
                <a:rPr lang="en-US" sz="2600" b="1" dirty="0">
                  <a:solidFill>
                    <a:srgbClr val="E91F00"/>
                  </a:solidFill>
                  <a:effectLst/>
                  <a:latin typeface="Open Sans" pitchFamily="2" charset="0"/>
                  <a:ea typeface="Open Sans" pitchFamily="2" charset="0"/>
                  <a:cs typeface="Open Sans" pitchFamily="2" charset="0"/>
                </a:rPr>
                <a:t> Committees on Trauma</a:t>
              </a:r>
              <a:endParaRPr lang="en-US" sz="2600" dirty="0">
                <a:solidFill>
                  <a:srgbClr val="E91F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Box 25">
              <a:extLst>
                <a:ext uri="{FF2B5EF4-FFF2-40B4-BE49-F238E27FC236}">
                  <a16:creationId xmlns:a16="http://schemas.microsoft.com/office/drawing/2014/main" id="{A099E5AE-6E04-CDAA-6B62-00D856720F02}"/>
                </a:ext>
              </a:extLst>
            </p:cNvPr>
            <p:cNvSpPr txBox="1"/>
            <p:nvPr/>
          </p:nvSpPr>
          <p:spPr>
            <a:xfrm>
              <a:off x="849176" y="717627"/>
              <a:ext cx="2115822" cy="369332"/>
            </a:xfrm>
            <a:prstGeom prst="rect">
              <a:avLst/>
            </a:prstGeom>
            <a:noFill/>
          </p:spPr>
          <p:txBody>
            <a:bodyPr wrap="square">
              <a:spAutoFit/>
            </a:bodyPr>
            <a:lstStyle/>
            <a:p>
              <a:r>
                <a:rPr lang="en-US" b="1" spc="300" dirty="0">
                  <a:solidFill>
                    <a:srgbClr val="000000"/>
                  </a:solidFill>
                  <a:effectLst/>
                  <a:latin typeface="Open Sans Extrabold" pitchFamily="2" charset="0"/>
                  <a:ea typeface="Open Sans Extrabold" pitchFamily="2" charset="0"/>
                  <a:cs typeface="Open Sans Extrabold" pitchFamily="2" charset="0"/>
                </a:rPr>
                <a:t>REGIONAL</a:t>
              </a:r>
              <a:endParaRPr lang="en-US" b="1" spc="300" dirty="0">
                <a:solidFill>
                  <a:srgbClr val="000000"/>
                </a:solidFill>
                <a:latin typeface="Open Sans Extrabold" pitchFamily="2" charset="0"/>
                <a:ea typeface="Open Sans Extrabold" pitchFamily="2" charset="0"/>
                <a:cs typeface="Open Sans Extrabold" pitchFamily="2" charset="0"/>
              </a:endParaRPr>
            </a:p>
          </p:txBody>
        </p:sp>
      </p:grpSp>
      <p:pic>
        <p:nvPicPr>
          <p:cNvPr id="32" name="Picture 31" descr="A red and black broken glass&#10;&#10;Description automatically generated">
            <a:extLst>
              <a:ext uri="{FF2B5EF4-FFF2-40B4-BE49-F238E27FC236}">
                <a16:creationId xmlns:a16="http://schemas.microsoft.com/office/drawing/2014/main" id="{37FEE19A-C473-B686-8D9F-43239AAAC70F}"/>
              </a:ext>
            </a:extLst>
          </p:cNvPr>
          <p:cNvPicPr>
            <a:picLocks noChangeAspect="1"/>
          </p:cNvPicPr>
          <p:nvPr/>
        </p:nvPicPr>
        <p:blipFill rotWithShape="1">
          <a:blip r:embed="rId3">
            <a:alphaModFix amt="85000"/>
          </a:blip>
          <a:srcRect b="60345"/>
          <a:stretch/>
        </p:blipFill>
        <p:spPr>
          <a:xfrm>
            <a:off x="9418642" y="4325884"/>
            <a:ext cx="3671007" cy="2532116"/>
          </a:xfrm>
          <a:prstGeom prst="rect">
            <a:avLst/>
          </a:prstGeom>
        </p:spPr>
      </p:pic>
    </p:spTree>
    <p:extLst>
      <p:ext uri="{BB962C8B-B14F-4D97-AF65-F5344CB8AC3E}">
        <p14:creationId xmlns:p14="http://schemas.microsoft.com/office/powerpoint/2010/main" val="2940506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39FB4-1E39-BE92-AD21-46F0C1E6B32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4B544A62-2F29-BB5B-94BD-788CE626250D}"/>
              </a:ext>
            </a:extLst>
          </p:cNvPr>
          <p:cNvSpPr txBox="1">
            <a:spLocks/>
          </p:cNvSpPr>
          <p:nvPr/>
        </p:nvSpPr>
        <p:spPr>
          <a:xfrm>
            <a:off x="2229591" y="398125"/>
            <a:ext cx="8064884"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i="0" kern="1200" baseline="0">
                <a:solidFill>
                  <a:schemeClr val="tx1"/>
                </a:solidFill>
                <a:latin typeface="Open Sans Semibold"/>
                <a:ea typeface="+mj-ea"/>
                <a:cs typeface="Open Sans Semibold"/>
              </a:defRPr>
            </a:lvl1pPr>
          </a:lstStyle>
          <a:p>
            <a:pPr defTabSz="457167"/>
            <a:r>
              <a:rPr lang="en-US" sz="3200" dirty="0">
                <a:solidFill>
                  <a:srgbClr val="2E2524"/>
                </a:solidFill>
                <a:sym typeface="Arial"/>
              </a:rPr>
              <a:t>THE FEDERAL EMS FOR CHILDREN PROGRAM (HRSA, MCHB)</a:t>
            </a:r>
            <a:endParaRPr lang="en-US" sz="3200" b="1" dirty="0">
              <a:solidFill>
                <a:srgbClr val="2E2524"/>
              </a:solidFill>
              <a:sym typeface="Arial"/>
            </a:endParaRPr>
          </a:p>
        </p:txBody>
      </p:sp>
      <p:sp>
        <p:nvSpPr>
          <p:cNvPr id="24" name="TextBox 23">
            <a:extLst>
              <a:ext uri="{FF2B5EF4-FFF2-40B4-BE49-F238E27FC236}">
                <a16:creationId xmlns:a16="http://schemas.microsoft.com/office/drawing/2014/main" id="{12C17672-47CD-3E53-2D72-B07B1665FB71}"/>
              </a:ext>
            </a:extLst>
          </p:cNvPr>
          <p:cNvSpPr txBox="1"/>
          <p:nvPr/>
        </p:nvSpPr>
        <p:spPr>
          <a:xfrm>
            <a:off x="1724530" y="1720785"/>
            <a:ext cx="1097199" cy="400110"/>
          </a:xfrm>
          <a:prstGeom prst="rect">
            <a:avLst/>
          </a:prstGeom>
          <a:noFill/>
        </p:spPr>
        <p:txBody>
          <a:bodyPr wrap="square" rtlCol="0">
            <a:spAutoFit/>
          </a:bodyPr>
          <a:lstStyle/>
          <a:p>
            <a:pPr algn="r" defTabSz="914332"/>
            <a:r>
              <a:rPr lang="en-US" sz="2000" b="1" i="1" dirty="0">
                <a:solidFill>
                  <a:srgbClr val="2E2524"/>
                </a:solidFill>
                <a:latin typeface="Lora"/>
                <a:cs typeface="Lora"/>
                <a:sym typeface="Arial"/>
              </a:rPr>
              <a:t>1997-8</a:t>
            </a:r>
          </a:p>
        </p:txBody>
      </p:sp>
      <p:cxnSp>
        <p:nvCxnSpPr>
          <p:cNvPr id="3" name="Straight Connector 2">
            <a:extLst>
              <a:ext uri="{FF2B5EF4-FFF2-40B4-BE49-F238E27FC236}">
                <a16:creationId xmlns:a16="http://schemas.microsoft.com/office/drawing/2014/main" id="{1E4561EA-7748-16F1-AEC4-539B61D01156}"/>
              </a:ext>
            </a:extLst>
          </p:cNvPr>
          <p:cNvCxnSpPr>
            <a:cxnSpLocks/>
          </p:cNvCxnSpPr>
          <p:nvPr/>
        </p:nvCxnSpPr>
        <p:spPr>
          <a:xfrm>
            <a:off x="3015945" y="1680683"/>
            <a:ext cx="3" cy="415406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C0A7C30E-61CB-08FD-EF42-C5966137EC86}"/>
              </a:ext>
            </a:extLst>
          </p:cNvPr>
          <p:cNvSpPr/>
          <p:nvPr/>
        </p:nvSpPr>
        <p:spPr>
          <a:xfrm>
            <a:off x="2929089" y="2427417"/>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35" name="Oval 34">
            <a:extLst>
              <a:ext uri="{FF2B5EF4-FFF2-40B4-BE49-F238E27FC236}">
                <a16:creationId xmlns:a16="http://schemas.microsoft.com/office/drawing/2014/main" id="{DA0FD863-F2C3-60EE-D9A9-8A4FDFCED769}"/>
              </a:ext>
            </a:extLst>
          </p:cNvPr>
          <p:cNvSpPr/>
          <p:nvPr/>
        </p:nvSpPr>
        <p:spPr>
          <a:xfrm>
            <a:off x="2929089" y="3008029"/>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36" name="Oval 35">
            <a:extLst>
              <a:ext uri="{FF2B5EF4-FFF2-40B4-BE49-F238E27FC236}">
                <a16:creationId xmlns:a16="http://schemas.microsoft.com/office/drawing/2014/main" id="{2100CF89-B2ED-8AFC-D96C-3DFEF36C751F}"/>
              </a:ext>
            </a:extLst>
          </p:cNvPr>
          <p:cNvSpPr/>
          <p:nvPr/>
        </p:nvSpPr>
        <p:spPr>
          <a:xfrm>
            <a:off x="2929089" y="3625925"/>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37" name="Oval 36">
            <a:extLst>
              <a:ext uri="{FF2B5EF4-FFF2-40B4-BE49-F238E27FC236}">
                <a16:creationId xmlns:a16="http://schemas.microsoft.com/office/drawing/2014/main" id="{CB91746C-AE25-0411-178F-66153A31BB96}"/>
              </a:ext>
            </a:extLst>
          </p:cNvPr>
          <p:cNvSpPr/>
          <p:nvPr/>
        </p:nvSpPr>
        <p:spPr>
          <a:xfrm>
            <a:off x="2929089" y="4263651"/>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38" name="Oval 37">
            <a:extLst>
              <a:ext uri="{FF2B5EF4-FFF2-40B4-BE49-F238E27FC236}">
                <a16:creationId xmlns:a16="http://schemas.microsoft.com/office/drawing/2014/main" id="{431272C9-B678-97EE-4D21-BB186BB0B9D6}"/>
              </a:ext>
            </a:extLst>
          </p:cNvPr>
          <p:cNvSpPr/>
          <p:nvPr/>
        </p:nvSpPr>
        <p:spPr>
          <a:xfrm>
            <a:off x="2929089" y="5001793"/>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41" name="TextBox 40">
            <a:extLst>
              <a:ext uri="{FF2B5EF4-FFF2-40B4-BE49-F238E27FC236}">
                <a16:creationId xmlns:a16="http://schemas.microsoft.com/office/drawing/2014/main" id="{D6D9BC18-19A4-265C-1E3F-AC10AF3B6599}"/>
              </a:ext>
            </a:extLst>
          </p:cNvPr>
          <p:cNvSpPr txBox="1"/>
          <p:nvPr/>
        </p:nvSpPr>
        <p:spPr>
          <a:xfrm>
            <a:off x="3348603" y="1541125"/>
            <a:ext cx="6463823" cy="707886"/>
          </a:xfrm>
          <a:prstGeom prst="rect">
            <a:avLst/>
          </a:prstGeom>
          <a:noFill/>
        </p:spPr>
        <p:txBody>
          <a:bodyPr wrap="square" rtlCol="0">
            <a:spAutoFit/>
          </a:bodyPr>
          <a:lstStyle/>
          <a:p>
            <a:pPr defTabSz="914332"/>
            <a:r>
              <a:rPr lang="en-US" sz="2000" b="1" dirty="0">
                <a:solidFill>
                  <a:srgbClr val="2E2524"/>
                </a:solidFill>
                <a:latin typeface="Open Sans"/>
                <a:cs typeface="Open Sans"/>
                <a:sym typeface="Arial"/>
              </a:rPr>
              <a:t>EMSC Partnership Grant Program</a:t>
            </a:r>
          </a:p>
          <a:p>
            <a:pPr defTabSz="914332"/>
            <a:r>
              <a:rPr lang="en-US" sz="2000" b="1" dirty="0">
                <a:solidFill>
                  <a:srgbClr val="2E2524"/>
                </a:solidFill>
                <a:latin typeface="Open Sans"/>
                <a:cs typeface="Open Sans"/>
                <a:sym typeface="Arial"/>
              </a:rPr>
              <a:t>First State recognition program - IL</a:t>
            </a:r>
          </a:p>
        </p:txBody>
      </p:sp>
      <p:sp>
        <p:nvSpPr>
          <p:cNvPr id="42" name="TextBox 41">
            <a:extLst>
              <a:ext uri="{FF2B5EF4-FFF2-40B4-BE49-F238E27FC236}">
                <a16:creationId xmlns:a16="http://schemas.microsoft.com/office/drawing/2014/main" id="{682AD55D-80C3-758F-823F-B1065B1AB5D8}"/>
              </a:ext>
            </a:extLst>
          </p:cNvPr>
          <p:cNvSpPr txBox="1"/>
          <p:nvPr/>
        </p:nvSpPr>
        <p:spPr>
          <a:xfrm>
            <a:off x="1985024" y="2314220"/>
            <a:ext cx="836705" cy="400110"/>
          </a:xfrm>
          <a:prstGeom prst="rect">
            <a:avLst/>
          </a:prstGeom>
          <a:noFill/>
        </p:spPr>
        <p:txBody>
          <a:bodyPr wrap="square" rtlCol="0">
            <a:spAutoFit/>
          </a:bodyPr>
          <a:lstStyle/>
          <a:p>
            <a:pPr algn="r" defTabSz="914332"/>
            <a:r>
              <a:rPr lang="en-US" sz="2000" b="1" i="1" dirty="0">
                <a:solidFill>
                  <a:srgbClr val="2E2524"/>
                </a:solidFill>
                <a:latin typeface="Lora"/>
                <a:cs typeface="Lora"/>
                <a:sym typeface="Arial"/>
              </a:rPr>
              <a:t>1999</a:t>
            </a:r>
          </a:p>
        </p:txBody>
      </p:sp>
      <p:sp>
        <p:nvSpPr>
          <p:cNvPr id="43" name="TextBox 42">
            <a:extLst>
              <a:ext uri="{FF2B5EF4-FFF2-40B4-BE49-F238E27FC236}">
                <a16:creationId xmlns:a16="http://schemas.microsoft.com/office/drawing/2014/main" id="{71D40102-3E53-BD7F-D3DC-479EB638A530}"/>
              </a:ext>
            </a:extLst>
          </p:cNvPr>
          <p:cNvSpPr txBox="1"/>
          <p:nvPr/>
        </p:nvSpPr>
        <p:spPr>
          <a:xfrm>
            <a:off x="3348604" y="2314220"/>
            <a:ext cx="4982597" cy="400110"/>
          </a:xfrm>
          <a:prstGeom prst="rect">
            <a:avLst/>
          </a:prstGeom>
          <a:noFill/>
        </p:spPr>
        <p:txBody>
          <a:bodyPr wrap="square" rtlCol="0">
            <a:spAutoFit/>
          </a:bodyPr>
          <a:lstStyle/>
          <a:p>
            <a:pPr defTabSz="914332"/>
            <a:r>
              <a:rPr lang="en-US" sz="2000" dirty="0">
                <a:solidFill>
                  <a:srgbClr val="2E2524"/>
                </a:solidFill>
                <a:latin typeface="Open Sans"/>
                <a:cs typeface="Open Sans"/>
                <a:sym typeface="Arial"/>
              </a:rPr>
              <a:t>First model of standards for EDAPs CA</a:t>
            </a:r>
          </a:p>
        </p:txBody>
      </p:sp>
      <p:sp>
        <p:nvSpPr>
          <p:cNvPr id="44" name="TextBox 43">
            <a:extLst>
              <a:ext uri="{FF2B5EF4-FFF2-40B4-BE49-F238E27FC236}">
                <a16:creationId xmlns:a16="http://schemas.microsoft.com/office/drawing/2014/main" id="{D99C5242-ED52-BC8D-8E04-C7E1225E0581}"/>
              </a:ext>
            </a:extLst>
          </p:cNvPr>
          <p:cNvSpPr txBox="1"/>
          <p:nvPr/>
        </p:nvSpPr>
        <p:spPr>
          <a:xfrm>
            <a:off x="1985024" y="2891688"/>
            <a:ext cx="836705" cy="400110"/>
          </a:xfrm>
          <a:prstGeom prst="rect">
            <a:avLst/>
          </a:prstGeom>
          <a:noFill/>
        </p:spPr>
        <p:txBody>
          <a:bodyPr wrap="square" rtlCol="0">
            <a:spAutoFit/>
          </a:bodyPr>
          <a:lstStyle/>
          <a:p>
            <a:pPr algn="r" defTabSz="914332"/>
            <a:r>
              <a:rPr lang="en-US" sz="2000" b="1" i="1" dirty="0">
                <a:latin typeface="Lora"/>
                <a:cs typeface="Lora"/>
                <a:sym typeface="Arial"/>
              </a:rPr>
              <a:t>2000</a:t>
            </a:r>
          </a:p>
        </p:txBody>
      </p:sp>
      <p:sp>
        <p:nvSpPr>
          <p:cNvPr id="45" name="TextBox 44">
            <a:extLst>
              <a:ext uri="{FF2B5EF4-FFF2-40B4-BE49-F238E27FC236}">
                <a16:creationId xmlns:a16="http://schemas.microsoft.com/office/drawing/2014/main" id="{DA95553F-3FCD-2841-0095-1990A60E30E6}"/>
              </a:ext>
            </a:extLst>
          </p:cNvPr>
          <p:cNvSpPr txBox="1"/>
          <p:nvPr/>
        </p:nvSpPr>
        <p:spPr>
          <a:xfrm>
            <a:off x="3348603" y="2891688"/>
            <a:ext cx="5963528" cy="1015663"/>
          </a:xfrm>
          <a:prstGeom prst="rect">
            <a:avLst/>
          </a:prstGeom>
          <a:noFill/>
        </p:spPr>
        <p:txBody>
          <a:bodyPr wrap="square" rtlCol="0">
            <a:spAutoFit/>
          </a:bodyPr>
          <a:lstStyle/>
          <a:p>
            <a:pPr defTabSz="914332"/>
            <a:r>
              <a:rPr lang="en-US" sz="2000" b="1" dirty="0">
                <a:solidFill>
                  <a:schemeClr val="tx2">
                    <a:lumMod val="75000"/>
                    <a:lumOff val="25000"/>
                  </a:schemeClr>
                </a:solidFill>
                <a:latin typeface="Open Sans"/>
                <a:cs typeface="Open Sans"/>
                <a:sym typeface="Arial"/>
              </a:rPr>
              <a:t>State-by-State Trauma System Needs Survey</a:t>
            </a:r>
          </a:p>
          <a:p>
            <a:pPr defTabSz="914332"/>
            <a:r>
              <a:rPr lang="en-US" sz="2000" b="1" dirty="0">
                <a:solidFill>
                  <a:schemeClr val="tx2">
                    <a:lumMod val="75000"/>
                    <a:lumOff val="25000"/>
                  </a:schemeClr>
                </a:solidFill>
                <a:latin typeface="Open Sans"/>
                <a:cs typeface="Open Sans"/>
                <a:sym typeface="Arial"/>
              </a:rPr>
              <a:t>(NHTSA, FORHP) </a:t>
            </a:r>
          </a:p>
          <a:p>
            <a:pPr defTabSz="914332"/>
            <a:endParaRPr lang="en-US" sz="2000" dirty="0">
              <a:solidFill>
                <a:srgbClr val="2E2524"/>
              </a:solidFill>
              <a:latin typeface="Open Sans"/>
              <a:cs typeface="Open Sans"/>
              <a:sym typeface="Arial"/>
            </a:endParaRPr>
          </a:p>
        </p:txBody>
      </p:sp>
      <p:sp>
        <p:nvSpPr>
          <p:cNvPr id="46" name="Oval 45">
            <a:extLst>
              <a:ext uri="{FF2B5EF4-FFF2-40B4-BE49-F238E27FC236}">
                <a16:creationId xmlns:a16="http://schemas.microsoft.com/office/drawing/2014/main" id="{79E19B52-B5CD-6AE2-5347-1799CA06896C}"/>
              </a:ext>
            </a:extLst>
          </p:cNvPr>
          <p:cNvSpPr/>
          <p:nvPr/>
        </p:nvSpPr>
        <p:spPr>
          <a:xfrm>
            <a:off x="2929089" y="1833985"/>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47" name="TextBox 46">
            <a:extLst>
              <a:ext uri="{FF2B5EF4-FFF2-40B4-BE49-F238E27FC236}">
                <a16:creationId xmlns:a16="http://schemas.microsoft.com/office/drawing/2014/main" id="{649F9B15-EA14-F75B-02F3-F0A4E9DA4C44}"/>
              </a:ext>
            </a:extLst>
          </p:cNvPr>
          <p:cNvSpPr txBox="1"/>
          <p:nvPr/>
        </p:nvSpPr>
        <p:spPr>
          <a:xfrm>
            <a:off x="1985024" y="3512728"/>
            <a:ext cx="836705" cy="400110"/>
          </a:xfrm>
          <a:prstGeom prst="rect">
            <a:avLst/>
          </a:prstGeom>
          <a:noFill/>
        </p:spPr>
        <p:txBody>
          <a:bodyPr wrap="square" rtlCol="0">
            <a:spAutoFit/>
          </a:bodyPr>
          <a:lstStyle/>
          <a:p>
            <a:pPr algn="r" defTabSz="914332"/>
            <a:r>
              <a:rPr lang="en-US" sz="2000" b="1" i="1" dirty="0">
                <a:solidFill>
                  <a:srgbClr val="2E2524"/>
                </a:solidFill>
                <a:latin typeface="Lora"/>
                <a:cs typeface="Lora"/>
                <a:sym typeface="Arial"/>
              </a:rPr>
              <a:t>2001</a:t>
            </a:r>
          </a:p>
        </p:txBody>
      </p:sp>
      <p:sp>
        <p:nvSpPr>
          <p:cNvPr id="48" name="TextBox 47">
            <a:extLst>
              <a:ext uri="{FF2B5EF4-FFF2-40B4-BE49-F238E27FC236}">
                <a16:creationId xmlns:a16="http://schemas.microsoft.com/office/drawing/2014/main" id="{D46F6F84-9760-91FD-2D0F-3660311405F0}"/>
              </a:ext>
            </a:extLst>
          </p:cNvPr>
          <p:cNvSpPr txBox="1"/>
          <p:nvPr/>
        </p:nvSpPr>
        <p:spPr>
          <a:xfrm>
            <a:off x="3348604" y="3641432"/>
            <a:ext cx="6463814" cy="400110"/>
          </a:xfrm>
          <a:prstGeom prst="rect">
            <a:avLst/>
          </a:prstGeom>
          <a:noFill/>
        </p:spPr>
        <p:txBody>
          <a:bodyPr wrap="square" rtlCol="0">
            <a:spAutoFit/>
          </a:bodyPr>
          <a:lstStyle/>
          <a:p>
            <a:pPr defTabSz="914332"/>
            <a:r>
              <a:rPr lang="en-US" sz="2000" b="1" dirty="0">
                <a:solidFill>
                  <a:srgbClr val="2E2524"/>
                </a:solidFill>
                <a:highlight>
                  <a:srgbClr val="FFFF00"/>
                </a:highlight>
                <a:latin typeface="Open Sans"/>
                <a:cs typeface="Open Sans"/>
                <a:sym typeface="Arial"/>
              </a:rPr>
              <a:t>Care of Children in the ED Guidelines – AAP, ACEP </a:t>
            </a:r>
          </a:p>
        </p:txBody>
      </p:sp>
      <p:sp>
        <p:nvSpPr>
          <p:cNvPr id="49" name="TextBox 48">
            <a:extLst>
              <a:ext uri="{FF2B5EF4-FFF2-40B4-BE49-F238E27FC236}">
                <a16:creationId xmlns:a16="http://schemas.microsoft.com/office/drawing/2014/main" id="{204C28DC-D12D-1F4F-1E94-864898260F02}"/>
              </a:ext>
            </a:extLst>
          </p:cNvPr>
          <p:cNvSpPr txBox="1"/>
          <p:nvPr/>
        </p:nvSpPr>
        <p:spPr>
          <a:xfrm>
            <a:off x="1985024" y="4150452"/>
            <a:ext cx="836705" cy="400110"/>
          </a:xfrm>
          <a:prstGeom prst="rect">
            <a:avLst/>
          </a:prstGeom>
          <a:noFill/>
        </p:spPr>
        <p:txBody>
          <a:bodyPr wrap="square" rtlCol="0">
            <a:spAutoFit/>
          </a:bodyPr>
          <a:lstStyle/>
          <a:p>
            <a:pPr algn="r" defTabSz="914332"/>
            <a:r>
              <a:rPr lang="en-US" sz="2000" b="1" i="1" dirty="0">
                <a:solidFill>
                  <a:srgbClr val="2E2524"/>
                </a:solidFill>
                <a:latin typeface="Lora"/>
                <a:cs typeface="Lora"/>
                <a:sym typeface="Arial"/>
              </a:rPr>
              <a:t>2001</a:t>
            </a:r>
          </a:p>
        </p:txBody>
      </p:sp>
      <p:sp>
        <p:nvSpPr>
          <p:cNvPr id="50" name="TextBox 49">
            <a:extLst>
              <a:ext uri="{FF2B5EF4-FFF2-40B4-BE49-F238E27FC236}">
                <a16:creationId xmlns:a16="http://schemas.microsoft.com/office/drawing/2014/main" id="{3FCCF111-D606-27C2-C3C4-B54076C8AA64}"/>
              </a:ext>
            </a:extLst>
          </p:cNvPr>
          <p:cNvSpPr txBox="1"/>
          <p:nvPr/>
        </p:nvSpPr>
        <p:spPr>
          <a:xfrm>
            <a:off x="3348603" y="4150452"/>
            <a:ext cx="6463823" cy="646331"/>
          </a:xfrm>
          <a:prstGeom prst="rect">
            <a:avLst/>
          </a:prstGeom>
          <a:noFill/>
        </p:spPr>
        <p:txBody>
          <a:bodyPr wrap="square" rtlCol="0">
            <a:spAutoFit/>
          </a:bodyPr>
          <a:lstStyle/>
          <a:p>
            <a:pPr defTabSz="914332"/>
            <a:r>
              <a:rPr lang="en-US" b="1" dirty="0">
                <a:solidFill>
                  <a:schemeClr val="tx2">
                    <a:lumMod val="75000"/>
                    <a:lumOff val="25000"/>
                  </a:schemeClr>
                </a:solidFill>
                <a:highlight>
                  <a:srgbClr val="FFFF00"/>
                </a:highlight>
                <a:latin typeface="Open Sans"/>
                <a:cs typeface="Open Sans"/>
                <a:sym typeface="Arial"/>
              </a:rPr>
              <a:t>Emergency Medical Services for Children Program</a:t>
            </a:r>
          </a:p>
          <a:p>
            <a:pPr defTabSz="914332"/>
            <a:r>
              <a:rPr lang="en-US" b="1" dirty="0">
                <a:solidFill>
                  <a:schemeClr val="tx2">
                    <a:lumMod val="75000"/>
                    <a:lumOff val="25000"/>
                  </a:schemeClr>
                </a:solidFill>
                <a:highlight>
                  <a:srgbClr val="FFFF00"/>
                </a:highlight>
                <a:latin typeface="Open Sans"/>
                <a:cs typeface="Open Sans"/>
                <a:sym typeface="Arial"/>
              </a:rPr>
              <a:t>Trauma/EMS System Supplement</a:t>
            </a:r>
          </a:p>
        </p:txBody>
      </p:sp>
      <p:sp>
        <p:nvSpPr>
          <p:cNvPr id="51" name="TextBox 50">
            <a:extLst>
              <a:ext uri="{FF2B5EF4-FFF2-40B4-BE49-F238E27FC236}">
                <a16:creationId xmlns:a16="http://schemas.microsoft.com/office/drawing/2014/main" id="{303C7346-7A78-21E7-9508-41DB7F3953C9}"/>
              </a:ext>
            </a:extLst>
          </p:cNvPr>
          <p:cNvSpPr txBox="1"/>
          <p:nvPr/>
        </p:nvSpPr>
        <p:spPr>
          <a:xfrm>
            <a:off x="1724530" y="4734706"/>
            <a:ext cx="1097199" cy="707886"/>
          </a:xfrm>
          <a:prstGeom prst="rect">
            <a:avLst/>
          </a:prstGeom>
          <a:noFill/>
        </p:spPr>
        <p:txBody>
          <a:bodyPr wrap="square" rtlCol="0">
            <a:spAutoFit/>
          </a:bodyPr>
          <a:lstStyle/>
          <a:p>
            <a:pPr algn="r" defTabSz="914332"/>
            <a:r>
              <a:rPr lang="en-US" sz="2000" b="1" i="1" dirty="0">
                <a:solidFill>
                  <a:srgbClr val="2E2524"/>
                </a:solidFill>
                <a:latin typeface="Lora"/>
                <a:cs typeface="Lora"/>
                <a:sym typeface="Arial"/>
              </a:rPr>
              <a:t>2001</a:t>
            </a:r>
          </a:p>
          <a:p>
            <a:pPr algn="r" defTabSz="914332"/>
            <a:r>
              <a:rPr lang="en-US" sz="2000" b="1" i="1" dirty="0" err="1">
                <a:solidFill>
                  <a:srgbClr val="2E2524"/>
                </a:solidFill>
                <a:latin typeface="Lora"/>
                <a:cs typeface="Lora"/>
                <a:sym typeface="Arial"/>
              </a:rPr>
              <a:t>Pecarn</a:t>
            </a:r>
            <a:endParaRPr lang="en-US" sz="2000" b="1" i="1" dirty="0">
              <a:solidFill>
                <a:srgbClr val="2E2524"/>
              </a:solidFill>
              <a:latin typeface="Lora"/>
              <a:cs typeface="Lora"/>
              <a:sym typeface="Arial"/>
            </a:endParaRPr>
          </a:p>
        </p:txBody>
      </p:sp>
      <p:sp>
        <p:nvSpPr>
          <p:cNvPr id="52" name="TextBox 51">
            <a:extLst>
              <a:ext uri="{FF2B5EF4-FFF2-40B4-BE49-F238E27FC236}">
                <a16:creationId xmlns:a16="http://schemas.microsoft.com/office/drawing/2014/main" id="{A33BD0D7-2D1F-C885-9A07-493D6F2EABFB}"/>
              </a:ext>
            </a:extLst>
          </p:cNvPr>
          <p:cNvSpPr txBox="1"/>
          <p:nvPr/>
        </p:nvSpPr>
        <p:spPr>
          <a:xfrm>
            <a:off x="3348603" y="4834238"/>
            <a:ext cx="6858375" cy="923330"/>
          </a:xfrm>
          <a:prstGeom prst="rect">
            <a:avLst/>
          </a:prstGeom>
          <a:noFill/>
        </p:spPr>
        <p:txBody>
          <a:bodyPr wrap="square" rtlCol="0">
            <a:spAutoFit/>
          </a:bodyPr>
          <a:lstStyle/>
          <a:p>
            <a:pPr defTabSz="914332"/>
            <a:r>
              <a:rPr lang="en-US" b="1" dirty="0">
                <a:solidFill>
                  <a:srgbClr val="2E2524"/>
                </a:solidFill>
                <a:latin typeface="Open Sans"/>
                <a:cs typeface="Open Sans"/>
                <a:sym typeface="Arial"/>
              </a:rPr>
              <a:t>First federally-funded, multi-institutional network for research in Pediatric Emergency Medicine</a:t>
            </a:r>
          </a:p>
          <a:p>
            <a:pPr defTabSz="914332"/>
            <a:r>
              <a:rPr lang="en-US" b="1" i="1" dirty="0">
                <a:solidFill>
                  <a:srgbClr val="2E2524"/>
                </a:solidFill>
                <a:latin typeface="Open Sans"/>
                <a:cs typeface="Open Sans"/>
                <a:sym typeface="Arial"/>
              </a:rPr>
              <a:t>Pediatric Emergency Care Applied Research Network</a:t>
            </a:r>
          </a:p>
        </p:txBody>
      </p:sp>
      <p:pic>
        <p:nvPicPr>
          <p:cNvPr id="30" name="Picture 29">
            <a:extLst>
              <a:ext uri="{FF2B5EF4-FFF2-40B4-BE49-F238E27FC236}">
                <a16:creationId xmlns:a16="http://schemas.microsoft.com/office/drawing/2014/main" id="{1D16E8E9-1C79-0CE7-D7F4-4A01CF0BB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2426" y="3788433"/>
            <a:ext cx="1883292" cy="2921172"/>
          </a:xfrm>
          <a:prstGeom prst="rect">
            <a:avLst/>
          </a:prstGeom>
          <a:ln w="6350" cap="sq" cmpd="sng">
            <a:solidFill>
              <a:schemeClr val="tx2"/>
            </a:solidFill>
          </a:ln>
        </p:spPr>
      </p:pic>
      <p:pic>
        <p:nvPicPr>
          <p:cNvPr id="29" name="Picture 28">
            <a:extLst>
              <a:ext uri="{FF2B5EF4-FFF2-40B4-BE49-F238E27FC236}">
                <a16:creationId xmlns:a16="http://schemas.microsoft.com/office/drawing/2014/main" id="{25DF16C3-FDF1-2E40-FE38-69B2F9115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6350" y="85015"/>
            <a:ext cx="2241563" cy="3454411"/>
          </a:xfrm>
          <a:prstGeom prst="rect">
            <a:avLst/>
          </a:prstGeom>
          <a:ln w="6350" cap="sq" cmpd="sng">
            <a:solidFill>
              <a:schemeClr val="tx2"/>
            </a:solidFill>
          </a:ln>
        </p:spPr>
      </p:pic>
      <p:sp>
        <p:nvSpPr>
          <p:cNvPr id="2" name="TextBox 1">
            <a:extLst>
              <a:ext uri="{FF2B5EF4-FFF2-40B4-BE49-F238E27FC236}">
                <a16:creationId xmlns:a16="http://schemas.microsoft.com/office/drawing/2014/main" id="{1207F307-9E2C-61D8-FC39-3F9F72E1596F}"/>
              </a:ext>
            </a:extLst>
          </p:cNvPr>
          <p:cNvSpPr txBox="1"/>
          <p:nvPr/>
        </p:nvSpPr>
        <p:spPr>
          <a:xfrm>
            <a:off x="11023629" y="2968115"/>
            <a:ext cx="1070617" cy="50276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defTabSz="914354"/>
            <a:r>
              <a:rPr lang="en-US" sz="2667" dirty="0">
                <a:solidFill>
                  <a:prstClr val="white"/>
                </a:solidFill>
                <a:latin typeface="Calibri"/>
                <a:sym typeface="Arial"/>
              </a:rPr>
              <a:t>1993</a:t>
            </a:r>
          </a:p>
        </p:txBody>
      </p:sp>
      <p:sp>
        <p:nvSpPr>
          <p:cNvPr id="5" name="TextBox 4">
            <a:extLst>
              <a:ext uri="{FF2B5EF4-FFF2-40B4-BE49-F238E27FC236}">
                <a16:creationId xmlns:a16="http://schemas.microsoft.com/office/drawing/2014/main" id="{AEAF3A4B-732C-5F30-8537-AD7EB3F1C169}"/>
              </a:ext>
            </a:extLst>
          </p:cNvPr>
          <p:cNvSpPr txBox="1"/>
          <p:nvPr/>
        </p:nvSpPr>
        <p:spPr>
          <a:xfrm>
            <a:off x="1724530" y="5899952"/>
            <a:ext cx="5963519"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a:t>By 2005, program funding was $20 million</a:t>
            </a:r>
          </a:p>
        </p:txBody>
      </p:sp>
    </p:spTree>
    <p:extLst>
      <p:ext uri="{BB962C8B-B14F-4D97-AF65-F5344CB8AC3E}">
        <p14:creationId xmlns:p14="http://schemas.microsoft.com/office/powerpoint/2010/main" val="1189003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BE7C4-0D07-9348-4A7F-28A7986A0B3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89B476-3CD4-C0EC-BDF5-8CE386C282A8}"/>
              </a:ext>
            </a:extLst>
          </p:cNvPr>
          <p:cNvPicPr>
            <a:picLocks noChangeAspect="1"/>
          </p:cNvPicPr>
          <p:nvPr/>
        </p:nvPicPr>
        <p:blipFill>
          <a:blip r:embed="rId3"/>
          <a:stretch>
            <a:fillRect/>
          </a:stretch>
        </p:blipFill>
        <p:spPr>
          <a:xfrm>
            <a:off x="6572383" y="353341"/>
            <a:ext cx="5190287" cy="6122452"/>
          </a:xfrm>
          <a:prstGeom prst="rect">
            <a:avLst/>
          </a:prstGeom>
          <a:ln>
            <a:solidFill>
              <a:schemeClr val="tx1">
                <a:lumMod val="50000"/>
                <a:lumOff val="50000"/>
              </a:schemeClr>
            </a:solidFill>
          </a:ln>
        </p:spPr>
      </p:pic>
      <p:sp>
        <p:nvSpPr>
          <p:cNvPr id="2" name="Title 1">
            <a:extLst>
              <a:ext uri="{FF2B5EF4-FFF2-40B4-BE49-F238E27FC236}">
                <a16:creationId xmlns:a16="http://schemas.microsoft.com/office/drawing/2014/main" id="{500D7EBA-ED92-9DE6-8F85-CF09AFA2F263}"/>
              </a:ext>
            </a:extLst>
          </p:cNvPr>
          <p:cNvSpPr>
            <a:spLocks noGrp="1"/>
          </p:cNvSpPr>
          <p:nvPr>
            <p:ph type="title"/>
          </p:nvPr>
        </p:nvSpPr>
        <p:spPr>
          <a:xfrm>
            <a:off x="160065" y="353341"/>
            <a:ext cx="5381804" cy="1171426"/>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n-US" sz="4000" dirty="0"/>
              <a:t>2003:  First National Assessment of EDs</a:t>
            </a:r>
          </a:p>
        </p:txBody>
      </p:sp>
      <p:sp>
        <p:nvSpPr>
          <p:cNvPr id="3" name="Content Placeholder 2">
            <a:extLst>
              <a:ext uri="{FF2B5EF4-FFF2-40B4-BE49-F238E27FC236}">
                <a16:creationId xmlns:a16="http://schemas.microsoft.com/office/drawing/2014/main" id="{E103ED81-B464-2CA4-074B-385CDA7EEE4D}"/>
              </a:ext>
            </a:extLst>
          </p:cNvPr>
          <p:cNvSpPr>
            <a:spLocks noGrp="1"/>
          </p:cNvSpPr>
          <p:nvPr>
            <p:ph idx="1"/>
          </p:nvPr>
        </p:nvSpPr>
        <p:spPr>
          <a:xfrm>
            <a:off x="600639" y="1901371"/>
            <a:ext cx="5190287" cy="3486759"/>
          </a:xfrm>
        </p:spPr>
        <p:txBody>
          <a:bodyPr>
            <a:normAutofit/>
          </a:bodyPr>
          <a:lstStyle/>
          <a:p>
            <a:pPr marL="0" indent="0">
              <a:buNone/>
            </a:pPr>
            <a:r>
              <a:rPr lang="en-US" sz="4000" b="1" dirty="0">
                <a:solidFill>
                  <a:schemeClr val="accent2"/>
                </a:solidFill>
              </a:rPr>
              <a:t> 55/100 median score </a:t>
            </a:r>
          </a:p>
        </p:txBody>
      </p:sp>
      <p:sp>
        <p:nvSpPr>
          <p:cNvPr id="20" name="Content Placeholder 2">
            <a:extLst>
              <a:ext uri="{FF2B5EF4-FFF2-40B4-BE49-F238E27FC236}">
                <a16:creationId xmlns:a16="http://schemas.microsoft.com/office/drawing/2014/main" id="{9B0819E2-1927-93C5-3C2C-49F36EABBCB6}"/>
              </a:ext>
            </a:extLst>
          </p:cNvPr>
          <p:cNvSpPr txBox="1">
            <a:spLocks/>
          </p:cNvSpPr>
          <p:nvPr/>
        </p:nvSpPr>
        <p:spPr>
          <a:xfrm>
            <a:off x="957943" y="2728686"/>
            <a:ext cx="3164114" cy="105954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auto">
              <a:spcAft>
                <a:spcPts val="0"/>
              </a:spcAft>
              <a:buFont typeface="Arial"/>
              <a:buNone/>
            </a:pPr>
            <a:r>
              <a:rPr lang="en-US" sz="3200" b="1" dirty="0"/>
              <a:t>29% (1489) response rate</a:t>
            </a:r>
          </a:p>
        </p:txBody>
      </p:sp>
      <p:sp>
        <p:nvSpPr>
          <p:cNvPr id="21" name="TextBox 20">
            <a:extLst>
              <a:ext uri="{FF2B5EF4-FFF2-40B4-BE49-F238E27FC236}">
                <a16:creationId xmlns:a16="http://schemas.microsoft.com/office/drawing/2014/main" id="{6F58BD16-A79B-4AAC-2C45-63875CF0B33D}"/>
              </a:ext>
            </a:extLst>
          </p:cNvPr>
          <p:cNvSpPr txBox="1"/>
          <p:nvPr/>
        </p:nvSpPr>
        <p:spPr>
          <a:xfrm>
            <a:off x="600639" y="3976914"/>
            <a:ext cx="4232617" cy="2062103"/>
          </a:xfrm>
          <a:prstGeom prst="rect">
            <a:avLst/>
          </a:prstGeom>
          <a:solidFill>
            <a:schemeClr val="tx2">
              <a:lumMod val="10000"/>
              <a:lumOff val="90000"/>
            </a:schemeClr>
          </a:solidFill>
        </p:spPr>
        <p:txBody>
          <a:bodyPr wrap="square" rtlCol="0">
            <a:spAutoFit/>
          </a:bodyPr>
          <a:lstStyle/>
          <a:p>
            <a:r>
              <a:rPr lang="en-US" sz="3200" dirty="0"/>
              <a:t>Paper survey, </a:t>
            </a:r>
          </a:p>
          <a:p>
            <a:r>
              <a:rPr lang="en-US" sz="3200" dirty="0"/>
              <a:t>Mailed</a:t>
            </a:r>
          </a:p>
          <a:p>
            <a:r>
              <a:rPr lang="en-US" sz="3200" dirty="0"/>
              <a:t>&lt;60% aware of national guidelines</a:t>
            </a:r>
          </a:p>
        </p:txBody>
      </p:sp>
    </p:spTree>
    <p:extLst>
      <p:ext uri="{BB962C8B-B14F-4D97-AF65-F5344CB8AC3E}">
        <p14:creationId xmlns:p14="http://schemas.microsoft.com/office/powerpoint/2010/main" val="3591942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A6B7-2DCE-2642-88E4-508855DD9108}"/>
              </a:ext>
            </a:extLst>
          </p:cNvPr>
          <p:cNvSpPr>
            <a:spLocks noGrp="1"/>
          </p:cNvSpPr>
          <p:nvPr>
            <p:ph type="title"/>
          </p:nvPr>
        </p:nvSpPr>
        <p:spPr>
          <a:xfrm>
            <a:off x="3657600" y="3937000"/>
            <a:ext cx="7620000" cy="2743200"/>
          </a:xfrm>
        </p:spPr>
        <p:style>
          <a:lnRef idx="1">
            <a:schemeClr val="accent2"/>
          </a:lnRef>
          <a:fillRef idx="2">
            <a:schemeClr val="accent2"/>
          </a:fillRef>
          <a:effectRef idx="1">
            <a:schemeClr val="accent2"/>
          </a:effectRef>
          <a:fontRef idx="minor">
            <a:schemeClr val="dk1"/>
          </a:fontRef>
        </p:style>
        <p:txBody>
          <a:bodyPr anchor="b">
            <a:noAutofit/>
          </a:bodyPr>
          <a:lstStyle/>
          <a:p>
            <a:pPr>
              <a:lnSpc>
                <a:spcPct val="90000"/>
              </a:lnSpc>
            </a:pPr>
            <a:br>
              <a:rPr lang="en-US" sz="3200" dirty="0"/>
            </a:br>
            <a:r>
              <a:rPr lang="en-US" sz="3200" dirty="0"/>
              <a:t>THE FUTURE OF EMERGENCY</a:t>
            </a:r>
            <a:br>
              <a:rPr lang="en-US" sz="3200" dirty="0"/>
            </a:br>
            <a:r>
              <a:rPr lang="en-US" sz="3200" dirty="0"/>
              <a:t>CARE IN THE UNITED STATES</a:t>
            </a:r>
            <a:br>
              <a:rPr lang="en-US" sz="3200" dirty="0"/>
            </a:br>
            <a:r>
              <a:rPr lang="en-US" sz="3200" dirty="0"/>
              <a:t>HEALTH SYSTEM</a:t>
            </a:r>
            <a:br>
              <a:rPr lang="en-US" sz="3200" dirty="0"/>
            </a:br>
            <a:r>
              <a:rPr lang="en-US" sz="3200" dirty="0"/>
              <a:t>June 2004-2006</a:t>
            </a:r>
            <a:br>
              <a:rPr lang="en-US" sz="4267" dirty="0"/>
            </a:br>
            <a:endParaRPr lang="en-US" sz="4267" dirty="0"/>
          </a:p>
        </p:txBody>
      </p:sp>
      <p:pic>
        <p:nvPicPr>
          <p:cNvPr id="4" name="Content Placeholder 3">
            <a:extLst>
              <a:ext uri="{FF2B5EF4-FFF2-40B4-BE49-F238E27FC236}">
                <a16:creationId xmlns:a16="http://schemas.microsoft.com/office/drawing/2014/main" id="{B8946878-5F29-D948-BD49-75E2072DF4E4}"/>
              </a:ext>
            </a:extLst>
          </p:cNvPr>
          <p:cNvPicPr>
            <a:picLocks noChangeAspect="1"/>
          </p:cNvPicPr>
          <p:nvPr/>
        </p:nvPicPr>
        <p:blipFill rotWithShape="1">
          <a:blip r:embed="rId3"/>
          <a:srcRect t="15394" b="29115"/>
          <a:stretch/>
        </p:blipFill>
        <p:spPr>
          <a:xfrm>
            <a:off x="4406844"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9" name="Picture 8">
            <a:extLst>
              <a:ext uri="{FF2B5EF4-FFF2-40B4-BE49-F238E27FC236}">
                <a16:creationId xmlns:a16="http://schemas.microsoft.com/office/drawing/2014/main" id="{D54FED33-045A-BA45-BE0F-EED9A2BEAB41}"/>
              </a:ext>
            </a:extLst>
          </p:cNvPr>
          <p:cNvPicPr>
            <a:picLocks noChangeAspect="1"/>
          </p:cNvPicPr>
          <p:nvPr/>
        </p:nvPicPr>
        <p:blipFill rotWithShape="1">
          <a:blip r:embed="rId4"/>
          <a:srcRect r="2" b="13058"/>
          <a:stretch/>
        </p:blipFill>
        <p:spPr>
          <a:xfrm>
            <a:off x="27" y="277473"/>
            <a:ext cx="4552711" cy="5946217"/>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7" name="Picture 6">
            <a:extLst>
              <a:ext uri="{FF2B5EF4-FFF2-40B4-BE49-F238E27FC236}">
                <a16:creationId xmlns:a16="http://schemas.microsoft.com/office/drawing/2014/main" id="{4235C57F-4633-EE4C-8249-73B2E2A7488F}"/>
              </a:ext>
            </a:extLst>
          </p:cNvPr>
          <p:cNvPicPr>
            <a:picLocks noChangeAspect="1"/>
          </p:cNvPicPr>
          <p:nvPr/>
        </p:nvPicPr>
        <p:blipFill rotWithShape="1">
          <a:blip r:embed="rId5"/>
          <a:srcRect t="3030" r="-4" b="16268"/>
          <a:stretch/>
        </p:blipFill>
        <p:spPr>
          <a:xfrm>
            <a:off x="8653074" y="-1"/>
            <a:ext cx="3538927" cy="4290181"/>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3" name="TextBox 2">
            <a:extLst>
              <a:ext uri="{FF2B5EF4-FFF2-40B4-BE49-F238E27FC236}">
                <a16:creationId xmlns:a16="http://schemas.microsoft.com/office/drawing/2014/main" id="{71AC9619-D2AE-820A-0BD3-8F8C60120C1B}"/>
              </a:ext>
            </a:extLst>
          </p:cNvPr>
          <p:cNvSpPr txBox="1"/>
          <p:nvPr/>
        </p:nvSpPr>
        <p:spPr>
          <a:xfrm>
            <a:off x="9637485" y="3207657"/>
            <a:ext cx="1973943"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Brent Eastman</a:t>
            </a:r>
          </a:p>
        </p:txBody>
      </p:sp>
      <p:sp>
        <p:nvSpPr>
          <p:cNvPr id="5" name="TextBox 4">
            <a:extLst>
              <a:ext uri="{FF2B5EF4-FFF2-40B4-BE49-F238E27FC236}">
                <a16:creationId xmlns:a16="http://schemas.microsoft.com/office/drawing/2014/main" id="{14EFC335-E484-CC7A-CFBF-8712A998FB57}"/>
              </a:ext>
            </a:extLst>
          </p:cNvPr>
          <p:cNvSpPr txBox="1"/>
          <p:nvPr/>
        </p:nvSpPr>
        <p:spPr>
          <a:xfrm>
            <a:off x="5892800" y="2728686"/>
            <a:ext cx="147418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t>Bill Schwab</a:t>
            </a:r>
          </a:p>
        </p:txBody>
      </p:sp>
      <p:sp>
        <p:nvSpPr>
          <p:cNvPr id="6" name="TextBox 5">
            <a:extLst>
              <a:ext uri="{FF2B5EF4-FFF2-40B4-BE49-F238E27FC236}">
                <a16:creationId xmlns:a16="http://schemas.microsoft.com/office/drawing/2014/main" id="{5BF68550-C287-9E07-C336-A8696B1FDC62}"/>
              </a:ext>
            </a:extLst>
          </p:cNvPr>
          <p:cNvSpPr txBox="1"/>
          <p:nvPr/>
        </p:nvSpPr>
        <p:spPr>
          <a:xfrm>
            <a:off x="1407886" y="5704114"/>
            <a:ext cx="1401474"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000" dirty="0"/>
              <a:t>Mary Fallat</a:t>
            </a:r>
          </a:p>
        </p:txBody>
      </p:sp>
    </p:spTree>
    <p:extLst>
      <p:ext uri="{BB962C8B-B14F-4D97-AF65-F5344CB8AC3E}">
        <p14:creationId xmlns:p14="http://schemas.microsoft.com/office/powerpoint/2010/main" val="3721026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7" name="Title 1"/>
          <p:cNvSpPr txBox="1">
            <a:spLocks/>
          </p:cNvSpPr>
          <p:nvPr/>
        </p:nvSpPr>
        <p:spPr>
          <a:xfrm>
            <a:off x="5297762" y="329184"/>
            <a:ext cx="6251111" cy="1067816"/>
          </a:xfrm>
          <a:prstGeom prst="rect">
            <a:avLst/>
          </a:prstGeom>
        </p:spPr>
        <p:txBody>
          <a:bodyPr vert="horz" lIns="121920" tIns="60960" rIns="121920" bIns="60960" rtlCol="0" anchor="b">
            <a:normAutofit/>
          </a:bodyPr>
          <a:lstStyle>
            <a:lvl1pPr algn="l" defTabSz="457200" rtl="0" eaLnBrk="1" latinLnBrk="0" hangingPunct="1">
              <a:spcBef>
                <a:spcPct val="0"/>
              </a:spcBef>
              <a:buNone/>
              <a:defRPr sz="4000" b="0" i="0" kern="1200" baseline="0">
                <a:solidFill>
                  <a:srgbClr val="2E2524"/>
                </a:solidFill>
                <a:latin typeface="Open Sans Semibold"/>
                <a:ea typeface="+mj-ea"/>
                <a:cs typeface="Open Sans Semibold"/>
              </a:defRPr>
            </a:lvl1pPr>
          </a:lstStyle>
          <a:p>
            <a:pPr defTabSz="1219170">
              <a:lnSpc>
                <a:spcPct val="90000"/>
              </a:lnSpc>
              <a:spcAft>
                <a:spcPts val="800"/>
              </a:spcAft>
              <a:defRPr/>
            </a:pPr>
            <a:r>
              <a:rPr lang="en-US" sz="5467" b="1" dirty="0">
                <a:solidFill>
                  <a:prstClr val="black"/>
                </a:solidFill>
                <a:latin typeface="Calibri Light" panose="020F0302020204030204"/>
              </a:rPr>
              <a:t>2006 IOM REPORT</a:t>
            </a:r>
            <a:endParaRPr lang="en-US" sz="5467" dirty="0">
              <a:solidFill>
                <a:prstClr val="black"/>
              </a:solidFill>
              <a:latin typeface="Calibri Light" panose="020F0302020204030204"/>
            </a:endParaRP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r="4" b="2081"/>
          <a:stretch/>
        </p:blipFill>
        <p:spPr>
          <a:xfrm>
            <a:off x="27" y="13"/>
            <a:ext cx="4657317" cy="685798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848717 w 4243589"/>
              <a:gd name="csY1" fmla="*/ 0 h 18288"/>
              <a:gd name="csX2" fmla="*/ 1697435 w 4243589"/>
              <a:gd name="csY2" fmla="*/ 0 h 18288"/>
              <a:gd name="csX3" fmla="*/ 2546153 w 4243589"/>
              <a:gd name="csY3" fmla="*/ 0 h 18288"/>
              <a:gd name="csX4" fmla="*/ 3309999 w 4243589"/>
              <a:gd name="csY4" fmla="*/ 0 h 18288"/>
              <a:gd name="csX5" fmla="*/ 4243589 w 4243589"/>
              <a:gd name="csY5" fmla="*/ 0 h 18288"/>
              <a:gd name="csX6" fmla="*/ 4243589 w 4243589"/>
              <a:gd name="csY6" fmla="*/ 18288 h 18288"/>
              <a:gd name="csX7" fmla="*/ 3479742 w 4243589"/>
              <a:gd name="csY7" fmla="*/ 18288 h 18288"/>
              <a:gd name="csX8" fmla="*/ 2758333 w 4243589"/>
              <a:gd name="csY8" fmla="*/ 18288 h 18288"/>
              <a:gd name="csX9" fmla="*/ 1909614 w 4243589"/>
              <a:gd name="csY9" fmla="*/ 18288 h 18288"/>
              <a:gd name="csX10" fmla="*/ 1145769 w 4243589"/>
              <a:gd name="csY10" fmla="*/ 18288 h 18288"/>
              <a:gd name="csX11" fmla="*/ 0 w 4243589"/>
              <a:gd name="csY11" fmla="*/ 18288 h 18288"/>
              <a:gd name="csX12" fmla="*/ 0 w 4243589"/>
              <a:gd name="csY12" fmla="*/ 0 h 18288"/>
              <a:gd name="csX0" fmla="*/ 0 w 4243589"/>
              <a:gd name="csY0" fmla="*/ 0 h 18288"/>
              <a:gd name="csX1" fmla="*/ 763846 w 4243589"/>
              <a:gd name="csY1" fmla="*/ 0 h 18288"/>
              <a:gd name="csX2" fmla="*/ 1485255 w 4243589"/>
              <a:gd name="csY2" fmla="*/ 0 h 18288"/>
              <a:gd name="csX3" fmla="*/ 2249102 w 4243589"/>
              <a:gd name="csY3" fmla="*/ 0 h 18288"/>
              <a:gd name="csX4" fmla="*/ 3097819 w 4243589"/>
              <a:gd name="csY4" fmla="*/ 0 h 18288"/>
              <a:gd name="csX5" fmla="*/ 4243589 w 4243589"/>
              <a:gd name="csY5" fmla="*/ 0 h 18288"/>
              <a:gd name="csX6" fmla="*/ 4243589 w 4243589"/>
              <a:gd name="csY6" fmla="*/ 18288 h 18288"/>
              <a:gd name="csX7" fmla="*/ 3394871 w 4243589"/>
              <a:gd name="csY7" fmla="*/ 18288 h 18288"/>
              <a:gd name="csX8" fmla="*/ 2461281 w 4243589"/>
              <a:gd name="csY8" fmla="*/ 18288 h 18288"/>
              <a:gd name="csX9" fmla="*/ 1739871 w 4243589"/>
              <a:gd name="csY9" fmla="*/ 18288 h 18288"/>
              <a:gd name="csX10" fmla="*/ 806281 w 4243589"/>
              <a:gd name="csY10" fmla="*/ 18288 h 18288"/>
              <a:gd name="csX11" fmla="*/ 0 w 4243589"/>
              <a:gd name="csY11" fmla="*/ 18288 h 18288"/>
              <a:gd name="csX12" fmla="*/ 0 w 4243589"/>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243589" h="18288" fill="none" extrusionOk="0">
                <a:moveTo>
                  <a:pt x="0" y="0"/>
                </a:moveTo>
                <a:cubicBezTo>
                  <a:pt x="290837" y="47651"/>
                  <a:pt x="557721" y="24050"/>
                  <a:pt x="848717" y="0"/>
                </a:cubicBezTo>
                <a:cubicBezTo>
                  <a:pt x="1156027" y="-17743"/>
                  <a:pt x="1345108" y="-8887"/>
                  <a:pt x="1697435" y="0"/>
                </a:cubicBezTo>
                <a:cubicBezTo>
                  <a:pt x="2047677" y="-8180"/>
                  <a:pt x="2270630" y="-43591"/>
                  <a:pt x="2546153" y="0"/>
                </a:cubicBezTo>
                <a:cubicBezTo>
                  <a:pt x="2825274" y="-4904"/>
                  <a:pt x="2934261" y="-25844"/>
                  <a:pt x="3309999" y="0"/>
                </a:cubicBezTo>
                <a:cubicBezTo>
                  <a:pt x="3668624" y="37675"/>
                  <a:pt x="3997182" y="-65666"/>
                  <a:pt x="4243589" y="0"/>
                </a:cubicBezTo>
                <a:cubicBezTo>
                  <a:pt x="4243116" y="5955"/>
                  <a:pt x="4244355" y="12005"/>
                  <a:pt x="4243589" y="18288"/>
                </a:cubicBezTo>
                <a:cubicBezTo>
                  <a:pt x="3928079" y="19777"/>
                  <a:pt x="3824957" y="9822"/>
                  <a:pt x="3479742" y="18288"/>
                </a:cubicBezTo>
                <a:cubicBezTo>
                  <a:pt x="3124019" y="5548"/>
                  <a:pt x="3097769" y="23010"/>
                  <a:pt x="2758333" y="18288"/>
                </a:cubicBezTo>
                <a:cubicBezTo>
                  <a:pt x="2429051" y="1319"/>
                  <a:pt x="2287849" y="33045"/>
                  <a:pt x="1909614" y="18288"/>
                </a:cubicBezTo>
                <a:cubicBezTo>
                  <a:pt x="1549999" y="-40122"/>
                  <a:pt x="1312198" y="3138"/>
                  <a:pt x="1145769" y="18288"/>
                </a:cubicBezTo>
                <a:cubicBezTo>
                  <a:pt x="1000456" y="-37518"/>
                  <a:pt x="278835" y="52567"/>
                  <a:pt x="0" y="18288"/>
                </a:cubicBezTo>
                <a:cubicBezTo>
                  <a:pt x="-806" y="11055"/>
                  <a:pt x="-230" y="4171"/>
                  <a:pt x="0" y="0"/>
                </a:cubicBezTo>
                <a:close/>
              </a:path>
              <a:path w="4243589" h="18288" stroke="0" extrusionOk="0">
                <a:moveTo>
                  <a:pt x="0" y="0"/>
                </a:moveTo>
                <a:cubicBezTo>
                  <a:pt x="301286" y="-50579"/>
                  <a:pt x="550853" y="18048"/>
                  <a:pt x="763846" y="0"/>
                </a:cubicBezTo>
                <a:cubicBezTo>
                  <a:pt x="998335" y="-3915"/>
                  <a:pt x="1241561" y="14372"/>
                  <a:pt x="1485255" y="0"/>
                </a:cubicBezTo>
                <a:cubicBezTo>
                  <a:pt x="1780693" y="2210"/>
                  <a:pt x="2020744" y="48669"/>
                  <a:pt x="2249102" y="0"/>
                </a:cubicBezTo>
                <a:cubicBezTo>
                  <a:pt x="2493224" y="-18083"/>
                  <a:pt x="2908385" y="-15797"/>
                  <a:pt x="3097819" y="0"/>
                </a:cubicBezTo>
                <a:cubicBezTo>
                  <a:pt x="3333180" y="67745"/>
                  <a:pt x="3871546" y="-48099"/>
                  <a:pt x="4243589" y="0"/>
                </a:cubicBezTo>
                <a:cubicBezTo>
                  <a:pt x="4242172" y="7348"/>
                  <a:pt x="4242785" y="12508"/>
                  <a:pt x="4243589" y="18288"/>
                </a:cubicBezTo>
                <a:cubicBezTo>
                  <a:pt x="4002917" y="-84158"/>
                  <a:pt x="3685088" y="44169"/>
                  <a:pt x="3394871" y="18288"/>
                </a:cubicBezTo>
                <a:cubicBezTo>
                  <a:pt x="3106302" y="12333"/>
                  <a:pt x="2865204" y="16880"/>
                  <a:pt x="2461281" y="18288"/>
                </a:cubicBezTo>
                <a:cubicBezTo>
                  <a:pt x="2044106" y="35943"/>
                  <a:pt x="1935415" y="-8961"/>
                  <a:pt x="1739871" y="18288"/>
                </a:cubicBezTo>
                <a:cubicBezTo>
                  <a:pt x="1562371" y="41804"/>
                  <a:pt x="1238541" y="13004"/>
                  <a:pt x="806281" y="18288"/>
                </a:cubicBezTo>
                <a:cubicBezTo>
                  <a:pt x="364223" y="52115"/>
                  <a:pt x="176311" y="-24181"/>
                  <a:pt x="0" y="18288"/>
                </a:cubicBezTo>
                <a:cubicBezTo>
                  <a:pt x="165" y="10283"/>
                  <a:pt x="949" y="7899"/>
                  <a:pt x="0" y="0"/>
                </a:cubicBezTo>
                <a:close/>
              </a:path>
              <a:path w="4243589" h="18288" fill="none" stroke="0" extrusionOk="0">
                <a:moveTo>
                  <a:pt x="0" y="0"/>
                </a:moveTo>
                <a:cubicBezTo>
                  <a:pt x="299088" y="52453"/>
                  <a:pt x="538165" y="-15921"/>
                  <a:pt x="848717" y="0"/>
                </a:cubicBezTo>
                <a:cubicBezTo>
                  <a:pt x="1124414" y="4909"/>
                  <a:pt x="1319831" y="13130"/>
                  <a:pt x="1697435" y="0"/>
                </a:cubicBezTo>
                <a:cubicBezTo>
                  <a:pt x="2086276" y="-18211"/>
                  <a:pt x="2241951" y="-5273"/>
                  <a:pt x="2546153" y="0"/>
                </a:cubicBezTo>
                <a:cubicBezTo>
                  <a:pt x="2843045" y="29405"/>
                  <a:pt x="2962958" y="-20809"/>
                  <a:pt x="3309999" y="0"/>
                </a:cubicBezTo>
                <a:cubicBezTo>
                  <a:pt x="3720841" y="52869"/>
                  <a:pt x="4005048" y="-45875"/>
                  <a:pt x="4243589" y="0"/>
                </a:cubicBezTo>
                <a:cubicBezTo>
                  <a:pt x="4243607" y="4686"/>
                  <a:pt x="4243859" y="13316"/>
                  <a:pt x="4243589" y="18288"/>
                </a:cubicBezTo>
                <a:cubicBezTo>
                  <a:pt x="3940118" y="26405"/>
                  <a:pt x="3813690" y="23710"/>
                  <a:pt x="3479742" y="18288"/>
                </a:cubicBezTo>
                <a:cubicBezTo>
                  <a:pt x="3122897" y="3644"/>
                  <a:pt x="3104571" y="21375"/>
                  <a:pt x="2758333" y="18288"/>
                </a:cubicBezTo>
                <a:cubicBezTo>
                  <a:pt x="2422684" y="-4852"/>
                  <a:pt x="2267711" y="44549"/>
                  <a:pt x="1909614" y="18288"/>
                </a:cubicBezTo>
                <a:cubicBezTo>
                  <a:pt x="1528793" y="-61536"/>
                  <a:pt x="1345555" y="-10839"/>
                  <a:pt x="1145769" y="18288"/>
                </a:cubicBezTo>
                <a:cubicBezTo>
                  <a:pt x="1050279" y="80007"/>
                  <a:pt x="294109" y="28601"/>
                  <a:pt x="0" y="18288"/>
                </a:cubicBezTo>
                <a:cubicBezTo>
                  <a:pt x="-311" y="10987"/>
                  <a:pt x="-733" y="466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8" name="Content Placeholder 2"/>
          <p:cNvSpPr txBox="1">
            <a:spLocks/>
          </p:cNvSpPr>
          <p:nvPr/>
        </p:nvSpPr>
        <p:spPr>
          <a:xfrm>
            <a:off x="2217906" y="1397000"/>
            <a:ext cx="9770894" cy="5131816"/>
          </a:xfrm>
          <a:prstGeom prst="rect">
            <a:avLst/>
          </a:prstGeom>
        </p:spPr>
        <p:style>
          <a:lnRef idx="1">
            <a:schemeClr val="accent3"/>
          </a:lnRef>
          <a:fillRef idx="2">
            <a:schemeClr val="accent3"/>
          </a:fillRef>
          <a:effectRef idx="1">
            <a:schemeClr val="accent3"/>
          </a:effectRef>
          <a:fontRef idx="minor">
            <a:schemeClr val="dk1"/>
          </a:fontRef>
        </p:style>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rgbClr val="2E2524"/>
                </a:solidFill>
                <a:latin typeface="Lora"/>
                <a:ea typeface="+mn-ea"/>
                <a:cs typeface="Lora"/>
              </a:defRPr>
            </a:lvl1pPr>
            <a:lvl2pPr marL="742950" indent="-285750" algn="l" defTabSz="457200" rtl="0" eaLnBrk="1" latinLnBrk="0" hangingPunct="1">
              <a:spcBef>
                <a:spcPct val="20000"/>
              </a:spcBef>
              <a:buFont typeface="Arial"/>
              <a:buChar char="–"/>
              <a:defRPr sz="2800" kern="1200">
                <a:solidFill>
                  <a:srgbClr val="2E2524"/>
                </a:solidFill>
                <a:latin typeface="Lora"/>
                <a:ea typeface="+mn-ea"/>
                <a:cs typeface="Lora"/>
              </a:defRPr>
            </a:lvl2pPr>
            <a:lvl3pPr marL="1143000" indent="-228600" algn="l" defTabSz="457200" rtl="0" eaLnBrk="1" latinLnBrk="0" hangingPunct="1">
              <a:spcBef>
                <a:spcPct val="20000"/>
              </a:spcBef>
              <a:buFont typeface="Arial"/>
              <a:buChar char="•"/>
              <a:defRPr sz="2400" kern="1200">
                <a:solidFill>
                  <a:srgbClr val="2E2524"/>
                </a:solidFill>
                <a:latin typeface="Lora"/>
                <a:ea typeface="+mn-ea"/>
                <a:cs typeface="Lora"/>
              </a:defRPr>
            </a:lvl3pPr>
            <a:lvl4pPr marL="1600200" indent="-228600" algn="l" defTabSz="457200" rtl="0" eaLnBrk="1" latinLnBrk="0" hangingPunct="1">
              <a:spcBef>
                <a:spcPct val="20000"/>
              </a:spcBef>
              <a:buFont typeface="Arial"/>
              <a:buChar char="–"/>
              <a:defRPr sz="2000" kern="1200">
                <a:solidFill>
                  <a:srgbClr val="2E2524"/>
                </a:solidFill>
                <a:latin typeface="Lora"/>
                <a:ea typeface="+mn-ea"/>
                <a:cs typeface="Lora"/>
              </a:defRPr>
            </a:lvl4pPr>
            <a:lvl5pPr marL="2057400" indent="-228600" algn="l" defTabSz="457200" rtl="0" eaLnBrk="1" latinLnBrk="0" hangingPunct="1">
              <a:spcBef>
                <a:spcPct val="20000"/>
              </a:spcBef>
              <a:buFont typeface="Arial"/>
              <a:buChar char="»"/>
              <a:defRPr sz="2000" kern="1200">
                <a:solidFill>
                  <a:srgbClr val="2E2524"/>
                </a:solidFill>
                <a:latin typeface="Lora"/>
                <a:ea typeface="+mn-ea"/>
                <a:cs typeface="Lor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44" indent="-304792" defTabSz="1219170">
              <a:lnSpc>
                <a:spcPct val="90000"/>
              </a:lnSpc>
              <a:buFont typeface="Arial" panose="020B0604020202020204" pitchFamily="34" charset="0"/>
              <a:buChar char="•"/>
              <a:defRPr/>
            </a:pPr>
            <a:r>
              <a:rPr lang="en-US" sz="2400" dirty="0">
                <a:solidFill>
                  <a:prstClr val="black"/>
                </a:solidFill>
                <a:latin typeface="Calibri" panose="020F0502020204030204"/>
                <a:cs typeface="+mn-cs"/>
              </a:rPr>
              <a:t>Variation in preparedness described as </a:t>
            </a:r>
            <a:r>
              <a:rPr lang="en-US" sz="2400" b="1" i="1" dirty="0">
                <a:solidFill>
                  <a:prstClr val="black"/>
                </a:solidFill>
                <a:latin typeface="Calibri" panose="020F0502020204030204"/>
                <a:cs typeface="+mn-cs"/>
              </a:rPr>
              <a:t>UNEVEN</a:t>
            </a:r>
            <a:endParaRPr lang="en-US" sz="2400" dirty="0">
              <a:solidFill>
                <a:prstClr val="black"/>
              </a:solidFill>
              <a:latin typeface="Calibri" panose="020F0502020204030204"/>
              <a:cs typeface="+mn-cs"/>
            </a:endParaRPr>
          </a:p>
          <a:p>
            <a:pPr marL="285744" indent="-304792" defTabSz="1219170">
              <a:lnSpc>
                <a:spcPct val="90000"/>
              </a:lnSpc>
              <a:buFont typeface="Arial" panose="020B0604020202020204" pitchFamily="34" charset="0"/>
              <a:buChar char="•"/>
              <a:defRPr/>
            </a:pPr>
            <a:r>
              <a:rPr lang="en-US" sz="2400" dirty="0">
                <a:solidFill>
                  <a:prstClr val="black"/>
                </a:solidFill>
                <a:latin typeface="Calibri" panose="020F0502020204030204"/>
                <a:cs typeface="+mn-cs"/>
              </a:rPr>
              <a:t>Only 6% of EDs in the US had all the supplies deemed essential for managing pediatric emergencies</a:t>
            </a:r>
          </a:p>
          <a:p>
            <a:pPr marL="990575" lvl="1" indent="-304792" defTabSz="1219170">
              <a:lnSpc>
                <a:spcPct val="90000"/>
              </a:lnSpc>
              <a:buFont typeface="Arial" panose="020B0604020202020204" pitchFamily="34" charset="0"/>
              <a:buChar char="•"/>
              <a:defRPr/>
            </a:pPr>
            <a:r>
              <a:rPr lang="en-US" sz="2400" dirty="0">
                <a:solidFill>
                  <a:prstClr val="black"/>
                </a:solidFill>
                <a:latin typeface="Calibri" panose="020F0502020204030204"/>
                <a:cs typeface="+mn-cs"/>
              </a:rPr>
              <a:t>Only half of hospitals had at least 85% of those supplies</a:t>
            </a:r>
          </a:p>
          <a:p>
            <a:pPr marL="285744" indent="-304792" defTabSz="1219170">
              <a:lnSpc>
                <a:spcPct val="90000"/>
              </a:lnSpc>
              <a:buFont typeface="Arial" panose="020B0604020202020204" pitchFamily="34" charset="0"/>
              <a:buChar char="•"/>
              <a:defRPr/>
            </a:pPr>
            <a:r>
              <a:rPr lang="en-US" sz="2400" dirty="0">
                <a:solidFill>
                  <a:prstClr val="black"/>
                </a:solidFill>
                <a:latin typeface="Calibri" panose="020F0502020204030204"/>
                <a:cs typeface="+mn-cs"/>
              </a:rPr>
              <a:t>Lack of care coordination</a:t>
            </a:r>
          </a:p>
          <a:p>
            <a:pPr marL="285744" indent="-304792" defTabSz="1219170">
              <a:lnSpc>
                <a:spcPct val="90000"/>
              </a:lnSpc>
              <a:buFont typeface="Arial" panose="020B0604020202020204" pitchFamily="34" charset="0"/>
              <a:buChar char="•"/>
              <a:defRPr/>
            </a:pPr>
            <a:r>
              <a:rPr lang="en-US" sz="2400" dirty="0">
                <a:solidFill>
                  <a:prstClr val="black"/>
                </a:solidFill>
                <a:latin typeface="Calibri" panose="020F0502020204030204"/>
                <a:cs typeface="+mn-cs"/>
              </a:rPr>
              <a:t>Geographic disparities in access</a:t>
            </a:r>
          </a:p>
          <a:p>
            <a:pPr marL="285744" indent="-304792" defTabSz="1219170">
              <a:lnSpc>
                <a:spcPct val="90000"/>
              </a:lnSpc>
              <a:buFont typeface="Arial" panose="020B0604020202020204" pitchFamily="34" charset="0"/>
              <a:buChar char="•"/>
              <a:defRPr/>
            </a:pPr>
            <a:r>
              <a:rPr lang="en-US" sz="2400" dirty="0">
                <a:solidFill>
                  <a:prstClr val="black"/>
                </a:solidFill>
                <a:latin typeface="Calibri" panose="020F0502020204030204"/>
                <a:cs typeface="+mn-cs"/>
              </a:rPr>
              <a:t>Pediatric treatment patterns varied widely among emergency care providers</a:t>
            </a:r>
          </a:p>
          <a:p>
            <a:pPr marL="990575" lvl="1" indent="-304792" defTabSz="1219170">
              <a:lnSpc>
                <a:spcPct val="90000"/>
              </a:lnSpc>
              <a:buFont typeface="Arial" panose="020B0604020202020204" pitchFamily="34" charset="0"/>
              <a:buChar char="•"/>
              <a:defRPr/>
            </a:pPr>
            <a:r>
              <a:rPr lang="en-US" sz="2400" dirty="0">
                <a:solidFill>
                  <a:prstClr val="black"/>
                </a:solidFill>
                <a:latin typeface="Calibri" panose="020F0502020204030204"/>
                <a:cs typeface="+mn-cs"/>
              </a:rPr>
              <a:t>Many providers undertreated children</a:t>
            </a:r>
          </a:p>
          <a:p>
            <a:pPr marL="990575" lvl="1" indent="-304792" defTabSz="1219170">
              <a:lnSpc>
                <a:spcPct val="90000"/>
              </a:lnSpc>
              <a:buFont typeface="Arial" panose="020B0604020202020204" pitchFamily="34" charset="0"/>
              <a:buChar char="•"/>
              <a:defRPr/>
            </a:pPr>
            <a:r>
              <a:rPr lang="en-US" sz="2400" dirty="0">
                <a:solidFill>
                  <a:prstClr val="black"/>
                </a:solidFill>
                <a:latin typeface="Calibri" panose="020F0502020204030204"/>
                <a:cs typeface="+mn-cs"/>
              </a:rPr>
              <a:t>Many failed to recognize cases of child abuse</a:t>
            </a:r>
          </a:p>
          <a:p>
            <a:pPr marL="285733" indent="0" defTabSz="1219170">
              <a:lnSpc>
                <a:spcPct val="90000"/>
              </a:lnSpc>
              <a:buNone/>
              <a:defRPr/>
            </a:pPr>
            <a:r>
              <a:rPr lang="en-US" altLang="en-US" sz="2400" b="1" dirty="0">
                <a:ea typeface="ＭＳ Ｐゴシック" pitchFamily="34" charset="-128"/>
              </a:rPr>
              <a:t>Recommended that “hospitals should appoint 2 pediatric emergency coordinators—one a physician—to provide pediatric leadership for the organization.” </a:t>
            </a:r>
          </a:p>
          <a:p>
            <a:pPr marL="285733" indent="0" defTabSz="1219170">
              <a:lnSpc>
                <a:spcPct val="90000"/>
              </a:lnSpc>
              <a:buNone/>
              <a:defRPr/>
            </a:pPr>
            <a:endParaRPr lang="en-US" sz="2800" dirty="0">
              <a:solidFill>
                <a:prstClr val="black"/>
              </a:solidFill>
              <a:latin typeface="Calibri" panose="020F0502020204030204"/>
              <a:cs typeface="+mn-cs"/>
            </a:endParaRPr>
          </a:p>
        </p:txBody>
      </p:sp>
    </p:spTree>
    <p:extLst>
      <p:ext uri="{BB962C8B-B14F-4D97-AF65-F5344CB8AC3E}">
        <p14:creationId xmlns:p14="http://schemas.microsoft.com/office/powerpoint/2010/main" val="684984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EA1243F-3000-4347-94A4-FBDEAD3122CB}" type="slidenum">
              <a:rPr lang="en-US" smtClean="0">
                <a:solidFill>
                  <a:schemeClr val="accent6"/>
                </a:solidFill>
              </a:rPr>
              <a:pPr/>
              <a:t>14</a:t>
            </a:fld>
            <a:endParaRPr lang="en-US" dirty="0">
              <a:solidFill>
                <a:schemeClr val="accent6"/>
              </a:solidFill>
            </a:endParaRPr>
          </a:p>
        </p:txBody>
      </p:sp>
      <p:pic>
        <p:nvPicPr>
          <p:cNvPr id="4" name="Picture 3"/>
          <p:cNvPicPr>
            <a:picLocks noChangeAspect="1"/>
          </p:cNvPicPr>
          <p:nvPr/>
        </p:nvPicPr>
        <p:blipFill>
          <a:blip r:embed="rId3"/>
          <a:stretch>
            <a:fillRect/>
          </a:stretch>
        </p:blipFill>
        <p:spPr>
          <a:xfrm>
            <a:off x="0" y="5833086"/>
            <a:ext cx="1932693" cy="1024914"/>
          </a:xfrm>
          <a:prstGeom prst="rect">
            <a:avLst/>
          </a:prstGeom>
        </p:spPr>
      </p:pic>
      <p:pic>
        <p:nvPicPr>
          <p:cNvPr id="6" name="Picture 5">
            <a:extLst>
              <a:ext uri="{FF2B5EF4-FFF2-40B4-BE49-F238E27FC236}">
                <a16:creationId xmlns:a16="http://schemas.microsoft.com/office/drawing/2014/main" id="{93E98D5F-69FF-4D60-8534-48009F0A0DE1}"/>
              </a:ext>
            </a:extLst>
          </p:cNvPr>
          <p:cNvPicPr>
            <a:picLocks noChangeAspect="1"/>
          </p:cNvPicPr>
          <p:nvPr/>
        </p:nvPicPr>
        <p:blipFill rotWithShape="1">
          <a:blip r:embed="rId4"/>
          <a:srcRect l="10000" t="10671" r="11481" b="10671"/>
          <a:stretch/>
        </p:blipFill>
        <p:spPr>
          <a:xfrm>
            <a:off x="4013460" y="1816529"/>
            <a:ext cx="3894407" cy="3901296"/>
          </a:xfrm>
          <a:prstGeom prst="rect">
            <a:avLst/>
          </a:prstGeom>
        </p:spPr>
      </p:pic>
      <p:sp>
        <p:nvSpPr>
          <p:cNvPr id="15" name="TextBox 14">
            <a:extLst>
              <a:ext uri="{FF2B5EF4-FFF2-40B4-BE49-F238E27FC236}">
                <a16:creationId xmlns:a16="http://schemas.microsoft.com/office/drawing/2014/main" id="{B8AA325C-734E-8210-6844-5D6BC7D916B3}"/>
              </a:ext>
            </a:extLst>
          </p:cNvPr>
          <p:cNvSpPr txBox="1"/>
          <p:nvPr/>
        </p:nvSpPr>
        <p:spPr>
          <a:xfrm>
            <a:off x="7531859" y="4616868"/>
            <a:ext cx="4164352" cy="1323439"/>
          </a:xfrm>
          <a:prstGeom prst="rect">
            <a:avLst/>
          </a:prstGeom>
          <a:solidFill>
            <a:schemeClr val="accent2">
              <a:lumMod val="20000"/>
              <a:lumOff val="80000"/>
            </a:schemeClr>
          </a:solidFill>
        </p:spPr>
        <p:txBody>
          <a:bodyPr wrap="square" rtlCol="0">
            <a:spAutoFit/>
          </a:bodyPr>
          <a:lstStyle/>
          <a:p>
            <a:r>
              <a:rPr lang="en-US" sz="1600" dirty="0"/>
              <a:t>2001: Joint Policy Statement “Care of Children in the Emergency Department: Guidelines for Preparedness” (AAP, ACEP)</a:t>
            </a:r>
          </a:p>
          <a:p>
            <a:r>
              <a:rPr lang="en-US" sz="1600" dirty="0"/>
              <a:t>2003: Baseline assessment based on 2001 Joint Policy Statement </a:t>
            </a:r>
          </a:p>
        </p:txBody>
      </p:sp>
      <p:pic>
        <p:nvPicPr>
          <p:cNvPr id="18" name="Picture 17">
            <a:extLst>
              <a:ext uri="{FF2B5EF4-FFF2-40B4-BE49-F238E27FC236}">
                <a16:creationId xmlns:a16="http://schemas.microsoft.com/office/drawing/2014/main" id="{38C03BAE-A3CB-C5F7-93E9-45F7F67EDED6}"/>
              </a:ext>
            </a:extLst>
          </p:cNvPr>
          <p:cNvPicPr>
            <a:picLocks noChangeAspect="1"/>
          </p:cNvPicPr>
          <p:nvPr/>
        </p:nvPicPr>
        <p:blipFill>
          <a:blip r:embed="rId5"/>
          <a:stretch>
            <a:fillRect/>
          </a:stretch>
        </p:blipFill>
        <p:spPr>
          <a:xfrm>
            <a:off x="1972157" y="3988557"/>
            <a:ext cx="2041303" cy="2361390"/>
          </a:xfrm>
          <a:prstGeom prst="rect">
            <a:avLst/>
          </a:prstGeom>
          <a:ln>
            <a:solidFill>
              <a:schemeClr val="tx1">
                <a:lumMod val="50000"/>
                <a:lumOff val="50000"/>
              </a:schemeClr>
            </a:solidFill>
          </a:ln>
        </p:spPr>
      </p:pic>
      <p:grpSp>
        <p:nvGrpSpPr>
          <p:cNvPr id="20" name="Group 19">
            <a:extLst>
              <a:ext uri="{FF2B5EF4-FFF2-40B4-BE49-F238E27FC236}">
                <a16:creationId xmlns:a16="http://schemas.microsoft.com/office/drawing/2014/main" id="{72203860-A772-49C1-B826-B3A461D8AC1E}"/>
              </a:ext>
            </a:extLst>
          </p:cNvPr>
          <p:cNvGrpSpPr/>
          <p:nvPr/>
        </p:nvGrpSpPr>
        <p:grpSpPr>
          <a:xfrm>
            <a:off x="7696094" y="1721065"/>
            <a:ext cx="4191115" cy="1362031"/>
            <a:chOff x="6960820" y="1767232"/>
            <a:chExt cx="3960207" cy="1110228"/>
          </a:xfrm>
        </p:grpSpPr>
        <p:pic>
          <p:nvPicPr>
            <p:cNvPr id="2" name="Picture 1"/>
            <p:cNvPicPr>
              <a:picLocks noChangeAspect="1"/>
            </p:cNvPicPr>
            <p:nvPr/>
          </p:nvPicPr>
          <p:blipFill>
            <a:blip r:embed="rId6"/>
            <a:stretch>
              <a:fillRect/>
            </a:stretch>
          </p:blipFill>
          <p:spPr>
            <a:xfrm>
              <a:off x="8939202" y="1767232"/>
              <a:ext cx="1981825" cy="413232"/>
            </a:xfrm>
            <a:prstGeom prst="rect">
              <a:avLst/>
            </a:prstGeom>
          </p:spPr>
        </p:pic>
        <p:grpSp>
          <p:nvGrpSpPr>
            <p:cNvPr id="19" name="Group 18">
              <a:extLst>
                <a:ext uri="{FF2B5EF4-FFF2-40B4-BE49-F238E27FC236}">
                  <a16:creationId xmlns:a16="http://schemas.microsoft.com/office/drawing/2014/main" id="{A6828538-663A-DD80-9B60-31F524422F96}"/>
                </a:ext>
              </a:extLst>
            </p:cNvPr>
            <p:cNvGrpSpPr/>
            <p:nvPr/>
          </p:nvGrpSpPr>
          <p:grpSpPr>
            <a:xfrm>
              <a:off x="6960820" y="1767232"/>
              <a:ext cx="2512052" cy="1110228"/>
              <a:chOff x="6960820" y="1767232"/>
              <a:chExt cx="2512052" cy="1110228"/>
            </a:xfrm>
          </p:grpSpPr>
          <p:pic>
            <p:nvPicPr>
              <p:cNvPr id="9" name="Picture 10" descr="Image result for acep logo emergenc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0820" y="1767232"/>
                <a:ext cx="1776778" cy="4924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7696094" y="2360657"/>
                <a:ext cx="1776778" cy="516803"/>
              </a:xfrm>
              <a:prstGeom prst="rect">
                <a:avLst/>
              </a:prstGeom>
            </p:spPr>
          </p:pic>
        </p:grpSp>
      </p:grpSp>
      <p:sp>
        <p:nvSpPr>
          <p:cNvPr id="21" name="TextBox 20">
            <a:extLst>
              <a:ext uri="{FF2B5EF4-FFF2-40B4-BE49-F238E27FC236}">
                <a16:creationId xmlns:a16="http://schemas.microsoft.com/office/drawing/2014/main" id="{302A1214-8499-ABCD-7B7A-EB8A893FC3A7}"/>
              </a:ext>
            </a:extLst>
          </p:cNvPr>
          <p:cNvSpPr txBox="1"/>
          <p:nvPr/>
        </p:nvSpPr>
        <p:spPr>
          <a:xfrm>
            <a:off x="1354073" y="1816529"/>
            <a:ext cx="2901814" cy="1569660"/>
          </a:xfrm>
          <a:prstGeom prst="rect">
            <a:avLst/>
          </a:prstGeom>
          <a:solidFill>
            <a:schemeClr val="accent3">
              <a:lumMod val="20000"/>
              <a:lumOff val="80000"/>
            </a:schemeClr>
          </a:solidFill>
        </p:spPr>
        <p:txBody>
          <a:bodyPr wrap="square" rtlCol="0">
            <a:spAutoFit/>
          </a:bodyPr>
          <a:lstStyle/>
          <a:p>
            <a:pPr marL="342900" indent="-342900">
              <a:buFont typeface="+mj-lt"/>
              <a:buAutoNum type="arabicPeriod"/>
            </a:pPr>
            <a:r>
              <a:rPr lang="en-US" sz="1600" dirty="0"/>
              <a:t>EMSC Performance Measures (2006, 2009)</a:t>
            </a:r>
          </a:p>
          <a:p>
            <a:pPr marL="342900" indent="-342900">
              <a:buFont typeface="+mj-lt"/>
              <a:buAutoNum type="arabicPeriod"/>
            </a:pPr>
            <a:r>
              <a:rPr lang="en-US" sz="1600" dirty="0"/>
              <a:t>Expand our team (ENA)</a:t>
            </a:r>
          </a:p>
          <a:p>
            <a:pPr marL="342900" indent="-342900">
              <a:buFont typeface="+mj-lt"/>
              <a:buAutoNum type="arabicPeriod"/>
            </a:pPr>
            <a:r>
              <a:rPr lang="en-US" sz="1600" dirty="0"/>
              <a:t>Educational resources </a:t>
            </a:r>
          </a:p>
          <a:p>
            <a:pPr marL="342900" indent="-342900">
              <a:buFont typeface="+mj-lt"/>
              <a:buAutoNum type="arabicPeriod"/>
            </a:pPr>
            <a:r>
              <a:rPr lang="en-US" sz="1600" dirty="0"/>
              <a:t>Enhance communication efforts </a:t>
            </a:r>
          </a:p>
        </p:txBody>
      </p:sp>
      <p:pic>
        <p:nvPicPr>
          <p:cNvPr id="22" name="Picture 21">
            <a:extLst>
              <a:ext uri="{FF2B5EF4-FFF2-40B4-BE49-F238E27FC236}">
                <a16:creationId xmlns:a16="http://schemas.microsoft.com/office/drawing/2014/main" id="{9B6EEDAC-94A8-5B3C-A334-07EDD32CC92A}"/>
              </a:ext>
            </a:extLst>
          </p:cNvPr>
          <p:cNvPicPr>
            <a:picLocks noChangeAspect="1"/>
          </p:cNvPicPr>
          <p:nvPr/>
        </p:nvPicPr>
        <p:blipFill>
          <a:blip r:embed="rId9"/>
          <a:stretch>
            <a:fillRect/>
          </a:stretch>
        </p:blipFill>
        <p:spPr>
          <a:xfrm>
            <a:off x="4326468" y="710600"/>
            <a:ext cx="822979" cy="1362031"/>
          </a:xfrm>
          <a:prstGeom prst="rect">
            <a:avLst/>
          </a:prstGeom>
          <a:ln>
            <a:solidFill>
              <a:srgbClr val="045091"/>
            </a:solidFill>
          </a:ln>
        </p:spPr>
      </p:pic>
      <p:sp>
        <p:nvSpPr>
          <p:cNvPr id="23" name="TextBox 22">
            <a:extLst>
              <a:ext uri="{FF2B5EF4-FFF2-40B4-BE49-F238E27FC236}">
                <a16:creationId xmlns:a16="http://schemas.microsoft.com/office/drawing/2014/main" id="{192798C5-C17A-56F2-C797-F52B68B6C4AB}"/>
              </a:ext>
            </a:extLst>
          </p:cNvPr>
          <p:cNvSpPr txBox="1"/>
          <p:nvPr/>
        </p:nvSpPr>
        <p:spPr>
          <a:xfrm>
            <a:off x="5156199" y="592667"/>
            <a:ext cx="2539895" cy="738664"/>
          </a:xfrm>
          <a:prstGeom prst="rect">
            <a:avLst/>
          </a:prstGeom>
          <a:noFill/>
        </p:spPr>
        <p:txBody>
          <a:bodyPr wrap="square" rtlCol="0">
            <a:spAutoFit/>
          </a:bodyPr>
          <a:lstStyle/>
          <a:p>
            <a:r>
              <a:rPr lang="en-US" sz="1400" b="1" i="1" dirty="0">
                <a:solidFill>
                  <a:srgbClr val="045091"/>
                </a:solidFill>
              </a:rPr>
              <a:t>If there were one word to describe the state of emergency care for children, it is “</a:t>
            </a:r>
            <a:r>
              <a:rPr lang="en-US" sz="1400" b="1" i="1" u="sng" dirty="0">
                <a:solidFill>
                  <a:srgbClr val="045091"/>
                </a:solidFill>
              </a:rPr>
              <a:t>uneven</a:t>
            </a:r>
            <a:r>
              <a:rPr lang="en-US" sz="1400" b="1" i="1" dirty="0">
                <a:solidFill>
                  <a:srgbClr val="045091"/>
                </a:solidFill>
              </a:rPr>
              <a:t>.”</a:t>
            </a:r>
          </a:p>
        </p:txBody>
      </p:sp>
      <p:sp>
        <p:nvSpPr>
          <p:cNvPr id="27" name="TextBox 26">
            <a:extLst>
              <a:ext uri="{FF2B5EF4-FFF2-40B4-BE49-F238E27FC236}">
                <a16:creationId xmlns:a16="http://schemas.microsoft.com/office/drawing/2014/main" id="{3625EC33-A3B2-4CDC-937E-D31CB9B6415F}"/>
              </a:ext>
            </a:extLst>
          </p:cNvPr>
          <p:cNvSpPr txBox="1"/>
          <p:nvPr/>
        </p:nvSpPr>
        <p:spPr>
          <a:xfrm>
            <a:off x="7058535" y="6184254"/>
            <a:ext cx="4828674" cy="502445"/>
          </a:xfrm>
          <a:prstGeom prst="rect">
            <a:avLst/>
          </a:prstGeom>
          <a:noFill/>
        </p:spPr>
        <p:txBody>
          <a:bodyPr wrap="square" rtlCol="0">
            <a:spAutoFit/>
          </a:bodyPr>
          <a:lstStyle/>
          <a:p>
            <a:pPr algn="r"/>
            <a:r>
              <a:rPr lang="en-US" sz="1200" dirty="0"/>
              <a:t>Institute of Medicine Committee on the Future of Emergency Care in the U.S. Health System.  Washington, DC: National Academies Press; 2006</a:t>
            </a:r>
            <a:r>
              <a:rPr lang="en-US" sz="1465" dirty="0"/>
              <a:t>.</a:t>
            </a:r>
          </a:p>
        </p:txBody>
      </p:sp>
    </p:spTree>
    <p:extLst>
      <p:ext uri="{BB962C8B-B14F-4D97-AF65-F5344CB8AC3E}">
        <p14:creationId xmlns:p14="http://schemas.microsoft.com/office/powerpoint/2010/main" val="203662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3"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07DF1-5842-E3E2-EFA1-EA017357B52C}"/>
              </a:ext>
            </a:extLst>
          </p:cNvPr>
          <p:cNvSpPr>
            <a:spLocks noGrp="1"/>
          </p:cNvSpPr>
          <p:nvPr>
            <p:ph type="title"/>
          </p:nvPr>
        </p:nvSpPr>
        <p:spPr/>
        <p:txBody>
          <a:bodyPr/>
          <a:lstStyle/>
          <a:p>
            <a:r>
              <a:rPr lang="en-US" dirty="0"/>
              <a:t>“Pediatric Readiness”</a:t>
            </a:r>
          </a:p>
        </p:txBody>
      </p:sp>
      <p:sp>
        <p:nvSpPr>
          <p:cNvPr id="3" name="Content Placeholder 2">
            <a:extLst>
              <a:ext uri="{FF2B5EF4-FFF2-40B4-BE49-F238E27FC236}">
                <a16:creationId xmlns:a16="http://schemas.microsoft.com/office/drawing/2014/main" id="{5F720802-BAE0-0D95-CAAE-D45C2FC49722}"/>
              </a:ext>
            </a:extLst>
          </p:cNvPr>
          <p:cNvSpPr>
            <a:spLocks noGrp="1"/>
          </p:cNvSpPr>
          <p:nvPr>
            <p:ph idx="1"/>
          </p:nvPr>
        </p:nvSpPr>
        <p:spPr>
          <a:prstGeom prst="rect">
            <a:avLst/>
          </a:prstGeom>
        </p:spPr>
        <p:txBody>
          <a:bodyPr>
            <a:normAutofit/>
          </a:bodyPr>
          <a:lstStyle/>
          <a:p>
            <a:pPr marL="0" indent="0">
              <a:buNone/>
            </a:pPr>
            <a:r>
              <a:rPr lang="en-US" sz="4800" dirty="0">
                <a:solidFill>
                  <a:srgbClr val="202124"/>
                </a:solidFill>
                <a:latin typeface="Google Sans"/>
              </a:rPr>
              <a:t>Pediatric Readiness is ensuring that </a:t>
            </a:r>
            <a:r>
              <a:rPr lang="en-US" sz="4800" i="1" dirty="0">
                <a:solidFill>
                  <a:srgbClr val="202124"/>
                </a:solidFill>
                <a:latin typeface="Google Sans"/>
              </a:rPr>
              <a:t>every EMS agency and emergency department </a:t>
            </a:r>
            <a:r>
              <a:rPr lang="en-US" sz="4800" dirty="0">
                <a:solidFill>
                  <a:srgbClr val="202124"/>
                </a:solidFill>
                <a:latin typeface="Google Sans"/>
              </a:rPr>
              <a:t>has the pediatric-specific champions, competencies, policies, equipment, and other resources needed to provide high-quality emergency care for </a:t>
            </a:r>
            <a:r>
              <a:rPr lang="en-US" sz="4800" b="1" i="1" dirty="0">
                <a:solidFill>
                  <a:srgbClr val="202124"/>
                </a:solidFill>
                <a:highlight>
                  <a:srgbClr val="FFFF00"/>
                </a:highlight>
                <a:latin typeface="Google Sans"/>
              </a:rPr>
              <a:t>all</a:t>
            </a:r>
            <a:r>
              <a:rPr lang="en-US" sz="4800" dirty="0">
                <a:solidFill>
                  <a:srgbClr val="202124"/>
                </a:solidFill>
                <a:latin typeface="Google Sans"/>
              </a:rPr>
              <a:t> children.</a:t>
            </a:r>
            <a:endParaRPr lang="en-US" sz="4800" b="1" dirty="0"/>
          </a:p>
        </p:txBody>
      </p:sp>
    </p:spTree>
    <p:extLst>
      <p:ext uri="{BB962C8B-B14F-4D97-AF65-F5344CB8AC3E}">
        <p14:creationId xmlns:p14="http://schemas.microsoft.com/office/powerpoint/2010/main" val="1856148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50EF06-0A83-699B-4333-DB53CBC2EEC2}"/>
              </a:ext>
            </a:extLst>
          </p:cNvPr>
          <p:cNvSpPr txBox="1"/>
          <p:nvPr/>
        </p:nvSpPr>
        <p:spPr>
          <a:xfrm>
            <a:off x="676232" y="5200879"/>
            <a:ext cx="8082447" cy="802111"/>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kern="1200">
                <a:solidFill>
                  <a:schemeClr val="tx1"/>
                </a:solidFill>
                <a:latin typeface="+mj-lt"/>
                <a:ea typeface="+mj-ea"/>
                <a:cs typeface="+mj-cs"/>
              </a:rPr>
              <a:t>2012</a:t>
            </a:r>
          </a:p>
        </p:txBody>
      </p:sp>
      <p:sp>
        <p:nvSpPr>
          <p:cNvPr id="26" name="Rectangle 25">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A Brand-New Day: Emergency Nurses Association Unveils Modern Loo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9232" y="754971"/>
            <a:ext cx="1047722" cy="607678"/>
          </a:xfrm>
          <a:prstGeom prst="rect">
            <a:avLst/>
          </a:prstGeom>
          <a:noFill/>
          <a:extLst>
            <a:ext uri="{909E8E84-426E-40DD-AFC4-6F175D3DCCD1}">
              <a14:hiddenFill xmlns:a14="http://schemas.microsoft.com/office/drawing/2010/main">
                <a:solidFill>
                  <a:srgbClr val="FFFFFF"/>
                </a:solidFill>
              </a14:hiddenFill>
            </a:ext>
          </a:extLst>
        </p:spPr>
      </p:pic>
      <p:sp>
        <p:nvSpPr>
          <p:cNvPr id="28" name="Right Triangle 27">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1731"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ight Triangle 29">
            <a:extLst>
              <a:ext uri="{FF2B5EF4-FFF2-40B4-BE49-F238E27FC236}">
                <a16:creationId xmlns:a16="http://schemas.microsoft.com/office/drawing/2014/main" id="{D8350E6D-CBC9-4A26-B84F-7145FDC9F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0665" y="609601"/>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ight Triangle 33">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1447563"/>
            <a:ext cx="1980472" cy="13966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1LineAAPLogoPos">
            <a:extLst>
              <a:ext uri="{FF2B5EF4-FFF2-40B4-BE49-F238E27FC236}">
                <a16:creationId xmlns:a16="http://schemas.microsoft.com/office/drawing/2014/main" id="{5C130072-6B88-9E40-B7BF-F9EB1B4A85C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36888" y="2035690"/>
            <a:ext cx="1653942" cy="252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4" descr="ACEPLOGO2(4C)">
            <a:extLst>
              <a:ext uri="{FF2B5EF4-FFF2-40B4-BE49-F238E27FC236}">
                <a16:creationId xmlns:a16="http://schemas.microsoft.com/office/drawing/2014/main" id="{D63C4458-C932-B24A-80D3-2B713B4602D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933499" y="1990049"/>
            <a:ext cx="1685012" cy="31172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Right Triangle 41">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42224" y="156958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ight Triangle 43">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6"/>
          <a:stretch>
            <a:fillRect/>
          </a:stretch>
        </p:blipFill>
        <p:spPr>
          <a:xfrm>
            <a:off x="4225834" y="3142379"/>
            <a:ext cx="2396155" cy="1316465"/>
          </a:xfrm>
          <a:prstGeom prst="rect">
            <a:avLst/>
          </a:prstGeom>
        </p:spPr>
      </p:pic>
      <p:sp>
        <p:nvSpPr>
          <p:cNvPr id="46" name="Rectangle 45">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841337"/>
            <a:ext cx="2789854" cy="18653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lose-up of a puzzle&#10;&#10;AI-generated content may be incorrect.">
            <a:extLst>
              <a:ext uri="{FF2B5EF4-FFF2-40B4-BE49-F238E27FC236}">
                <a16:creationId xmlns:a16="http://schemas.microsoft.com/office/drawing/2014/main" id="{388AE7AF-0672-954D-AF79-0C9E4F21508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923147" y="3129124"/>
            <a:ext cx="2456770" cy="1289804"/>
          </a:xfrm>
          <a:prstGeom prst="rect">
            <a:avLst/>
          </a:prstGeom>
          <a:solidFill>
            <a:srgbClr val="0432FF"/>
          </a:solid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8" name="Right Triangle 47">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850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ight Triangle 49">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6496" y="2804968"/>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65897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row: Right 30">
            <a:extLst>
              <a:ext uri="{FF2B5EF4-FFF2-40B4-BE49-F238E27FC236}">
                <a16:creationId xmlns:a16="http://schemas.microsoft.com/office/drawing/2014/main" id="{28878429-1A6D-D5D8-D95F-D197583FFAED}"/>
              </a:ext>
            </a:extLst>
          </p:cNvPr>
          <p:cNvSpPr/>
          <p:nvPr/>
        </p:nvSpPr>
        <p:spPr>
          <a:xfrm>
            <a:off x="172420" y="3353629"/>
            <a:ext cx="11434439" cy="1014828"/>
          </a:xfrm>
          <a:prstGeom prst="rightArrow">
            <a:avLst/>
          </a:prstGeom>
          <a:solidFill>
            <a:srgbClr val="C9F0FF"/>
          </a:solidFill>
          <a:ln>
            <a:solidFill>
              <a:srgbClr val="C9F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F5CD8-6160-4015-8136-4454CFFE79F8}"/>
              </a:ext>
            </a:extLst>
          </p:cNvPr>
          <p:cNvSpPr>
            <a:spLocks noGrp="1"/>
          </p:cNvSpPr>
          <p:nvPr>
            <p:ph type="title"/>
          </p:nvPr>
        </p:nvSpPr>
        <p:spPr>
          <a:xfrm>
            <a:off x="434340" y="491423"/>
            <a:ext cx="10515600" cy="1325563"/>
          </a:xfrm>
        </p:spPr>
        <p:txBody>
          <a:bodyPr>
            <a:normAutofit/>
          </a:bodyPr>
          <a:lstStyle/>
          <a:p>
            <a:r>
              <a:rPr lang="en-US" sz="3600" dirty="0"/>
              <a:t>Development of Systems of care</a:t>
            </a:r>
          </a:p>
        </p:txBody>
      </p:sp>
      <p:sp>
        <p:nvSpPr>
          <p:cNvPr id="8" name="Isosceles Triangle 7">
            <a:extLst>
              <a:ext uri="{FF2B5EF4-FFF2-40B4-BE49-F238E27FC236}">
                <a16:creationId xmlns:a16="http://schemas.microsoft.com/office/drawing/2014/main" id="{05E2B199-761B-4A67-870E-C19CC8EDCAAE}"/>
              </a:ext>
            </a:extLst>
          </p:cNvPr>
          <p:cNvSpPr/>
          <p:nvPr/>
        </p:nvSpPr>
        <p:spPr>
          <a:xfrm>
            <a:off x="383840" y="3660753"/>
            <a:ext cx="194310" cy="257172"/>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268577-5E60-416D-9149-57010867D6F3}"/>
              </a:ext>
            </a:extLst>
          </p:cNvPr>
          <p:cNvSpPr txBox="1"/>
          <p:nvPr/>
        </p:nvSpPr>
        <p:spPr>
          <a:xfrm>
            <a:off x="2231" y="3917322"/>
            <a:ext cx="922020" cy="276999"/>
          </a:xfrm>
          <a:prstGeom prst="rect">
            <a:avLst/>
          </a:prstGeom>
          <a:noFill/>
        </p:spPr>
        <p:txBody>
          <a:bodyPr wrap="square" rtlCol="0">
            <a:spAutoFit/>
          </a:bodyPr>
          <a:lstStyle/>
          <a:p>
            <a:pPr algn="ctr"/>
            <a:r>
              <a:rPr lang="en-US" sz="1200" dirty="0"/>
              <a:t>1965</a:t>
            </a:r>
          </a:p>
        </p:txBody>
      </p:sp>
      <p:sp>
        <p:nvSpPr>
          <p:cNvPr id="10" name="TextBox 9">
            <a:extLst>
              <a:ext uri="{FF2B5EF4-FFF2-40B4-BE49-F238E27FC236}">
                <a16:creationId xmlns:a16="http://schemas.microsoft.com/office/drawing/2014/main" id="{5E34FB2C-004A-4F22-9A6C-7C93D08FF027}"/>
              </a:ext>
            </a:extLst>
          </p:cNvPr>
          <p:cNvSpPr txBox="1"/>
          <p:nvPr/>
        </p:nvSpPr>
        <p:spPr>
          <a:xfrm>
            <a:off x="-785" y="2347044"/>
            <a:ext cx="1038225" cy="1200329"/>
          </a:xfrm>
          <a:prstGeom prst="rect">
            <a:avLst/>
          </a:prstGeom>
          <a:noFill/>
        </p:spPr>
        <p:txBody>
          <a:bodyPr wrap="square" rtlCol="0">
            <a:spAutoFit/>
          </a:bodyPr>
          <a:lstStyle/>
          <a:p>
            <a:pPr algn="ctr"/>
            <a:r>
              <a:rPr lang="en-US" sz="1200" dirty="0"/>
              <a:t>Presidential Commission on Heart Disease, Cancer, and Stroke</a:t>
            </a:r>
          </a:p>
        </p:txBody>
      </p:sp>
      <p:sp>
        <p:nvSpPr>
          <p:cNvPr id="11" name="Isosceles Triangle 10">
            <a:extLst>
              <a:ext uri="{FF2B5EF4-FFF2-40B4-BE49-F238E27FC236}">
                <a16:creationId xmlns:a16="http://schemas.microsoft.com/office/drawing/2014/main" id="{8F1EC7D4-59E8-4491-843C-7D0A07EC278F}"/>
              </a:ext>
            </a:extLst>
          </p:cNvPr>
          <p:cNvSpPr/>
          <p:nvPr/>
        </p:nvSpPr>
        <p:spPr>
          <a:xfrm>
            <a:off x="870230" y="3672806"/>
            <a:ext cx="194310" cy="257168"/>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DA22D9-5643-49DD-BB57-A7A88FD0269A}"/>
              </a:ext>
            </a:extLst>
          </p:cNvPr>
          <p:cNvSpPr txBox="1"/>
          <p:nvPr/>
        </p:nvSpPr>
        <p:spPr>
          <a:xfrm>
            <a:off x="437637" y="3909824"/>
            <a:ext cx="1038225" cy="1015663"/>
          </a:xfrm>
          <a:prstGeom prst="rect">
            <a:avLst/>
          </a:prstGeom>
          <a:noFill/>
        </p:spPr>
        <p:txBody>
          <a:bodyPr wrap="square" rtlCol="0">
            <a:spAutoFit/>
          </a:bodyPr>
          <a:lstStyle/>
          <a:p>
            <a:pPr algn="ctr"/>
            <a:r>
              <a:rPr lang="en-US" sz="1200" dirty="0"/>
              <a:t>1966</a:t>
            </a:r>
          </a:p>
          <a:p>
            <a:pPr algn="ctr"/>
            <a:r>
              <a:rPr lang="en-US" sz="1200" dirty="0"/>
              <a:t>National Highway Traffic Safety Act</a:t>
            </a:r>
          </a:p>
        </p:txBody>
      </p:sp>
      <p:sp>
        <p:nvSpPr>
          <p:cNvPr id="13" name="Isosceles Triangle 12">
            <a:extLst>
              <a:ext uri="{FF2B5EF4-FFF2-40B4-BE49-F238E27FC236}">
                <a16:creationId xmlns:a16="http://schemas.microsoft.com/office/drawing/2014/main" id="{0B312EBC-C84F-46B4-8C91-B7A750E315BC}"/>
              </a:ext>
            </a:extLst>
          </p:cNvPr>
          <p:cNvSpPr/>
          <p:nvPr/>
        </p:nvSpPr>
        <p:spPr>
          <a:xfrm>
            <a:off x="1641363" y="3674134"/>
            <a:ext cx="139065" cy="27358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5B3A07E-572F-49F3-B068-13DE775B232A}"/>
              </a:ext>
            </a:extLst>
          </p:cNvPr>
          <p:cNvSpPr txBox="1"/>
          <p:nvPr/>
        </p:nvSpPr>
        <p:spPr>
          <a:xfrm>
            <a:off x="1126569" y="2605539"/>
            <a:ext cx="1176338" cy="1015663"/>
          </a:xfrm>
          <a:prstGeom prst="rect">
            <a:avLst/>
          </a:prstGeom>
          <a:noFill/>
        </p:spPr>
        <p:txBody>
          <a:bodyPr wrap="square" rtlCol="0">
            <a:spAutoFit/>
          </a:bodyPr>
          <a:lstStyle/>
          <a:p>
            <a:pPr algn="ctr"/>
            <a:r>
              <a:rPr lang="en-US" sz="1200" dirty="0"/>
              <a:t>Trauma Systems Planning and  Development Act</a:t>
            </a:r>
          </a:p>
        </p:txBody>
      </p:sp>
      <p:sp>
        <p:nvSpPr>
          <p:cNvPr id="15" name="Isosceles Triangle 14">
            <a:extLst>
              <a:ext uri="{FF2B5EF4-FFF2-40B4-BE49-F238E27FC236}">
                <a16:creationId xmlns:a16="http://schemas.microsoft.com/office/drawing/2014/main" id="{0C79D7D5-D5C8-4574-99AA-DBBCC60FA684}"/>
              </a:ext>
            </a:extLst>
          </p:cNvPr>
          <p:cNvSpPr/>
          <p:nvPr/>
        </p:nvSpPr>
        <p:spPr>
          <a:xfrm>
            <a:off x="2376693" y="3696154"/>
            <a:ext cx="139065" cy="273586"/>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922B23D-289C-4DE6-9884-FC732CF70DB0}"/>
              </a:ext>
            </a:extLst>
          </p:cNvPr>
          <p:cNvSpPr txBox="1"/>
          <p:nvPr/>
        </p:nvSpPr>
        <p:spPr>
          <a:xfrm>
            <a:off x="1873844" y="3910438"/>
            <a:ext cx="1122318" cy="1015663"/>
          </a:xfrm>
          <a:prstGeom prst="rect">
            <a:avLst/>
          </a:prstGeom>
          <a:noFill/>
        </p:spPr>
        <p:txBody>
          <a:bodyPr wrap="square" rtlCol="0">
            <a:spAutoFit/>
          </a:bodyPr>
          <a:lstStyle/>
          <a:p>
            <a:pPr algn="ctr"/>
            <a:r>
              <a:rPr lang="en-US" sz="1200" dirty="0"/>
              <a:t>1973</a:t>
            </a:r>
          </a:p>
          <a:p>
            <a:pPr algn="ctr"/>
            <a:r>
              <a:rPr lang="en-US" sz="1200" dirty="0"/>
              <a:t>EMS</a:t>
            </a:r>
          </a:p>
          <a:p>
            <a:pPr algn="ctr"/>
            <a:r>
              <a:rPr lang="en-US" sz="1200" dirty="0"/>
              <a:t>Systems Development Act</a:t>
            </a:r>
          </a:p>
        </p:txBody>
      </p:sp>
      <p:sp>
        <p:nvSpPr>
          <p:cNvPr id="17" name="Isosceles Triangle 16">
            <a:extLst>
              <a:ext uri="{FF2B5EF4-FFF2-40B4-BE49-F238E27FC236}">
                <a16:creationId xmlns:a16="http://schemas.microsoft.com/office/drawing/2014/main" id="{2EA22760-7B54-4BF9-8BC2-5A7317A8D298}"/>
              </a:ext>
            </a:extLst>
          </p:cNvPr>
          <p:cNvSpPr/>
          <p:nvPr/>
        </p:nvSpPr>
        <p:spPr>
          <a:xfrm>
            <a:off x="3212191" y="3699440"/>
            <a:ext cx="139065" cy="27358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3639024-8848-4626-8468-CB763B81A625}"/>
              </a:ext>
            </a:extLst>
          </p:cNvPr>
          <p:cNvSpPr txBox="1"/>
          <p:nvPr/>
        </p:nvSpPr>
        <p:spPr>
          <a:xfrm>
            <a:off x="2739595" y="2834505"/>
            <a:ext cx="1038225" cy="830997"/>
          </a:xfrm>
          <a:prstGeom prst="rect">
            <a:avLst/>
          </a:prstGeom>
          <a:noFill/>
        </p:spPr>
        <p:txBody>
          <a:bodyPr wrap="square" rtlCol="0">
            <a:spAutoFit/>
          </a:bodyPr>
          <a:lstStyle/>
          <a:p>
            <a:pPr algn="ctr"/>
            <a:r>
              <a:rPr lang="en-US" sz="1200" dirty="0"/>
              <a:t>1</a:t>
            </a:r>
            <a:r>
              <a:rPr lang="en-US" sz="1200" baseline="30000" dirty="0"/>
              <a:t>st</a:t>
            </a:r>
            <a:r>
              <a:rPr lang="en-US" sz="1200" dirty="0"/>
              <a:t> Trauma Systems Criteria</a:t>
            </a:r>
          </a:p>
          <a:p>
            <a:pPr algn="ctr"/>
            <a:r>
              <a:rPr lang="en-US" sz="1200" dirty="0"/>
              <a:t>1976</a:t>
            </a:r>
          </a:p>
        </p:txBody>
      </p:sp>
      <p:sp>
        <p:nvSpPr>
          <p:cNvPr id="19" name="Isosceles Triangle 18">
            <a:extLst>
              <a:ext uri="{FF2B5EF4-FFF2-40B4-BE49-F238E27FC236}">
                <a16:creationId xmlns:a16="http://schemas.microsoft.com/office/drawing/2014/main" id="{B6B1A95C-F178-46C6-B208-214C2815A12E}"/>
              </a:ext>
            </a:extLst>
          </p:cNvPr>
          <p:cNvSpPr/>
          <p:nvPr/>
        </p:nvSpPr>
        <p:spPr>
          <a:xfrm>
            <a:off x="5078234" y="3664597"/>
            <a:ext cx="139065" cy="27358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21EFFA-DBB6-4714-8DA4-B87EE26A8AA9}"/>
              </a:ext>
            </a:extLst>
          </p:cNvPr>
          <p:cNvSpPr txBox="1"/>
          <p:nvPr/>
        </p:nvSpPr>
        <p:spPr>
          <a:xfrm>
            <a:off x="4628655" y="3894133"/>
            <a:ext cx="1038225" cy="1015663"/>
          </a:xfrm>
          <a:prstGeom prst="rect">
            <a:avLst/>
          </a:prstGeom>
          <a:noFill/>
        </p:spPr>
        <p:txBody>
          <a:bodyPr wrap="square" rtlCol="0">
            <a:spAutoFit/>
          </a:bodyPr>
          <a:lstStyle/>
          <a:p>
            <a:pPr algn="ctr"/>
            <a:r>
              <a:rPr lang="en-US" sz="1200" dirty="0"/>
              <a:t>1985 </a:t>
            </a:r>
          </a:p>
          <a:p>
            <a:pPr algn="ctr"/>
            <a:r>
              <a:rPr lang="en-US" sz="1200" dirty="0"/>
              <a:t>EMS</a:t>
            </a:r>
          </a:p>
          <a:p>
            <a:pPr algn="ctr"/>
            <a:r>
              <a:rPr lang="en-US" sz="1200" dirty="0"/>
              <a:t>for Children Program established</a:t>
            </a:r>
          </a:p>
        </p:txBody>
      </p:sp>
      <p:sp>
        <p:nvSpPr>
          <p:cNvPr id="21" name="Isosceles Triangle 20">
            <a:extLst>
              <a:ext uri="{FF2B5EF4-FFF2-40B4-BE49-F238E27FC236}">
                <a16:creationId xmlns:a16="http://schemas.microsoft.com/office/drawing/2014/main" id="{EAFFCB70-25BA-4666-8CA9-D992E6FBA564}"/>
              </a:ext>
            </a:extLst>
          </p:cNvPr>
          <p:cNvSpPr/>
          <p:nvPr/>
        </p:nvSpPr>
        <p:spPr>
          <a:xfrm>
            <a:off x="6308714" y="3656669"/>
            <a:ext cx="139065" cy="27358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8034873-FBF3-445F-B7C0-670213D1A1FB}"/>
              </a:ext>
            </a:extLst>
          </p:cNvPr>
          <p:cNvSpPr txBox="1"/>
          <p:nvPr/>
        </p:nvSpPr>
        <p:spPr>
          <a:xfrm>
            <a:off x="5809025" y="2664931"/>
            <a:ext cx="1176338" cy="1015663"/>
          </a:xfrm>
          <a:prstGeom prst="rect">
            <a:avLst/>
          </a:prstGeom>
          <a:noFill/>
        </p:spPr>
        <p:txBody>
          <a:bodyPr wrap="square" rtlCol="0">
            <a:spAutoFit/>
          </a:bodyPr>
          <a:lstStyle/>
          <a:p>
            <a:pPr algn="ctr"/>
            <a:r>
              <a:rPr lang="en-US" sz="1200" dirty="0"/>
              <a:t>Trauma Care Systems Planning and Development Act</a:t>
            </a:r>
          </a:p>
        </p:txBody>
      </p:sp>
      <p:grpSp>
        <p:nvGrpSpPr>
          <p:cNvPr id="26" name="Group 25">
            <a:extLst>
              <a:ext uri="{FF2B5EF4-FFF2-40B4-BE49-F238E27FC236}">
                <a16:creationId xmlns:a16="http://schemas.microsoft.com/office/drawing/2014/main" id="{D536D10C-4F5C-58B3-5A84-683BA6A6054D}"/>
              </a:ext>
            </a:extLst>
          </p:cNvPr>
          <p:cNvGrpSpPr/>
          <p:nvPr/>
        </p:nvGrpSpPr>
        <p:grpSpPr>
          <a:xfrm>
            <a:off x="68282" y="4926103"/>
            <a:ext cx="1250972" cy="1731097"/>
            <a:chOff x="8404103" y="1415859"/>
            <a:chExt cx="3368198" cy="4833837"/>
          </a:xfrm>
        </p:grpSpPr>
        <p:pic>
          <p:nvPicPr>
            <p:cNvPr id="27" name="Picture 26">
              <a:extLst>
                <a:ext uri="{FF2B5EF4-FFF2-40B4-BE49-F238E27FC236}">
                  <a16:creationId xmlns:a16="http://schemas.microsoft.com/office/drawing/2014/main" id="{52F1784C-22C7-B04A-63F5-3299F16F79E4}"/>
                </a:ext>
              </a:extLst>
            </p:cNvPr>
            <p:cNvPicPr>
              <a:picLocks noChangeAspect="1"/>
            </p:cNvPicPr>
            <p:nvPr/>
          </p:nvPicPr>
          <p:blipFill>
            <a:blip r:embed="rId2"/>
            <a:stretch>
              <a:fillRect/>
            </a:stretch>
          </p:blipFill>
          <p:spPr>
            <a:xfrm>
              <a:off x="8547527" y="1415859"/>
              <a:ext cx="3224774" cy="4151897"/>
            </a:xfrm>
            <a:prstGeom prst="rect">
              <a:avLst/>
            </a:prstGeom>
          </p:spPr>
        </p:pic>
        <p:grpSp>
          <p:nvGrpSpPr>
            <p:cNvPr id="28" name="Group 27">
              <a:extLst>
                <a:ext uri="{FF2B5EF4-FFF2-40B4-BE49-F238E27FC236}">
                  <a16:creationId xmlns:a16="http://schemas.microsoft.com/office/drawing/2014/main" id="{A653C063-BF48-F505-D720-69AB1732D05F}"/>
                </a:ext>
              </a:extLst>
            </p:cNvPr>
            <p:cNvGrpSpPr/>
            <p:nvPr/>
          </p:nvGrpSpPr>
          <p:grpSpPr>
            <a:xfrm>
              <a:off x="8404103" y="3829880"/>
              <a:ext cx="3135432" cy="2419816"/>
              <a:chOff x="8229932" y="4221766"/>
              <a:chExt cx="3135432" cy="2419816"/>
            </a:xfrm>
          </p:grpSpPr>
          <p:sp>
            <p:nvSpPr>
              <p:cNvPr id="29" name="TextBox 28">
                <a:extLst>
                  <a:ext uri="{FF2B5EF4-FFF2-40B4-BE49-F238E27FC236}">
                    <a16:creationId xmlns:a16="http://schemas.microsoft.com/office/drawing/2014/main" id="{E70B611A-3F8F-0677-9AA1-F8E66F0F1CF9}"/>
                  </a:ext>
                </a:extLst>
              </p:cNvPr>
              <p:cNvSpPr txBox="1"/>
              <p:nvPr/>
            </p:nvSpPr>
            <p:spPr>
              <a:xfrm>
                <a:off x="8606122" y="4221766"/>
                <a:ext cx="2759242" cy="705723"/>
              </a:xfrm>
              <a:prstGeom prst="rect">
                <a:avLst/>
              </a:prstGeom>
              <a:noFill/>
            </p:spPr>
            <p:txBody>
              <a:bodyPr wrap="square" rtlCol="0">
                <a:spAutoFit/>
              </a:bodyPr>
              <a:lstStyle/>
              <a:p>
                <a:r>
                  <a:rPr lang="en-US" sz="600" dirty="0"/>
                  <a:t>ACCIDENTAL DEATH AND DISABILITY:</a:t>
                </a:r>
              </a:p>
              <a:p>
                <a:r>
                  <a:rPr lang="en-US" sz="600" dirty="0"/>
                  <a:t>THE NEGLECTED DISEASE OF </a:t>
                </a:r>
              </a:p>
              <a:p>
                <a:r>
                  <a:rPr lang="en-US" sz="600" dirty="0"/>
                  <a:t>MODERN SOCIETY</a:t>
                </a:r>
              </a:p>
            </p:txBody>
          </p:sp>
          <p:sp>
            <p:nvSpPr>
              <p:cNvPr id="30" name="TextBox 29">
                <a:extLst>
                  <a:ext uri="{FF2B5EF4-FFF2-40B4-BE49-F238E27FC236}">
                    <a16:creationId xmlns:a16="http://schemas.microsoft.com/office/drawing/2014/main" id="{929CED0D-8DA9-5732-4170-AC3DE9AA0807}"/>
                  </a:ext>
                </a:extLst>
              </p:cNvPr>
              <p:cNvSpPr txBox="1"/>
              <p:nvPr/>
            </p:nvSpPr>
            <p:spPr>
              <a:xfrm>
                <a:off x="8229932" y="5696219"/>
                <a:ext cx="2759243" cy="945363"/>
              </a:xfrm>
              <a:prstGeom prst="rect">
                <a:avLst/>
              </a:prstGeom>
              <a:noFill/>
            </p:spPr>
            <p:txBody>
              <a:bodyPr wrap="square" rtlCol="0">
                <a:spAutoFit/>
              </a:bodyPr>
              <a:lstStyle/>
              <a:p>
                <a:r>
                  <a:rPr lang="en-US" sz="400" dirty="0"/>
                  <a:t>DIVISION OF MEDICAL SCIENCES</a:t>
                </a:r>
              </a:p>
              <a:p>
                <a:r>
                  <a:rPr lang="en-US" sz="400" dirty="0"/>
                  <a:t>NATIONAL ACADEMY OF SCIENCES  NATIONAL RESEARCH COUNCIL</a:t>
                </a:r>
              </a:p>
            </p:txBody>
          </p:sp>
        </p:grpSp>
      </p:grpSp>
      <p:sp>
        <p:nvSpPr>
          <p:cNvPr id="25" name="TextBox 24">
            <a:extLst>
              <a:ext uri="{FF2B5EF4-FFF2-40B4-BE49-F238E27FC236}">
                <a16:creationId xmlns:a16="http://schemas.microsoft.com/office/drawing/2014/main" id="{5C7CC1E4-DDBE-D275-2955-2A8F881325C0}"/>
              </a:ext>
            </a:extLst>
          </p:cNvPr>
          <p:cNvSpPr txBox="1"/>
          <p:nvPr/>
        </p:nvSpPr>
        <p:spPr>
          <a:xfrm>
            <a:off x="6561701" y="6325832"/>
            <a:ext cx="5630299" cy="502445"/>
          </a:xfrm>
          <a:prstGeom prst="rect">
            <a:avLst/>
          </a:prstGeom>
          <a:noFill/>
        </p:spPr>
        <p:txBody>
          <a:bodyPr wrap="square" rtlCol="0">
            <a:spAutoFit/>
          </a:bodyPr>
          <a:lstStyle/>
          <a:p>
            <a:pPr algn="r"/>
            <a:r>
              <a:rPr lang="en-US" sz="1200" dirty="0"/>
              <a:t>Institute of Medicine Committee on the Future of Emergency Care in the U.S. Health System.  Washington, DC: National Academies Press; 2006</a:t>
            </a:r>
            <a:r>
              <a:rPr lang="en-US" sz="1465" dirty="0"/>
              <a:t>.</a:t>
            </a:r>
          </a:p>
        </p:txBody>
      </p:sp>
      <p:sp>
        <p:nvSpPr>
          <p:cNvPr id="32" name="TextBox 31">
            <a:extLst>
              <a:ext uri="{FF2B5EF4-FFF2-40B4-BE49-F238E27FC236}">
                <a16:creationId xmlns:a16="http://schemas.microsoft.com/office/drawing/2014/main" id="{F7DA812C-43BB-889E-869A-CCF6E6A12573}"/>
              </a:ext>
            </a:extLst>
          </p:cNvPr>
          <p:cNvSpPr txBox="1"/>
          <p:nvPr/>
        </p:nvSpPr>
        <p:spPr>
          <a:xfrm>
            <a:off x="1260658" y="3903011"/>
            <a:ext cx="922020" cy="276999"/>
          </a:xfrm>
          <a:prstGeom prst="rect">
            <a:avLst/>
          </a:prstGeom>
          <a:noFill/>
        </p:spPr>
        <p:txBody>
          <a:bodyPr wrap="square" rtlCol="0">
            <a:spAutoFit/>
          </a:bodyPr>
          <a:lstStyle/>
          <a:p>
            <a:pPr algn="ctr"/>
            <a:r>
              <a:rPr lang="en-US" sz="1200" dirty="0"/>
              <a:t>1970</a:t>
            </a:r>
          </a:p>
        </p:txBody>
      </p:sp>
      <p:sp>
        <p:nvSpPr>
          <p:cNvPr id="33" name="TextBox 32">
            <a:extLst>
              <a:ext uri="{FF2B5EF4-FFF2-40B4-BE49-F238E27FC236}">
                <a16:creationId xmlns:a16="http://schemas.microsoft.com/office/drawing/2014/main" id="{F2D64D4F-1C86-D67E-9326-A394C5915DCF}"/>
              </a:ext>
            </a:extLst>
          </p:cNvPr>
          <p:cNvSpPr txBox="1"/>
          <p:nvPr/>
        </p:nvSpPr>
        <p:spPr>
          <a:xfrm>
            <a:off x="5905306" y="3912744"/>
            <a:ext cx="922020" cy="276999"/>
          </a:xfrm>
          <a:prstGeom prst="rect">
            <a:avLst/>
          </a:prstGeom>
          <a:noFill/>
        </p:spPr>
        <p:txBody>
          <a:bodyPr wrap="square" rtlCol="0">
            <a:spAutoFit/>
          </a:bodyPr>
          <a:lstStyle/>
          <a:p>
            <a:pPr algn="ctr"/>
            <a:r>
              <a:rPr lang="en-US" sz="1200" dirty="0"/>
              <a:t>1990</a:t>
            </a:r>
          </a:p>
        </p:txBody>
      </p:sp>
      <p:sp>
        <p:nvSpPr>
          <p:cNvPr id="34" name="TextBox 33">
            <a:extLst>
              <a:ext uri="{FF2B5EF4-FFF2-40B4-BE49-F238E27FC236}">
                <a16:creationId xmlns:a16="http://schemas.microsoft.com/office/drawing/2014/main" id="{F4A0DF6E-0110-8A19-715F-A074D4DE49BF}"/>
              </a:ext>
            </a:extLst>
          </p:cNvPr>
          <p:cNvSpPr txBox="1"/>
          <p:nvPr/>
        </p:nvSpPr>
        <p:spPr>
          <a:xfrm>
            <a:off x="2809636" y="3912744"/>
            <a:ext cx="922020" cy="276999"/>
          </a:xfrm>
          <a:prstGeom prst="rect">
            <a:avLst/>
          </a:prstGeom>
          <a:noFill/>
        </p:spPr>
        <p:txBody>
          <a:bodyPr wrap="square" rtlCol="0">
            <a:spAutoFit/>
          </a:bodyPr>
          <a:lstStyle/>
          <a:p>
            <a:pPr algn="ctr"/>
            <a:r>
              <a:rPr lang="en-US" sz="1200" dirty="0"/>
              <a:t>1976</a:t>
            </a:r>
          </a:p>
        </p:txBody>
      </p:sp>
      <p:sp>
        <p:nvSpPr>
          <p:cNvPr id="35" name="Isosceles Triangle 34">
            <a:extLst>
              <a:ext uri="{FF2B5EF4-FFF2-40B4-BE49-F238E27FC236}">
                <a16:creationId xmlns:a16="http://schemas.microsoft.com/office/drawing/2014/main" id="{775EF1A3-D5C9-7717-801F-FE8D4694C554}"/>
              </a:ext>
            </a:extLst>
          </p:cNvPr>
          <p:cNvSpPr/>
          <p:nvPr/>
        </p:nvSpPr>
        <p:spPr>
          <a:xfrm>
            <a:off x="8085601" y="3701097"/>
            <a:ext cx="139065" cy="27358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58EB6-1DB1-56E8-4E7F-8C8DB3384F80}"/>
              </a:ext>
            </a:extLst>
          </p:cNvPr>
          <p:cNvSpPr txBox="1"/>
          <p:nvPr/>
        </p:nvSpPr>
        <p:spPr>
          <a:xfrm>
            <a:off x="7704896" y="3912218"/>
            <a:ext cx="922020" cy="276999"/>
          </a:xfrm>
          <a:prstGeom prst="rect">
            <a:avLst/>
          </a:prstGeom>
          <a:noFill/>
        </p:spPr>
        <p:txBody>
          <a:bodyPr wrap="square" rtlCol="0">
            <a:spAutoFit/>
          </a:bodyPr>
          <a:lstStyle/>
          <a:p>
            <a:pPr algn="ctr"/>
            <a:r>
              <a:rPr lang="en-US" sz="1200" dirty="0"/>
              <a:t>2005</a:t>
            </a:r>
          </a:p>
        </p:txBody>
      </p:sp>
      <p:sp>
        <p:nvSpPr>
          <p:cNvPr id="37" name="TextBox 36">
            <a:extLst>
              <a:ext uri="{FF2B5EF4-FFF2-40B4-BE49-F238E27FC236}">
                <a16:creationId xmlns:a16="http://schemas.microsoft.com/office/drawing/2014/main" id="{194BA9AB-7826-D7C0-CF90-83D0FB61C021}"/>
              </a:ext>
            </a:extLst>
          </p:cNvPr>
          <p:cNvSpPr txBox="1"/>
          <p:nvPr/>
        </p:nvSpPr>
        <p:spPr>
          <a:xfrm>
            <a:off x="7620232" y="2817008"/>
            <a:ext cx="1176338" cy="830997"/>
          </a:xfrm>
          <a:prstGeom prst="rect">
            <a:avLst/>
          </a:prstGeom>
          <a:noFill/>
        </p:spPr>
        <p:txBody>
          <a:bodyPr wrap="square" rtlCol="0">
            <a:spAutoFit/>
          </a:bodyPr>
          <a:lstStyle/>
          <a:p>
            <a:pPr algn="ctr"/>
            <a:r>
              <a:rPr lang="en-US" sz="1200" dirty="0"/>
              <a:t>Development of Stroke Systems</a:t>
            </a:r>
          </a:p>
          <a:p>
            <a:pPr algn="ctr"/>
            <a:r>
              <a:rPr lang="en-US" sz="1200" dirty="0"/>
              <a:t>proposed</a:t>
            </a:r>
          </a:p>
        </p:txBody>
      </p:sp>
      <p:sp>
        <p:nvSpPr>
          <p:cNvPr id="38" name="Isosceles Triangle 37">
            <a:extLst>
              <a:ext uri="{FF2B5EF4-FFF2-40B4-BE49-F238E27FC236}">
                <a16:creationId xmlns:a16="http://schemas.microsoft.com/office/drawing/2014/main" id="{48CFF36D-9359-CD65-E363-36F280A7E7FC}"/>
              </a:ext>
            </a:extLst>
          </p:cNvPr>
          <p:cNvSpPr/>
          <p:nvPr/>
        </p:nvSpPr>
        <p:spPr>
          <a:xfrm>
            <a:off x="9258328" y="3704418"/>
            <a:ext cx="139065" cy="273586"/>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108B942-C07C-484A-787D-E91081BC521A}"/>
              </a:ext>
            </a:extLst>
          </p:cNvPr>
          <p:cNvSpPr txBox="1"/>
          <p:nvPr/>
        </p:nvSpPr>
        <p:spPr>
          <a:xfrm>
            <a:off x="8755479" y="3918702"/>
            <a:ext cx="1122318" cy="1015663"/>
          </a:xfrm>
          <a:prstGeom prst="rect">
            <a:avLst/>
          </a:prstGeom>
          <a:noFill/>
        </p:spPr>
        <p:txBody>
          <a:bodyPr wrap="square" rtlCol="0">
            <a:spAutoFit/>
          </a:bodyPr>
          <a:lstStyle/>
          <a:p>
            <a:pPr algn="ctr"/>
            <a:r>
              <a:rPr lang="en-US" sz="1200" dirty="0"/>
              <a:t>2012</a:t>
            </a:r>
          </a:p>
          <a:p>
            <a:pPr algn="ctr"/>
            <a:r>
              <a:rPr lang="en-US" sz="1200" dirty="0"/>
              <a:t>“Mission Critical” STEMI Centers</a:t>
            </a:r>
          </a:p>
        </p:txBody>
      </p:sp>
      <p:sp>
        <p:nvSpPr>
          <p:cNvPr id="40" name="Isosceles Triangle 39">
            <a:extLst>
              <a:ext uri="{FF2B5EF4-FFF2-40B4-BE49-F238E27FC236}">
                <a16:creationId xmlns:a16="http://schemas.microsoft.com/office/drawing/2014/main" id="{275C9DAB-50D0-D0DF-872A-E39624129247}"/>
              </a:ext>
            </a:extLst>
          </p:cNvPr>
          <p:cNvSpPr/>
          <p:nvPr/>
        </p:nvSpPr>
        <p:spPr>
          <a:xfrm>
            <a:off x="7173081" y="3692287"/>
            <a:ext cx="194310" cy="257168"/>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18BE4B1-3461-225C-3293-989599F5A7C0}"/>
              </a:ext>
            </a:extLst>
          </p:cNvPr>
          <p:cNvSpPr txBox="1"/>
          <p:nvPr/>
        </p:nvSpPr>
        <p:spPr>
          <a:xfrm>
            <a:off x="6731610" y="3911549"/>
            <a:ext cx="1038225" cy="830997"/>
          </a:xfrm>
          <a:prstGeom prst="rect">
            <a:avLst/>
          </a:prstGeom>
          <a:noFill/>
        </p:spPr>
        <p:txBody>
          <a:bodyPr wrap="square" rtlCol="0">
            <a:spAutoFit/>
          </a:bodyPr>
          <a:lstStyle/>
          <a:p>
            <a:pPr algn="ctr"/>
            <a:r>
              <a:rPr lang="en-US" sz="1200" dirty="0"/>
              <a:t>1999</a:t>
            </a:r>
          </a:p>
          <a:p>
            <a:pPr algn="ctr"/>
            <a:r>
              <a:rPr lang="en-US" sz="1200" dirty="0"/>
              <a:t>IOM Report</a:t>
            </a:r>
          </a:p>
          <a:p>
            <a:pPr algn="ctr"/>
            <a:r>
              <a:rPr lang="en-US" sz="1200" dirty="0"/>
              <a:t>To Err is Human</a:t>
            </a:r>
          </a:p>
        </p:txBody>
      </p:sp>
      <p:pic>
        <p:nvPicPr>
          <p:cNvPr id="42" name="Picture 41">
            <a:extLst>
              <a:ext uri="{FF2B5EF4-FFF2-40B4-BE49-F238E27FC236}">
                <a16:creationId xmlns:a16="http://schemas.microsoft.com/office/drawing/2014/main" id="{76FD40B4-7B48-CA20-C333-2CBFDCDDCCCE}"/>
              </a:ext>
            </a:extLst>
          </p:cNvPr>
          <p:cNvPicPr>
            <a:picLocks noChangeAspect="1"/>
          </p:cNvPicPr>
          <p:nvPr/>
        </p:nvPicPr>
        <p:blipFill>
          <a:blip r:embed="rId3"/>
          <a:stretch>
            <a:fillRect/>
          </a:stretch>
        </p:blipFill>
        <p:spPr>
          <a:xfrm>
            <a:off x="6785237" y="4737281"/>
            <a:ext cx="1028272" cy="1545217"/>
          </a:xfrm>
          <a:prstGeom prst="rect">
            <a:avLst/>
          </a:prstGeom>
        </p:spPr>
      </p:pic>
      <p:sp>
        <p:nvSpPr>
          <p:cNvPr id="44" name="TextBox 43">
            <a:extLst>
              <a:ext uri="{FF2B5EF4-FFF2-40B4-BE49-F238E27FC236}">
                <a16:creationId xmlns:a16="http://schemas.microsoft.com/office/drawing/2014/main" id="{98326C36-DAC9-733D-8953-F6A5D3BA7155}"/>
              </a:ext>
            </a:extLst>
          </p:cNvPr>
          <p:cNvSpPr txBox="1"/>
          <p:nvPr/>
        </p:nvSpPr>
        <p:spPr>
          <a:xfrm>
            <a:off x="9675340" y="3572502"/>
            <a:ext cx="2132644" cy="577081"/>
          </a:xfrm>
          <a:prstGeom prst="rect">
            <a:avLst/>
          </a:prstGeom>
          <a:noFill/>
        </p:spPr>
        <p:txBody>
          <a:bodyPr wrap="square" rtlCol="0">
            <a:spAutoFit/>
          </a:bodyPr>
          <a:lstStyle/>
          <a:p>
            <a:r>
              <a:rPr lang="en-US" sz="1050" dirty="0"/>
              <a:t>Increased focus on clinical practice guidelines and quality improvement</a:t>
            </a:r>
          </a:p>
        </p:txBody>
      </p:sp>
      <p:grpSp>
        <p:nvGrpSpPr>
          <p:cNvPr id="43" name="Group 42">
            <a:extLst>
              <a:ext uri="{FF2B5EF4-FFF2-40B4-BE49-F238E27FC236}">
                <a16:creationId xmlns:a16="http://schemas.microsoft.com/office/drawing/2014/main" id="{23252734-E16D-D189-96F0-5AFDA6E51491}"/>
              </a:ext>
            </a:extLst>
          </p:cNvPr>
          <p:cNvGrpSpPr/>
          <p:nvPr/>
        </p:nvGrpSpPr>
        <p:grpSpPr>
          <a:xfrm>
            <a:off x="9766998" y="603130"/>
            <a:ext cx="1885006" cy="5715516"/>
            <a:chOff x="10311993" y="497031"/>
            <a:chExt cx="1725034" cy="5715516"/>
          </a:xfrm>
        </p:grpSpPr>
        <p:pic>
          <p:nvPicPr>
            <p:cNvPr id="4" name="Picture 3">
              <a:extLst>
                <a:ext uri="{FF2B5EF4-FFF2-40B4-BE49-F238E27FC236}">
                  <a16:creationId xmlns:a16="http://schemas.microsoft.com/office/drawing/2014/main" id="{6FC04090-C73C-3580-B7EC-98B1661174BA}"/>
                </a:ext>
              </a:extLst>
            </p:cNvPr>
            <p:cNvPicPr>
              <a:picLocks noChangeAspect="1"/>
            </p:cNvPicPr>
            <p:nvPr/>
          </p:nvPicPr>
          <p:blipFill>
            <a:blip r:embed="rId4"/>
            <a:stretch>
              <a:fillRect/>
            </a:stretch>
          </p:blipFill>
          <p:spPr>
            <a:xfrm>
              <a:off x="10320177" y="497031"/>
              <a:ext cx="1716850" cy="2789881"/>
            </a:xfrm>
            <a:prstGeom prst="rect">
              <a:avLst/>
            </a:prstGeom>
          </p:spPr>
        </p:pic>
        <p:pic>
          <p:nvPicPr>
            <p:cNvPr id="3" name="Picture 2">
              <a:extLst>
                <a:ext uri="{FF2B5EF4-FFF2-40B4-BE49-F238E27FC236}">
                  <a16:creationId xmlns:a16="http://schemas.microsoft.com/office/drawing/2014/main" id="{D1AC06E8-A7C2-2941-4D3C-4BC32E634E0E}"/>
                </a:ext>
              </a:extLst>
            </p:cNvPr>
            <p:cNvPicPr>
              <a:picLocks noChangeAspect="1"/>
            </p:cNvPicPr>
            <p:nvPr/>
          </p:nvPicPr>
          <p:blipFill>
            <a:blip r:embed="rId5"/>
            <a:stretch>
              <a:fillRect/>
            </a:stretch>
          </p:blipFill>
          <p:spPr>
            <a:xfrm>
              <a:off x="10336574" y="1857315"/>
              <a:ext cx="1683006" cy="2785376"/>
            </a:xfrm>
            <a:prstGeom prst="rect">
              <a:avLst/>
            </a:prstGeom>
            <a:ln>
              <a:solidFill>
                <a:srgbClr val="045091"/>
              </a:solidFill>
            </a:ln>
          </p:spPr>
        </p:pic>
        <p:pic>
          <p:nvPicPr>
            <p:cNvPr id="23" name="Picture 22">
              <a:extLst>
                <a:ext uri="{FF2B5EF4-FFF2-40B4-BE49-F238E27FC236}">
                  <a16:creationId xmlns:a16="http://schemas.microsoft.com/office/drawing/2014/main" id="{7DBA11C7-073F-4DC7-CBE9-C1D5496BFC99}"/>
                </a:ext>
              </a:extLst>
            </p:cNvPr>
            <p:cNvPicPr>
              <a:picLocks noChangeAspect="1"/>
            </p:cNvPicPr>
            <p:nvPr/>
          </p:nvPicPr>
          <p:blipFill>
            <a:blip r:embed="rId6"/>
            <a:stretch>
              <a:fillRect/>
            </a:stretch>
          </p:blipFill>
          <p:spPr>
            <a:xfrm>
              <a:off x="10311993" y="3496484"/>
              <a:ext cx="1674127" cy="2716063"/>
            </a:xfrm>
            <a:prstGeom prst="rect">
              <a:avLst/>
            </a:prstGeom>
          </p:spPr>
        </p:pic>
      </p:grpSp>
      <p:cxnSp>
        <p:nvCxnSpPr>
          <p:cNvPr id="46" name="Straight Connector 45">
            <a:extLst>
              <a:ext uri="{FF2B5EF4-FFF2-40B4-BE49-F238E27FC236}">
                <a16:creationId xmlns:a16="http://schemas.microsoft.com/office/drawing/2014/main" id="{00DCAFB3-4D49-BC2B-1BD1-8D894938BB2B}"/>
              </a:ext>
            </a:extLst>
          </p:cNvPr>
          <p:cNvCxnSpPr/>
          <p:nvPr/>
        </p:nvCxnSpPr>
        <p:spPr>
          <a:xfrm flipV="1">
            <a:off x="7624994" y="2494625"/>
            <a:ext cx="0" cy="143534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A6F10E0-259C-308D-419F-CB1720B374A1}"/>
              </a:ext>
            </a:extLst>
          </p:cNvPr>
          <p:cNvSpPr txBox="1"/>
          <p:nvPr/>
        </p:nvSpPr>
        <p:spPr>
          <a:xfrm>
            <a:off x="7286035" y="1627196"/>
            <a:ext cx="1176338" cy="938719"/>
          </a:xfrm>
          <a:prstGeom prst="rect">
            <a:avLst/>
          </a:prstGeom>
          <a:noFill/>
        </p:spPr>
        <p:txBody>
          <a:bodyPr wrap="square" rtlCol="0">
            <a:spAutoFit/>
          </a:bodyPr>
          <a:lstStyle/>
          <a:p>
            <a:r>
              <a:rPr lang="en-US" sz="1100" dirty="0"/>
              <a:t>2001</a:t>
            </a:r>
          </a:p>
          <a:p>
            <a:r>
              <a:rPr lang="en-US" sz="1100" dirty="0"/>
              <a:t>Pediatric Readiness Guidelines published</a:t>
            </a:r>
          </a:p>
        </p:txBody>
      </p:sp>
      <p:sp>
        <p:nvSpPr>
          <p:cNvPr id="48" name="Oval 47">
            <a:extLst>
              <a:ext uri="{FF2B5EF4-FFF2-40B4-BE49-F238E27FC236}">
                <a16:creationId xmlns:a16="http://schemas.microsoft.com/office/drawing/2014/main" id="{342C71C8-2769-E3BA-33C0-9F435C5C6AFE}"/>
              </a:ext>
            </a:extLst>
          </p:cNvPr>
          <p:cNvSpPr/>
          <p:nvPr/>
        </p:nvSpPr>
        <p:spPr>
          <a:xfrm>
            <a:off x="7566964" y="3861042"/>
            <a:ext cx="116193" cy="8667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30E38B5D-60AF-F1A9-DCED-36B97F9E8FBC}"/>
              </a:ext>
            </a:extLst>
          </p:cNvPr>
          <p:cNvCxnSpPr/>
          <p:nvPr/>
        </p:nvCxnSpPr>
        <p:spPr>
          <a:xfrm flipV="1">
            <a:off x="8984760" y="2513858"/>
            <a:ext cx="0" cy="143534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BAB9F501-0F73-2C7C-BDBC-DF1E616CCCB5}"/>
              </a:ext>
            </a:extLst>
          </p:cNvPr>
          <p:cNvSpPr txBox="1"/>
          <p:nvPr/>
        </p:nvSpPr>
        <p:spPr>
          <a:xfrm>
            <a:off x="8645801" y="1646429"/>
            <a:ext cx="1176338" cy="938719"/>
          </a:xfrm>
          <a:prstGeom prst="rect">
            <a:avLst/>
          </a:prstGeom>
          <a:noFill/>
        </p:spPr>
        <p:txBody>
          <a:bodyPr wrap="square" rtlCol="0">
            <a:spAutoFit/>
          </a:bodyPr>
          <a:lstStyle/>
          <a:p>
            <a:r>
              <a:rPr lang="en-US" sz="1100" dirty="0"/>
              <a:t>2009</a:t>
            </a:r>
          </a:p>
          <a:p>
            <a:r>
              <a:rPr lang="en-US" sz="1100" dirty="0"/>
              <a:t>Pediatric Readiness Guidelines published</a:t>
            </a:r>
          </a:p>
        </p:txBody>
      </p:sp>
      <p:sp>
        <p:nvSpPr>
          <p:cNvPr id="51" name="Oval 50">
            <a:extLst>
              <a:ext uri="{FF2B5EF4-FFF2-40B4-BE49-F238E27FC236}">
                <a16:creationId xmlns:a16="http://schemas.microsoft.com/office/drawing/2014/main" id="{2ED93DFD-4290-C126-204A-D709EE068328}"/>
              </a:ext>
            </a:extLst>
          </p:cNvPr>
          <p:cNvSpPr/>
          <p:nvPr/>
        </p:nvSpPr>
        <p:spPr>
          <a:xfrm>
            <a:off x="8926730" y="3880275"/>
            <a:ext cx="116193" cy="8667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3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EA1243F-3000-4347-94A4-FBDEAD3122CB}" type="slidenum">
              <a:rPr lang="en-US" smtClean="0">
                <a:solidFill>
                  <a:schemeClr val="accent6"/>
                </a:solidFill>
              </a:rPr>
              <a:pPr/>
              <a:t>18</a:t>
            </a:fld>
            <a:endParaRPr lang="en-US" dirty="0">
              <a:solidFill>
                <a:schemeClr val="accent6"/>
              </a:solidFill>
            </a:endParaRPr>
          </a:p>
        </p:txBody>
      </p:sp>
      <p:pic>
        <p:nvPicPr>
          <p:cNvPr id="4" name="Picture 3"/>
          <p:cNvPicPr>
            <a:picLocks noChangeAspect="1"/>
          </p:cNvPicPr>
          <p:nvPr/>
        </p:nvPicPr>
        <p:blipFill>
          <a:blip r:embed="rId3"/>
          <a:stretch>
            <a:fillRect/>
          </a:stretch>
        </p:blipFill>
        <p:spPr>
          <a:xfrm>
            <a:off x="0" y="5525536"/>
            <a:ext cx="2242671" cy="1189297"/>
          </a:xfrm>
          <a:prstGeom prst="rect">
            <a:avLst/>
          </a:prstGeom>
        </p:spPr>
      </p:pic>
      <p:pic>
        <p:nvPicPr>
          <p:cNvPr id="6" name="Picture 5">
            <a:extLst>
              <a:ext uri="{FF2B5EF4-FFF2-40B4-BE49-F238E27FC236}">
                <a16:creationId xmlns:a16="http://schemas.microsoft.com/office/drawing/2014/main" id="{93E98D5F-69FF-4D60-8534-48009F0A0DE1}"/>
              </a:ext>
            </a:extLst>
          </p:cNvPr>
          <p:cNvPicPr>
            <a:picLocks noChangeAspect="1"/>
          </p:cNvPicPr>
          <p:nvPr/>
        </p:nvPicPr>
        <p:blipFill rotWithShape="1">
          <a:blip r:embed="rId4"/>
          <a:srcRect l="10000" t="10671" r="11481" b="10671"/>
          <a:stretch/>
        </p:blipFill>
        <p:spPr>
          <a:xfrm>
            <a:off x="4013460" y="1889991"/>
            <a:ext cx="3894407" cy="3901296"/>
          </a:xfrm>
          <a:prstGeom prst="rect">
            <a:avLst/>
          </a:prstGeom>
        </p:spPr>
      </p:pic>
      <p:pic>
        <p:nvPicPr>
          <p:cNvPr id="11" name="Picture 10">
            <a:extLst>
              <a:ext uri="{FF2B5EF4-FFF2-40B4-BE49-F238E27FC236}">
                <a16:creationId xmlns:a16="http://schemas.microsoft.com/office/drawing/2014/main" id="{36FDD6A9-7CF6-01C2-9A90-41D71F41E63E}"/>
              </a:ext>
            </a:extLst>
          </p:cNvPr>
          <p:cNvPicPr>
            <a:picLocks noChangeAspect="1"/>
          </p:cNvPicPr>
          <p:nvPr/>
        </p:nvPicPr>
        <p:blipFill>
          <a:blip r:embed="rId5"/>
          <a:stretch>
            <a:fillRect/>
          </a:stretch>
        </p:blipFill>
        <p:spPr>
          <a:xfrm>
            <a:off x="11096924" y="5693104"/>
            <a:ext cx="1026838" cy="1021729"/>
          </a:xfrm>
          <a:prstGeom prst="rect">
            <a:avLst/>
          </a:prstGeom>
        </p:spPr>
      </p:pic>
      <p:grpSp>
        <p:nvGrpSpPr>
          <p:cNvPr id="20" name="Group 19">
            <a:extLst>
              <a:ext uri="{FF2B5EF4-FFF2-40B4-BE49-F238E27FC236}">
                <a16:creationId xmlns:a16="http://schemas.microsoft.com/office/drawing/2014/main" id="{72203860-A772-49C1-B826-B3A461D8AC1E}"/>
              </a:ext>
            </a:extLst>
          </p:cNvPr>
          <p:cNvGrpSpPr/>
          <p:nvPr/>
        </p:nvGrpSpPr>
        <p:grpSpPr>
          <a:xfrm>
            <a:off x="6960820" y="1767232"/>
            <a:ext cx="3960207" cy="1110228"/>
            <a:chOff x="6960820" y="1767232"/>
            <a:chExt cx="3960207" cy="1110228"/>
          </a:xfrm>
        </p:grpSpPr>
        <p:pic>
          <p:nvPicPr>
            <p:cNvPr id="2" name="Picture 1"/>
            <p:cNvPicPr>
              <a:picLocks noChangeAspect="1"/>
            </p:cNvPicPr>
            <p:nvPr/>
          </p:nvPicPr>
          <p:blipFill>
            <a:blip r:embed="rId6"/>
            <a:stretch>
              <a:fillRect/>
            </a:stretch>
          </p:blipFill>
          <p:spPr>
            <a:xfrm>
              <a:off x="8939202" y="1767232"/>
              <a:ext cx="1981825" cy="413232"/>
            </a:xfrm>
            <a:prstGeom prst="rect">
              <a:avLst/>
            </a:prstGeom>
          </p:spPr>
        </p:pic>
        <p:grpSp>
          <p:nvGrpSpPr>
            <p:cNvPr id="19" name="Group 18">
              <a:extLst>
                <a:ext uri="{FF2B5EF4-FFF2-40B4-BE49-F238E27FC236}">
                  <a16:creationId xmlns:a16="http://schemas.microsoft.com/office/drawing/2014/main" id="{A6828538-663A-DD80-9B60-31F524422F96}"/>
                </a:ext>
              </a:extLst>
            </p:cNvPr>
            <p:cNvGrpSpPr/>
            <p:nvPr/>
          </p:nvGrpSpPr>
          <p:grpSpPr>
            <a:xfrm>
              <a:off x="6960820" y="1767232"/>
              <a:ext cx="2512052" cy="1110228"/>
              <a:chOff x="6960820" y="1767232"/>
              <a:chExt cx="2512052" cy="1110228"/>
            </a:xfrm>
          </p:grpSpPr>
          <p:pic>
            <p:nvPicPr>
              <p:cNvPr id="9" name="Picture 10" descr="Image result for acep logo emergenc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0820" y="1767232"/>
                <a:ext cx="1776778" cy="4924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7696094" y="2360657"/>
                <a:ext cx="1776778" cy="516803"/>
              </a:xfrm>
              <a:prstGeom prst="rect">
                <a:avLst/>
              </a:prstGeom>
            </p:spPr>
          </p:pic>
        </p:grpSp>
      </p:grpSp>
      <p:sp>
        <p:nvSpPr>
          <p:cNvPr id="21" name="TextBox 20">
            <a:extLst>
              <a:ext uri="{FF2B5EF4-FFF2-40B4-BE49-F238E27FC236}">
                <a16:creationId xmlns:a16="http://schemas.microsoft.com/office/drawing/2014/main" id="{302A1214-8499-ABCD-7B7A-EB8A893FC3A7}"/>
              </a:ext>
            </a:extLst>
          </p:cNvPr>
          <p:cNvSpPr txBox="1"/>
          <p:nvPr/>
        </p:nvSpPr>
        <p:spPr>
          <a:xfrm>
            <a:off x="1086502" y="1889991"/>
            <a:ext cx="3178850" cy="1815882"/>
          </a:xfrm>
          <a:prstGeom prst="rect">
            <a:avLst/>
          </a:prstGeom>
          <a:solidFill>
            <a:schemeClr val="accent3">
              <a:lumMod val="20000"/>
              <a:lumOff val="80000"/>
            </a:schemeClr>
          </a:solidFill>
        </p:spPr>
        <p:txBody>
          <a:bodyPr wrap="square" rtlCol="0">
            <a:spAutoFit/>
          </a:bodyPr>
          <a:lstStyle/>
          <a:p>
            <a:pPr marL="342900" indent="-342900">
              <a:buFont typeface="+mj-lt"/>
              <a:buAutoNum type="arabicPeriod"/>
            </a:pPr>
            <a:r>
              <a:rPr lang="en-US" sz="1600" dirty="0"/>
              <a:t>EMSC Performance Measures Revised (2017)</a:t>
            </a:r>
          </a:p>
          <a:p>
            <a:pPr marL="342900" indent="-342900">
              <a:buFont typeface="+mj-lt"/>
              <a:buAutoNum type="arabicPeriod"/>
            </a:pPr>
            <a:r>
              <a:rPr lang="en-US" sz="1600" dirty="0"/>
              <a:t>QI collaboratives</a:t>
            </a:r>
          </a:p>
          <a:p>
            <a:pPr marL="342900" indent="-342900">
              <a:buFont typeface="+mj-lt"/>
              <a:buAutoNum type="arabicPeriod"/>
            </a:pPr>
            <a:r>
              <a:rPr lang="en-US" sz="1600" dirty="0"/>
              <a:t>Toolkits and reference guides</a:t>
            </a:r>
          </a:p>
          <a:p>
            <a:pPr marL="342900" indent="-342900">
              <a:buFont typeface="+mj-lt"/>
              <a:buAutoNum type="arabicPeriod"/>
            </a:pPr>
            <a:r>
              <a:rPr lang="en-US" sz="1600" dirty="0"/>
              <a:t>Expanding evidence</a:t>
            </a:r>
          </a:p>
          <a:p>
            <a:pPr marL="342900" indent="-342900">
              <a:buFont typeface="+mj-lt"/>
              <a:buAutoNum type="arabicPeriod"/>
            </a:pPr>
            <a:r>
              <a:rPr lang="en-US" sz="1600" dirty="0"/>
              <a:t>Enhanced communications</a:t>
            </a:r>
          </a:p>
          <a:p>
            <a:pPr marL="342900" indent="-342900">
              <a:buFont typeface="+mj-lt"/>
              <a:buAutoNum type="arabicPeriod"/>
            </a:pPr>
            <a:r>
              <a:rPr lang="en-US" sz="1600" dirty="0"/>
              <a:t>Education Kits</a:t>
            </a:r>
          </a:p>
        </p:txBody>
      </p:sp>
      <p:sp>
        <p:nvSpPr>
          <p:cNvPr id="24" name="TextBox 23">
            <a:extLst>
              <a:ext uri="{FF2B5EF4-FFF2-40B4-BE49-F238E27FC236}">
                <a16:creationId xmlns:a16="http://schemas.microsoft.com/office/drawing/2014/main" id="{540651A8-F31F-4C76-3CF7-E27A83CE77AD}"/>
              </a:ext>
            </a:extLst>
          </p:cNvPr>
          <p:cNvSpPr txBox="1"/>
          <p:nvPr/>
        </p:nvSpPr>
        <p:spPr>
          <a:xfrm>
            <a:off x="7756041" y="3841363"/>
            <a:ext cx="3624531" cy="1569660"/>
          </a:xfrm>
          <a:prstGeom prst="rect">
            <a:avLst/>
          </a:prstGeom>
          <a:solidFill>
            <a:schemeClr val="accent2">
              <a:lumMod val="20000"/>
              <a:lumOff val="80000"/>
            </a:schemeClr>
          </a:solidFill>
        </p:spPr>
        <p:txBody>
          <a:bodyPr wrap="square" rtlCol="0">
            <a:spAutoFit/>
          </a:bodyPr>
          <a:lstStyle/>
          <a:p>
            <a:r>
              <a:rPr lang="en-US" sz="1600" dirty="0"/>
              <a:t>2009: Joint Policy Statement</a:t>
            </a:r>
          </a:p>
          <a:p>
            <a:r>
              <a:rPr lang="en-US" sz="1600" dirty="0"/>
              <a:t>2012: “National Pediatric Readiness Project” formalized</a:t>
            </a:r>
          </a:p>
          <a:p>
            <a:r>
              <a:rPr lang="en-US" sz="1600" dirty="0"/>
              <a:t>2013: Re-Assessment based on 2009 Joint Policy Statement (AAP, ACEP, ENA)</a:t>
            </a:r>
          </a:p>
        </p:txBody>
      </p:sp>
      <p:pic>
        <p:nvPicPr>
          <p:cNvPr id="12" name="Picture 11">
            <a:extLst>
              <a:ext uri="{FF2B5EF4-FFF2-40B4-BE49-F238E27FC236}">
                <a16:creationId xmlns:a16="http://schemas.microsoft.com/office/drawing/2014/main" id="{D1460F4F-F0AD-66DA-9E43-07F24EDAD20F}"/>
              </a:ext>
            </a:extLst>
          </p:cNvPr>
          <p:cNvPicPr>
            <a:picLocks noChangeAspect="1"/>
          </p:cNvPicPr>
          <p:nvPr/>
        </p:nvPicPr>
        <p:blipFill>
          <a:blip r:embed="rId9"/>
          <a:stretch>
            <a:fillRect/>
          </a:stretch>
        </p:blipFill>
        <p:spPr>
          <a:xfrm>
            <a:off x="2242671" y="4160956"/>
            <a:ext cx="1882116" cy="2553877"/>
          </a:xfrm>
          <a:prstGeom prst="rect">
            <a:avLst/>
          </a:prstGeom>
          <a:ln>
            <a:solidFill>
              <a:schemeClr val="bg2">
                <a:lumMod val="75000"/>
              </a:schemeClr>
            </a:solidFill>
          </a:ln>
        </p:spPr>
      </p:pic>
      <p:grpSp>
        <p:nvGrpSpPr>
          <p:cNvPr id="26" name="Group 25">
            <a:extLst>
              <a:ext uri="{FF2B5EF4-FFF2-40B4-BE49-F238E27FC236}">
                <a16:creationId xmlns:a16="http://schemas.microsoft.com/office/drawing/2014/main" id="{5A56B27B-B612-5A73-734E-D07A52DCF964}"/>
              </a:ext>
            </a:extLst>
          </p:cNvPr>
          <p:cNvGrpSpPr/>
          <p:nvPr/>
        </p:nvGrpSpPr>
        <p:grpSpPr>
          <a:xfrm>
            <a:off x="4341190" y="52660"/>
            <a:ext cx="2815722" cy="1960794"/>
            <a:chOff x="4341190" y="52660"/>
            <a:chExt cx="2815722" cy="1960794"/>
          </a:xfrm>
        </p:grpSpPr>
        <p:pic>
          <p:nvPicPr>
            <p:cNvPr id="25" name="Picture 24">
              <a:extLst>
                <a:ext uri="{FF2B5EF4-FFF2-40B4-BE49-F238E27FC236}">
                  <a16:creationId xmlns:a16="http://schemas.microsoft.com/office/drawing/2014/main" id="{F3520C27-D28A-C934-1E02-6674B9A7A642}"/>
                </a:ext>
              </a:extLst>
            </p:cNvPr>
            <p:cNvPicPr>
              <a:picLocks noChangeAspect="1"/>
            </p:cNvPicPr>
            <p:nvPr/>
          </p:nvPicPr>
          <p:blipFill>
            <a:blip r:embed="rId10"/>
            <a:stretch>
              <a:fillRect/>
            </a:stretch>
          </p:blipFill>
          <p:spPr>
            <a:xfrm>
              <a:off x="5830357" y="52660"/>
              <a:ext cx="1326555" cy="1714572"/>
            </a:xfrm>
            <a:prstGeom prst="rect">
              <a:avLst/>
            </a:prstGeom>
            <a:ln>
              <a:solidFill>
                <a:schemeClr val="bg2">
                  <a:lumMod val="75000"/>
                </a:schemeClr>
              </a:solidFill>
            </a:ln>
          </p:spPr>
        </p:pic>
        <p:pic>
          <p:nvPicPr>
            <p:cNvPr id="17" name="Picture 16">
              <a:extLst>
                <a:ext uri="{FF2B5EF4-FFF2-40B4-BE49-F238E27FC236}">
                  <a16:creationId xmlns:a16="http://schemas.microsoft.com/office/drawing/2014/main" id="{82690CD1-916E-0EAB-E62E-1A83404D08BA}"/>
                </a:ext>
              </a:extLst>
            </p:cNvPr>
            <p:cNvPicPr>
              <a:picLocks noChangeAspect="1"/>
            </p:cNvPicPr>
            <p:nvPr/>
          </p:nvPicPr>
          <p:blipFill>
            <a:blip r:embed="rId11"/>
            <a:stretch>
              <a:fillRect/>
            </a:stretch>
          </p:blipFill>
          <p:spPr>
            <a:xfrm>
              <a:off x="4341190" y="183192"/>
              <a:ext cx="1413329" cy="1830262"/>
            </a:xfrm>
            <a:prstGeom prst="rect">
              <a:avLst/>
            </a:prstGeom>
          </p:spPr>
        </p:pic>
      </p:grpSp>
      <p:pic>
        <p:nvPicPr>
          <p:cNvPr id="3" name="Picture 2">
            <a:extLst>
              <a:ext uri="{FF2B5EF4-FFF2-40B4-BE49-F238E27FC236}">
                <a16:creationId xmlns:a16="http://schemas.microsoft.com/office/drawing/2014/main" id="{EE4509A9-13B1-189E-FFF2-7C6A101EF4F5}"/>
              </a:ext>
            </a:extLst>
          </p:cNvPr>
          <p:cNvPicPr>
            <a:picLocks noChangeAspect="1"/>
          </p:cNvPicPr>
          <p:nvPr/>
        </p:nvPicPr>
        <p:blipFill>
          <a:blip r:embed="rId12"/>
          <a:stretch>
            <a:fillRect/>
          </a:stretch>
        </p:blipFill>
        <p:spPr>
          <a:xfrm>
            <a:off x="9614035" y="2269139"/>
            <a:ext cx="1095718" cy="735482"/>
          </a:xfrm>
          <a:prstGeom prst="rect">
            <a:avLst/>
          </a:prstGeom>
        </p:spPr>
      </p:pic>
    </p:spTree>
    <p:extLst>
      <p:ext uri="{BB962C8B-B14F-4D97-AF65-F5344CB8AC3E}">
        <p14:creationId xmlns:p14="http://schemas.microsoft.com/office/powerpoint/2010/main" val="26282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fld id="{FEA1243F-3000-4347-94A4-FBDEAD3122CB}" type="slidenum">
              <a:rPr lang="en-US" smtClean="0">
                <a:solidFill>
                  <a:schemeClr val="accent6"/>
                </a:solidFill>
              </a:rPr>
              <a:pPr/>
              <a:t>19</a:t>
            </a:fld>
            <a:endParaRPr lang="en-US" dirty="0">
              <a:solidFill>
                <a:schemeClr val="accent6"/>
              </a:solidFill>
            </a:endParaRPr>
          </a:p>
        </p:txBody>
      </p:sp>
      <p:pic>
        <p:nvPicPr>
          <p:cNvPr id="4" name="Picture 3"/>
          <p:cNvPicPr>
            <a:picLocks noChangeAspect="1"/>
          </p:cNvPicPr>
          <p:nvPr/>
        </p:nvPicPr>
        <p:blipFill>
          <a:blip r:embed="rId3"/>
          <a:stretch>
            <a:fillRect/>
          </a:stretch>
        </p:blipFill>
        <p:spPr>
          <a:xfrm>
            <a:off x="-1" y="5598496"/>
            <a:ext cx="2210005" cy="1171974"/>
          </a:xfrm>
          <a:prstGeom prst="rect">
            <a:avLst/>
          </a:prstGeom>
        </p:spPr>
      </p:pic>
      <p:pic>
        <p:nvPicPr>
          <p:cNvPr id="6" name="Picture 5">
            <a:extLst>
              <a:ext uri="{FF2B5EF4-FFF2-40B4-BE49-F238E27FC236}">
                <a16:creationId xmlns:a16="http://schemas.microsoft.com/office/drawing/2014/main" id="{93E98D5F-69FF-4D60-8534-48009F0A0DE1}"/>
              </a:ext>
            </a:extLst>
          </p:cNvPr>
          <p:cNvPicPr>
            <a:picLocks noChangeAspect="1"/>
          </p:cNvPicPr>
          <p:nvPr/>
        </p:nvPicPr>
        <p:blipFill rotWithShape="1">
          <a:blip r:embed="rId4"/>
          <a:srcRect l="10000" t="10671" r="11481" b="10671"/>
          <a:stretch/>
        </p:blipFill>
        <p:spPr>
          <a:xfrm>
            <a:off x="4013460" y="1889991"/>
            <a:ext cx="3894407" cy="3901296"/>
          </a:xfrm>
          <a:prstGeom prst="rect">
            <a:avLst/>
          </a:prstGeom>
        </p:spPr>
      </p:pic>
      <p:grpSp>
        <p:nvGrpSpPr>
          <p:cNvPr id="20" name="Group 19">
            <a:extLst>
              <a:ext uri="{FF2B5EF4-FFF2-40B4-BE49-F238E27FC236}">
                <a16:creationId xmlns:a16="http://schemas.microsoft.com/office/drawing/2014/main" id="{72203860-A772-49C1-B826-B3A461D8AC1E}"/>
              </a:ext>
            </a:extLst>
          </p:cNvPr>
          <p:cNvGrpSpPr/>
          <p:nvPr/>
        </p:nvGrpSpPr>
        <p:grpSpPr>
          <a:xfrm>
            <a:off x="6960820" y="1767232"/>
            <a:ext cx="3960207" cy="1110228"/>
            <a:chOff x="6960820" y="1767232"/>
            <a:chExt cx="3960207" cy="1110228"/>
          </a:xfrm>
        </p:grpSpPr>
        <p:pic>
          <p:nvPicPr>
            <p:cNvPr id="2" name="Picture 1"/>
            <p:cNvPicPr>
              <a:picLocks noChangeAspect="1"/>
            </p:cNvPicPr>
            <p:nvPr/>
          </p:nvPicPr>
          <p:blipFill>
            <a:blip r:embed="rId5"/>
            <a:stretch>
              <a:fillRect/>
            </a:stretch>
          </p:blipFill>
          <p:spPr>
            <a:xfrm>
              <a:off x="8939202" y="1767232"/>
              <a:ext cx="1981825" cy="413232"/>
            </a:xfrm>
            <a:prstGeom prst="rect">
              <a:avLst/>
            </a:prstGeom>
          </p:spPr>
        </p:pic>
        <p:grpSp>
          <p:nvGrpSpPr>
            <p:cNvPr id="19" name="Group 18">
              <a:extLst>
                <a:ext uri="{FF2B5EF4-FFF2-40B4-BE49-F238E27FC236}">
                  <a16:creationId xmlns:a16="http://schemas.microsoft.com/office/drawing/2014/main" id="{A6828538-663A-DD80-9B60-31F524422F96}"/>
                </a:ext>
              </a:extLst>
            </p:cNvPr>
            <p:cNvGrpSpPr/>
            <p:nvPr/>
          </p:nvGrpSpPr>
          <p:grpSpPr>
            <a:xfrm>
              <a:off x="6960820" y="1767232"/>
              <a:ext cx="2512052" cy="1110228"/>
              <a:chOff x="6960820" y="1767232"/>
              <a:chExt cx="2512052" cy="1110228"/>
            </a:xfrm>
          </p:grpSpPr>
          <p:pic>
            <p:nvPicPr>
              <p:cNvPr id="9" name="Picture 10" descr="Image result for acep logo emergenc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0820" y="1767232"/>
                <a:ext cx="1776778" cy="4924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7696094" y="2360657"/>
                <a:ext cx="1776778" cy="516803"/>
              </a:xfrm>
              <a:prstGeom prst="rect">
                <a:avLst/>
              </a:prstGeom>
            </p:spPr>
          </p:pic>
        </p:grpSp>
      </p:grpSp>
      <p:sp>
        <p:nvSpPr>
          <p:cNvPr id="21" name="TextBox 20">
            <a:extLst>
              <a:ext uri="{FF2B5EF4-FFF2-40B4-BE49-F238E27FC236}">
                <a16:creationId xmlns:a16="http://schemas.microsoft.com/office/drawing/2014/main" id="{302A1214-8499-ABCD-7B7A-EB8A893FC3A7}"/>
              </a:ext>
            </a:extLst>
          </p:cNvPr>
          <p:cNvSpPr txBox="1"/>
          <p:nvPr/>
        </p:nvSpPr>
        <p:spPr>
          <a:xfrm>
            <a:off x="469095" y="1325647"/>
            <a:ext cx="3557728" cy="2652819"/>
          </a:xfrm>
          <a:prstGeom prst="rect">
            <a:avLst/>
          </a:prstGeom>
          <a:solidFill>
            <a:schemeClr val="accent3">
              <a:lumMod val="20000"/>
              <a:lumOff val="80000"/>
            </a:schemeClr>
          </a:solidFill>
        </p:spPr>
        <p:txBody>
          <a:bodyPr wrap="square" rtlCol="0">
            <a:spAutoFit/>
          </a:bodyPr>
          <a:lstStyle/>
          <a:p>
            <a:pPr marL="342900" indent="-342900">
              <a:buFont typeface="+mj-lt"/>
              <a:buAutoNum type="arabicPeriod"/>
            </a:pPr>
            <a:r>
              <a:rPr lang="en-US" sz="1600" dirty="0"/>
              <a:t>EMSC Performance Measures Revised (2023)</a:t>
            </a:r>
          </a:p>
          <a:p>
            <a:pPr marL="342900" indent="-342900">
              <a:buFont typeface="+mj-lt"/>
              <a:buAutoNum type="arabicPeriod"/>
            </a:pPr>
            <a:r>
              <a:rPr lang="en-US" sz="1600" dirty="0"/>
              <a:t>Expand our team (PPN, ACS-COT)</a:t>
            </a:r>
          </a:p>
          <a:p>
            <a:pPr marL="342900" indent="-342900">
              <a:buFont typeface="+mj-lt"/>
              <a:buAutoNum type="arabicPeriod"/>
            </a:pPr>
            <a:r>
              <a:rPr lang="en-US" sz="1600" dirty="0"/>
              <a:t>Expanding evidence</a:t>
            </a:r>
          </a:p>
          <a:p>
            <a:pPr marL="342900" indent="-342900">
              <a:buFont typeface="+mj-lt"/>
              <a:buAutoNum type="arabicPeriod"/>
            </a:pPr>
            <a:r>
              <a:rPr lang="en-US" sz="1600" dirty="0"/>
              <a:t>Leverage new technologies</a:t>
            </a:r>
          </a:p>
          <a:p>
            <a:pPr marL="342900" indent="-342900">
              <a:buFont typeface="+mj-lt"/>
              <a:buAutoNum type="arabicPeriod"/>
            </a:pPr>
            <a:r>
              <a:rPr lang="en-US" sz="1600" dirty="0"/>
              <a:t>QI collaboratives</a:t>
            </a:r>
          </a:p>
          <a:p>
            <a:pPr marL="342900" indent="-342900">
              <a:buFont typeface="+mj-lt"/>
              <a:buAutoNum type="arabicPeriod"/>
            </a:pPr>
            <a:r>
              <a:rPr lang="en-US" sz="1600" dirty="0"/>
              <a:t>New policies (ACS trauma centers)</a:t>
            </a:r>
          </a:p>
          <a:p>
            <a:pPr marL="342900" indent="-342900">
              <a:buFont typeface="+mj-lt"/>
              <a:buAutoNum type="arabicPeriod"/>
            </a:pPr>
            <a:r>
              <a:rPr lang="en-US" sz="1600" dirty="0"/>
              <a:t>… New Regulations?</a:t>
            </a:r>
          </a:p>
        </p:txBody>
      </p:sp>
      <p:sp>
        <p:nvSpPr>
          <p:cNvPr id="24" name="TextBox 23">
            <a:extLst>
              <a:ext uri="{FF2B5EF4-FFF2-40B4-BE49-F238E27FC236}">
                <a16:creationId xmlns:a16="http://schemas.microsoft.com/office/drawing/2014/main" id="{540651A8-F31F-4C76-3CF7-E27A83CE77AD}"/>
              </a:ext>
            </a:extLst>
          </p:cNvPr>
          <p:cNvSpPr txBox="1"/>
          <p:nvPr/>
        </p:nvSpPr>
        <p:spPr>
          <a:xfrm>
            <a:off x="7696094" y="4598155"/>
            <a:ext cx="3459586" cy="1077218"/>
          </a:xfrm>
          <a:prstGeom prst="rect">
            <a:avLst/>
          </a:prstGeom>
          <a:solidFill>
            <a:schemeClr val="accent2">
              <a:lumMod val="20000"/>
              <a:lumOff val="80000"/>
            </a:schemeClr>
          </a:solidFill>
        </p:spPr>
        <p:txBody>
          <a:bodyPr wrap="square" rtlCol="0">
            <a:spAutoFit/>
          </a:bodyPr>
          <a:lstStyle/>
          <a:p>
            <a:r>
              <a:rPr lang="en-US" sz="1600" dirty="0"/>
              <a:t>2018: Joint Policy Statement</a:t>
            </a:r>
          </a:p>
          <a:p>
            <a:r>
              <a:rPr lang="en-US" sz="1600" dirty="0"/>
              <a:t>2021: Re-Assessment based on 2018 Joint Policy Statement (AAP, ACEP, ENA)</a:t>
            </a:r>
          </a:p>
        </p:txBody>
      </p:sp>
      <p:pic>
        <p:nvPicPr>
          <p:cNvPr id="8" name="Picture 7">
            <a:extLst>
              <a:ext uri="{FF2B5EF4-FFF2-40B4-BE49-F238E27FC236}">
                <a16:creationId xmlns:a16="http://schemas.microsoft.com/office/drawing/2014/main" id="{E3640F7E-A897-5801-B700-E85D4C1CBAB0}"/>
              </a:ext>
            </a:extLst>
          </p:cNvPr>
          <p:cNvPicPr>
            <a:picLocks noChangeAspect="1"/>
          </p:cNvPicPr>
          <p:nvPr/>
        </p:nvPicPr>
        <p:blipFill>
          <a:blip r:embed="rId8"/>
          <a:stretch>
            <a:fillRect/>
          </a:stretch>
        </p:blipFill>
        <p:spPr>
          <a:xfrm>
            <a:off x="2210005" y="4161348"/>
            <a:ext cx="1947447" cy="2297204"/>
          </a:xfrm>
          <a:prstGeom prst="rect">
            <a:avLst/>
          </a:prstGeom>
          <a:ln>
            <a:solidFill>
              <a:schemeClr val="bg2">
                <a:lumMod val="90000"/>
              </a:schemeClr>
            </a:solidFill>
          </a:ln>
        </p:spPr>
      </p:pic>
      <p:grpSp>
        <p:nvGrpSpPr>
          <p:cNvPr id="14" name="Group 13">
            <a:extLst>
              <a:ext uri="{FF2B5EF4-FFF2-40B4-BE49-F238E27FC236}">
                <a16:creationId xmlns:a16="http://schemas.microsoft.com/office/drawing/2014/main" id="{F4B2E92A-D19C-153E-F29E-3E31FC48C35C}"/>
              </a:ext>
            </a:extLst>
          </p:cNvPr>
          <p:cNvGrpSpPr/>
          <p:nvPr/>
        </p:nvGrpSpPr>
        <p:grpSpPr>
          <a:xfrm>
            <a:off x="8183256" y="3005178"/>
            <a:ext cx="2256248" cy="780955"/>
            <a:chOff x="8183256" y="3005178"/>
            <a:chExt cx="2256248" cy="780955"/>
          </a:xfrm>
        </p:grpSpPr>
        <p:pic>
          <p:nvPicPr>
            <p:cNvPr id="11" name="Picture 10">
              <a:extLst>
                <a:ext uri="{FF2B5EF4-FFF2-40B4-BE49-F238E27FC236}">
                  <a16:creationId xmlns:a16="http://schemas.microsoft.com/office/drawing/2014/main" id="{36FDD6A9-7CF6-01C2-9A90-41D71F41E63E}"/>
                </a:ext>
              </a:extLst>
            </p:cNvPr>
            <p:cNvPicPr>
              <a:picLocks noChangeAspect="1"/>
            </p:cNvPicPr>
            <p:nvPr/>
          </p:nvPicPr>
          <p:blipFill>
            <a:blip r:embed="rId9"/>
            <a:stretch>
              <a:fillRect/>
            </a:stretch>
          </p:blipFill>
          <p:spPr>
            <a:xfrm>
              <a:off x="8183256" y="3005178"/>
              <a:ext cx="755946" cy="752185"/>
            </a:xfrm>
            <a:prstGeom prst="rect">
              <a:avLst/>
            </a:prstGeom>
          </p:spPr>
        </p:pic>
        <p:pic>
          <p:nvPicPr>
            <p:cNvPr id="13" name="Picture 12">
              <a:extLst>
                <a:ext uri="{FF2B5EF4-FFF2-40B4-BE49-F238E27FC236}">
                  <a16:creationId xmlns:a16="http://schemas.microsoft.com/office/drawing/2014/main" id="{4930FA12-45A7-2873-6D6A-9720908F9054}"/>
                </a:ext>
              </a:extLst>
            </p:cNvPr>
            <p:cNvPicPr>
              <a:picLocks noChangeAspect="1"/>
            </p:cNvPicPr>
            <p:nvPr/>
          </p:nvPicPr>
          <p:blipFill>
            <a:blip r:embed="rId10"/>
            <a:stretch>
              <a:fillRect/>
            </a:stretch>
          </p:blipFill>
          <p:spPr>
            <a:xfrm>
              <a:off x="9193859" y="3215838"/>
              <a:ext cx="1245645" cy="570295"/>
            </a:xfrm>
            <a:prstGeom prst="rect">
              <a:avLst/>
            </a:prstGeom>
          </p:spPr>
        </p:pic>
      </p:grpSp>
      <p:grpSp>
        <p:nvGrpSpPr>
          <p:cNvPr id="22" name="Group 21">
            <a:extLst>
              <a:ext uri="{FF2B5EF4-FFF2-40B4-BE49-F238E27FC236}">
                <a16:creationId xmlns:a16="http://schemas.microsoft.com/office/drawing/2014/main" id="{BFA03E38-34D3-4172-95B5-931B255E5A75}"/>
              </a:ext>
            </a:extLst>
          </p:cNvPr>
          <p:cNvGrpSpPr/>
          <p:nvPr/>
        </p:nvGrpSpPr>
        <p:grpSpPr>
          <a:xfrm>
            <a:off x="4157452" y="122759"/>
            <a:ext cx="4241182" cy="1405097"/>
            <a:chOff x="4157452" y="122759"/>
            <a:chExt cx="4241182" cy="1405097"/>
          </a:xfrm>
        </p:grpSpPr>
        <p:pic>
          <p:nvPicPr>
            <p:cNvPr id="15" name="Picture 14">
              <a:extLst>
                <a:ext uri="{FF2B5EF4-FFF2-40B4-BE49-F238E27FC236}">
                  <a16:creationId xmlns:a16="http://schemas.microsoft.com/office/drawing/2014/main" id="{A8EC21F5-104D-B37A-2B1F-E41E8D49DF01}"/>
                </a:ext>
              </a:extLst>
            </p:cNvPr>
            <p:cNvPicPr>
              <a:picLocks noChangeAspect="1"/>
            </p:cNvPicPr>
            <p:nvPr/>
          </p:nvPicPr>
          <p:blipFill>
            <a:blip r:embed="rId11"/>
            <a:stretch>
              <a:fillRect/>
            </a:stretch>
          </p:blipFill>
          <p:spPr>
            <a:xfrm>
              <a:off x="4157452" y="390459"/>
              <a:ext cx="1432804" cy="832267"/>
            </a:xfrm>
            <a:prstGeom prst="rect">
              <a:avLst/>
            </a:prstGeom>
          </p:spPr>
        </p:pic>
        <p:pic>
          <p:nvPicPr>
            <p:cNvPr id="16" name="Picture 15">
              <a:extLst>
                <a:ext uri="{FF2B5EF4-FFF2-40B4-BE49-F238E27FC236}">
                  <a16:creationId xmlns:a16="http://schemas.microsoft.com/office/drawing/2014/main" id="{6DB1332E-6B05-C904-1C41-31EDF2C965D5}"/>
                </a:ext>
              </a:extLst>
            </p:cNvPr>
            <p:cNvPicPr>
              <a:picLocks noChangeAspect="1"/>
            </p:cNvPicPr>
            <p:nvPr/>
          </p:nvPicPr>
          <p:blipFill>
            <a:blip r:embed="rId12"/>
            <a:stretch>
              <a:fillRect/>
            </a:stretch>
          </p:blipFill>
          <p:spPr>
            <a:xfrm>
              <a:off x="5800619" y="302047"/>
              <a:ext cx="1273949" cy="406512"/>
            </a:xfrm>
            <a:prstGeom prst="rect">
              <a:avLst/>
            </a:prstGeom>
          </p:spPr>
        </p:pic>
        <p:pic>
          <p:nvPicPr>
            <p:cNvPr id="18" name="Picture 17">
              <a:extLst>
                <a:ext uri="{FF2B5EF4-FFF2-40B4-BE49-F238E27FC236}">
                  <a16:creationId xmlns:a16="http://schemas.microsoft.com/office/drawing/2014/main" id="{46B384FD-C2F5-CD67-2AAE-34FF03A9D7EC}"/>
                </a:ext>
              </a:extLst>
            </p:cNvPr>
            <p:cNvPicPr>
              <a:picLocks noChangeAspect="1"/>
            </p:cNvPicPr>
            <p:nvPr/>
          </p:nvPicPr>
          <p:blipFill>
            <a:blip r:embed="rId13"/>
            <a:stretch>
              <a:fillRect/>
            </a:stretch>
          </p:blipFill>
          <p:spPr>
            <a:xfrm>
              <a:off x="7312877" y="122759"/>
              <a:ext cx="1085757" cy="1405097"/>
            </a:xfrm>
            <a:prstGeom prst="rect">
              <a:avLst/>
            </a:prstGeom>
          </p:spPr>
        </p:pic>
      </p:grpSp>
      <p:pic>
        <p:nvPicPr>
          <p:cNvPr id="3" name="Picture 2">
            <a:extLst>
              <a:ext uri="{FF2B5EF4-FFF2-40B4-BE49-F238E27FC236}">
                <a16:creationId xmlns:a16="http://schemas.microsoft.com/office/drawing/2014/main" id="{C29F4D1C-3733-A06D-E0EE-79159FD41CFB}"/>
              </a:ext>
            </a:extLst>
          </p:cNvPr>
          <p:cNvPicPr>
            <a:picLocks noChangeAspect="1"/>
          </p:cNvPicPr>
          <p:nvPr/>
        </p:nvPicPr>
        <p:blipFill>
          <a:blip r:embed="rId14"/>
          <a:stretch>
            <a:fillRect/>
          </a:stretch>
        </p:blipFill>
        <p:spPr>
          <a:xfrm>
            <a:off x="9614035" y="2269139"/>
            <a:ext cx="1095718" cy="735482"/>
          </a:xfrm>
          <a:prstGeom prst="rect">
            <a:avLst/>
          </a:prstGeom>
        </p:spPr>
      </p:pic>
    </p:spTree>
    <p:extLst>
      <p:ext uri="{BB962C8B-B14F-4D97-AF65-F5344CB8AC3E}">
        <p14:creationId xmlns:p14="http://schemas.microsoft.com/office/powerpoint/2010/main" val="289477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ight Triangle 24">
            <a:extLst>
              <a:ext uri="{FF2B5EF4-FFF2-40B4-BE49-F238E27FC236}">
                <a16:creationId xmlns:a16="http://schemas.microsoft.com/office/drawing/2014/main" id="{95249363-FD92-587F-553B-51BFBA06D1D7}"/>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DC32172C-2DE0-DC61-B71B-3797CE2663D3}"/>
              </a:ext>
            </a:extLst>
          </p:cNvPr>
          <p:cNvSpPr/>
          <p:nvPr/>
        </p:nvSpPr>
        <p:spPr>
          <a:xfrm>
            <a:off x="7600950" y="0"/>
            <a:ext cx="4591050" cy="6857995"/>
          </a:xfrm>
          <a:custGeom>
            <a:avLst/>
            <a:gdLst>
              <a:gd name="connsiteX0" fmla="*/ 5071937 w 5991229"/>
              <a:gd name="connsiteY0" fmla="*/ 0 h 6857996"/>
              <a:gd name="connsiteX1" fmla="*/ 5991229 w 5991229"/>
              <a:gd name="connsiteY1" fmla="*/ 0 h 6857996"/>
              <a:gd name="connsiteX2" fmla="*/ 5991229 w 5991229"/>
              <a:gd name="connsiteY2" fmla="*/ 6857996 h 6857996"/>
              <a:gd name="connsiteX3" fmla="*/ 0 w 5991229"/>
              <a:gd name="connsiteY3" fmla="*/ 6857996 h 6857996"/>
              <a:gd name="connsiteX4" fmla="*/ 5071937 w 5991229"/>
              <a:gd name="connsiteY4" fmla="*/ 0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229" h="6857996">
                <a:moveTo>
                  <a:pt x="5071937" y="0"/>
                </a:moveTo>
                <a:lnTo>
                  <a:pt x="5991229" y="0"/>
                </a:lnTo>
                <a:lnTo>
                  <a:pt x="5991229" y="6857996"/>
                </a:lnTo>
                <a:lnTo>
                  <a:pt x="0" y="6857996"/>
                </a:lnTo>
                <a:lnTo>
                  <a:pt x="5071937"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D7C8E8C9-A05C-7869-CE19-ECC7D88A9174}"/>
              </a:ext>
            </a:extLst>
          </p:cNvPr>
          <p:cNvSpPr txBox="1"/>
          <p:nvPr/>
        </p:nvSpPr>
        <p:spPr>
          <a:xfrm>
            <a:off x="575518" y="2882692"/>
            <a:ext cx="5796707" cy="2246769"/>
          </a:xfrm>
          <a:prstGeom prst="rect">
            <a:avLst/>
          </a:prstGeom>
          <a:noFill/>
        </p:spPr>
        <p:txBody>
          <a:bodyPr wrap="square" rtlCol="0">
            <a:spAutoFit/>
          </a:bodyPr>
          <a:lstStyle/>
          <a:p>
            <a:pPr algn="ctr"/>
            <a:r>
              <a:rPr lang="en-US" sz="2800" dirty="0"/>
              <a:t>MARY E. FALLAT MD, FACS, FAAP</a:t>
            </a:r>
          </a:p>
          <a:p>
            <a:pPr algn="ctr"/>
            <a:r>
              <a:rPr lang="en-US" sz="2800" dirty="0"/>
              <a:t>PROFESSOR OF SURGERY</a:t>
            </a:r>
          </a:p>
          <a:p>
            <a:pPr algn="ctr"/>
            <a:r>
              <a:rPr lang="en-US" sz="2800" dirty="0"/>
              <a:t>UNIVERSITY OF LOUISVILLE</a:t>
            </a:r>
          </a:p>
          <a:p>
            <a:pPr algn="ctr"/>
            <a:r>
              <a:rPr lang="en-US" sz="2800" dirty="0">
                <a:hlinkClick r:id="rId2"/>
              </a:rPr>
              <a:t>mefall01@louisville.edu</a:t>
            </a:r>
            <a:endParaRPr lang="en-US" sz="2800" dirty="0"/>
          </a:p>
          <a:p>
            <a:pPr>
              <a:spcAft>
                <a:spcPts val="600"/>
              </a:spcAft>
            </a:pPr>
            <a:endParaRPr lang="en-US" sz="2800" dirty="0">
              <a:solidFill>
                <a:srgbClr val="0E2144"/>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3" name="Picture 12">
            <a:extLst>
              <a:ext uri="{FF2B5EF4-FFF2-40B4-BE49-F238E27FC236}">
                <a16:creationId xmlns:a16="http://schemas.microsoft.com/office/drawing/2014/main" id="{36EA86DF-501A-1037-03F3-6BD37CDC5647}"/>
              </a:ext>
            </a:extLst>
          </p:cNvPr>
          <p:cNvPicPr>
            <a:picLocks noChangeAspect="1"/>
          </p:cNvPicPr>
          <p:nvPr/>
        </p:nvPicPr>
        <p:blipFill>
          <a:blip r:embed="rId3"/>
          <a:stretch>
            <a:fillRect/>
          </a:stretch>
        </p:blipFill>
        <p:spPr>
          <a:xfrm>
            <a:off x="575519" y="6083807"/>
            <a:ext cx="4314974" cy="487567"/>
          </a:xfrm>
          <a:prstGeom prst="rect">
            <a:avLst/>
          </a:prstGeom>
        </p:spPr>
      </p:pic>
      <p:grpSp>
        <p:nvGrpSpPr>
          <p:cNvPr id="12" name="Group 11">
            <a:extLst>
              <a:ext uri="{FF2B5EF4-FFF2-40B4-BE49-F238E27FC236}">
                <a16:creationId xmlns:a16="http://schemas.microsoft.com/office/drawing/2014/main" id="{530BDA45-0C22-AA5E-1231-A827B36AAA29}"/>
              </a:ext>
            </a:extLst>
          </p:cNvPr>
          <p:cNvGrpSpPr/>
          <p:nvPr/>
        </p:nvGrpSpPr>
        <p:grpSpPr>
          <a:xfrm>
            <a:off x="520243" y="943144"/>
            <a:ext cx="4910883" cy="813805"/>
            <a:chOff x="725688" y="717627"/>
            <a:chExt cx="4910883" cy="813805"/>
          </a:xfrm>
        </p:grpSpPr>
        <p:sp>
          <p:nvSpPr>
            <p:cNvPr id="14" name="TextBox 13">
              <a:extLst>
                <a:ext uri="{FF2B5EF4-FFF2-40B4-BE49-F238E27FC236}">
                  <a16:creationId xmlns:a16="http://schemas.microsoft.com/office/drawing/2014/main" id="{0E2088AF-BD50-9B91-F546-234B427B8364}"/>
                </a:ext>
              </a:extLst>
            </p:cNvPr>
            <p:cNvSpPr txBox="1"/>
            <p:nvPr/>
          </p:nvSpPr>
          <p:spPr>
            <a:xfrm>
              <a:off x="725688" y="1000133"/>
              <a:ext cx="4910883" cy="531299"/>
            </a:xfrm>
            <a:prstGeom prst="rect">
              <a:avLst/>
            </a:prstGeom>
            <a:noFill/>
          </p:spPr>
          <p:txBody>
            <a:bodyPr wrap="square" rtlCol="0">
              <a:spAutoFit/>
            </a:bodyPr>
            <a:lstStyle/>
            <a:p>
              <a:pPr>
                <a:lnSpc>
                  <a:spcPts val="3640"/>
                </a:lnSpc>
              </a:pPr>
              <a:r>
                <a:rPr lang="en-US" sz="2600" b="1" dirty="0">
                  <a:solidFill>
                    <a:srgbClr val="E91F00"/>
                  </a:solidFill>
                  <a:effectLst/>
                  <a:latin typeface="Open Sans" pitchFamily="2" charset="0"/>
                  <a:ea typeface="Open Sans" pitchFamily="2" charset="0"/>
                  <a:cs typeface="Open Sans" pitchFamily="2" charset="0"/>
                </a:rPr>
                <a:t> Committees on Trauma</a:t>
              </a:r>
              <a:endParaRPr lang="en-US" sz="2600" dirty="0">
                <a:solidFill>
                  <a:srgbClr val="E91F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TextBox 14">
              <a:extLst>
                <a:ext uri="{FF2B5EF4-FFF2-40B4-BE49-F238E27FC236}">
                  <a16:creationId xmlns:a16="http://schemas.microsoft.com/office/drawing/2014/main" id="{3456A5D1-19A9-1A7D-A073-D4623C972BAF}"/>
                </a:ext>
              </a:extLst>
            </p:cNvPr>
            <p:cNvSpPr txBox="1"/>
            <p:nvPr/>
          </p:nvSpPr>
          <p:spPr>
            <a:xfrm>
              <a:off x="849176" y="717627"/>
              <a:ext cx="2115822" cy="369332"/>
            </a:xfrm>
            <a:prstGeom prst="rect">
              <a:avLst/>
            </a:prstGeom>
            <a:noFill/>
          </p:spPr>
          <p:txBody>
            <a:bodyPr wrap="square">
              <a:spAutoFit/>
            </a:bodyPr>
            <a:lstStyle/>
            <a:p>
              <a:r>
                <a:rPr lang="en-US" b="1" spc="300" dirty="0">
                  <a:solidFill>
                    <a:srgbClr val="000000"/>
                  </a:solidFill>
                  <a:effectLst/>
                  <a:latin typeface="Open Sans Extrabold" pitchFamily="2" charset="0"/>
                  <a:ea typeface="Open Sans Extrabold" pitchFamily="2" charset="0"/>
                  <a:cs typeface="Open Sans Extrabold" pitchFamily="2" charset="0"/>
                </a:rPr>
                <a:t>REGIONAL</a:t>
              </a:r>
              <a:endParaRPr lang="en-US" b="1" spc="300" dirty="0">
                <a:solidFill>
                  <a:srgbClr val="000000"/>
                </a:solidFill>
                <a:latin typeface="Open Sans Extrabold" pitchFamily="2" charset="0"/>
                <a:ea typeface="Open Sans Extrabold" pitchFamily="2" charset="0"/>
                <a:cs typeface="Open Sans Extrabold" pitchFamily="2" charset="0"/>
              </a:endParaRPr>
            </a:p>
          </p:txBody>
        </p:sp>
      </p:grpSp>
      <p:sp>
        <p:nvSpPr>
          <p:cNvPr id="2" name="TextBox 1">
            <a:extLst>
              <a:ext uri="{FF2B5EF4-FFF2-40B4-BE49-F238E27FC236}">
                <a16:creationId xmlns:a16="http://schemas.microsoft.com/office/drawing/2014/main" id="{478CD917-0686-1FF9-C911-A201BADAC39F}"/>
              </a:ext>
            </a:extLst>
          </p:cNvPr>
          <p:cNvSpPr txBox="1"/>
          <p:nvPr/>
        </p:nvSpPr>
        <p:spPr>
          <a:xfrm>
            <a:off x="11690132" y="657137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3" name="Picture 2">
            <a:extLst>
              <a:ext uri="{FF2B5EF4-FFF2-40B4-BE49-F238E27FC236}">
                <a16:creationId xmlns:a16="http://schemas.microsoft.com/office/drawing/2014/main" id="{3F4CCA1B-BC7D-422A-37CF-0E0FD43E528A}"/>
              </a:ext>
            </a:extLst>
          </p:cNvPr>
          <p:cNvPicPr>
            <a:picLocks noChangeAspect="1"/>
          </p:cNvPicPr>
          <p:nvPr/>
        </p:nvPicPr>
        <p:blipFill>
          <a:blip r:embed="rId4"/>
          <a:stretch>
            <a:fillRect/>
          </a:stretch>
        </p:blipFill>
        <p:spPr>
          <a:xfrm>
            <a:off x="7280997" y="1491299"/>
            <a:ext cx="2615478" cy="3918857"/>
          </a:xfrm>
          <a:prstGeom prst="rect">
            <a:avLst/>
          </a:prstGeom>
        </p:spPr>
      </p:pic>
    </p:spTree>
    <p:extLst>
      <p:ext uri="{BB962C8B-B14F-4D97-AF65-F5344CB8AC3E}">
        <p14:creationId xmlns:p14="http://schemas.microsoft.com/office/powerpoint/2010/main" val="2097278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2C1B-C7A8-A61A-B33C-0CE865D3BAB4}"/>
              </a:ext>
            </a:extLst>
          </p:cNvPr>
          <p:cNvSpPr>
            <a:spLocks noGrp="1"/>
          </p:cNvSpPr>
          <p:nvPr>
            <p:ph type="title"/>
          </p:nvPr>
        </p:nvSpPr>
        <p:spPr>
          <a:xfrm>
            <a:off x="560917" y="855347"/>
            <a:ext cx="5483046" cy="1223963"/>
          </a:xfrm>
        </p:spPr>
        <p:txBody>
          <a:bodyPr/>
          <a:lstStyle/>
          <a:p>
            <a:r>
              <a:rPr lang="en-US" sz="3200" dirty="0"/>
              <a:t>response to lack of pediatric readiness</a:t>
            </a:r>
          </a:p>
        </p:txBody>
      </p:sp>
      <p:pic>
        <p:nvPicPr>
          <p:cNvPr id="2050" name="Picture 2">
            <a:extLst>
              <a:ext uri="{FF2B5EF4-FFF2-40B4-BE49-F238E27FC236}">
                <a16:creationId xmlns:a16="http://schemas.microsoft.com/office/drawing/2014/main" id="{5D4E31AD-47BF-2B4E-C73D-E5012E88F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6445" y="3291118"/>
            <a:ext cx="30670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E562DA47-7011-9B3E-2F8A-B0D6D2EB9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011" y="1514717"/>
            <a:ext cx="5076825" cy="542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DC06644-5927-99EA-D678-64FA16ECF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494" y="769622"/>
            <a:ext cx="27527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1E5AB4FF-739C-FDF8-4EC0-DFF7E6BF4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963" y="4736301"/>
            <a:ext cx="6000750" cy="6762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CE31D62-D2F1-6C6B-C782-DB8573FE3D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8119" y="2973950"/>
            <a:ext cx="23431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EED2D30D-0A79-894F-A89E-FCFEEC0603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1761" y="3938818"/>
            <a:ext cx="36480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F421EE9-8193-D643-2A64-3A296DDFD4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465" y="5524259"/>
            <a:ext cx="5447080" cy="1128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291AFF1A-A903-0866-3BB9-684CE2A257DE}"/>
              </a:ext>
            </a:extLst>
          </p:cNvPr>
          <p:cNvSpPr txBox="1">
            <a:spLocks/>
          </p:cNvSpPr>
          <p:nvPr/>
        </p:nvSpPr>
        <p:spPr>
          <a:xfrm>
            <a:off x="5489970" y="2307200"/>
            <a:ext cx="5551048" cy="1223963"/>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chemeClr val="tx1"/>
                </a:solidFill>
                <a:latin typeface="+mn-lt"/>
                <a:ea typeface="+mn-ea"/>
                <a:cs typeface="+mn-cs"/>
              </a:defRPr>
            </a:lvl1pPr>
            <a:lvl2pPr marL="609585" indent="0" algn="l" defTabSz="609585" rtl="0" eaLnBrk="1" latinLnBrk="0" hangingPunct="1">
              <a:spcBef>
                <a:spcPct val="20000"/>
              </a:spcBef>
              <a:buFont typeface="Arial"/>
              <a:buNone/>
              <a:defRPr sz="1600" kern="1200">
                <a:solidFill>
                  <a:schemeClr val="tx1"/>
                </a:solidFill>
                <a:latin typeface="+mn-lt"/>
                <a:ea typeface="+mn-ea"/>
                <a:cs typeface="+mn-cs"/>
              </a:defRPr>
            </a:lvl2pPr>
            <a:lvl3pPr marL="1219170" indent="0" algn="l" defTabSz="609585" rtl="0" eaLnBrk="1" latinLnBrk="0" hangingPunct="1">
              <a:spcBef>
                <a:spcPct val="20000"/>
              </a:spcBef>
              <a:buFont typeface="Arial"/>
              <a:buNone/>
              <a:defRPr sz="1333" kern="1200">
                <a:solidFill>
                  <a:schemeClr val="tx1"/>
                </a:solidFill>
                <a:latin typeface="+mn-lt"/>
                <a:ea typeface="+mn-ea"/>
                <a:cs typeface="+mn-cs"/>
              </a:defRPr>
            </a:lvl3pPr>
            <a:lvl4pPr marL="1828754" indent="0" algn="l" defTabSz="609585" rtl="0" eaLnBrk="1" latinLnBrk="0" hangingPunct="1">
              <a:spcBef>
                <a:spcPct val="20000"/>
              </a:spcBef>
              <a:buFont typeface="Arial"/>
              <a:buNone/>
              <a:defRPr sz="1200"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1200" kern="1200">
                <a:solidFill>
                  <a:schemeClr val="tx1"/>
                </a:solidFill>
                <a:latin typeface="+mn-lt"/>
                <a:ea typeface="+mn-ea"/>
                <a:cs typeface="+mn-cs"/>
              </a:defRPr>
            </a:lvl5pPr>
            <a:lvl6pPr marL="3047924" indent="0" algn="l" defTabSz="609585" rtl="0" eaLnBrk="1" latinLnBrk="0" hangingPunct="1">
              <a:spcBef>
                <a:spcPct val="20000"/>
              </a:spcBef>
              <a:buFont typeface="Arial"/>
              <a:buNone/>
              <a:defRPr sz="1200" kern="1200">
                <a:solidFill>
                  <a:schemeClr val="tx1"/>
                </a:solidFill>
                <a:latin typeface="+mn-lt"/>
                <a:ea typeface="+mn-ea"/>
                <a:cs typeface="+mn-cs"/>
              </a:defRPr>
            </a:lvl6pPr>
            <a:lvl7pPr marL="3657509" indent="0" algn="l" defTabSz="609585" rtl="0" eaLnBrk="1" latinLnBrk="0" hangingPunct="1">
              <a:spcBef>
                <a:spcPct val="20000"/>
              </a:spcBef>
              <a:buFont typeface="Arial"/>
              <a:buNone/>
              <a:defRPr sz="1200" kern="1200">
                <a:solidFill>
                  <a:schemeClr val="tx1"/>
                </a:solidFill>
                <a:latin typeface="+mn-lt"/>
                <a:ea typeface="+mn-ea"/>
                <a:cs typeface="+mn-cs"/>
              </a:defRPr>
            </a:lvl7pPr>
            <a:lvl8pPr marL="4267093" indent="0" algn="l" defTabSz="609585" rtl="0" eaLnBrk="1" latinLnBrk="0" hangingPunct="1">
              <a:spcBef>
                <a:spcPct val="20000"/>
              </a:spcBef>
              <a:buFont typeface="Arial"/>
              <a:buNone/>
              <a:defRPr sz="1200" kern="1200">
                <a:solidFill>
                  <a:schemeClr val="tx1"/>
                </a:solidFill>
                <a:latin typeface="+mn-lt"/>
                <a:ea typeface="+mn-ea"/>
                <a:cs typeface="+mn-cs"/>
              </a:defRPr>
            </a:lvl8pPr>
            <a:lvl9pPr marL="4876678" indent="0" algn="l" defTabSz="609585" rtl="0" eaLnBrk="1" latinLnBrk="0" hangingPunct="1">
              <a:spcBef>
                <a:spcPct val="20000"/>
              </a:spcBef>
              <a:buFont typeface="Arial"/>
              <a:buNone/>
              <a:defRPr sz="1200" kern="1200">
                <a:solidFill>
                  <a:schemeClr val="tx1"/>
                </a:solidFill>
                <a:latin typeface="+mn-lt"/>
                <a:ea typeface="+mn-ea"/>
                <a:cs typeface="+mn-cs"/>
              </a:defRPr>
            </a:lvl9pPr>
          </a:lstStyle>
          <a:p>
            <a:pPr fontAlgn="auto">
              <a:spcAft>
                <a:spcPts val="0"/>
              </a:spcAft>
            </a:pPr>
            <a:r>
              <a:rPr lang="en-US" sz="1400" dirty="0">
                <a:solidFill>
                  <a:srgbClr val="000000"/>
                </a:solidFill>
                <a:latin typeface="Arial" panose="020B0604020202020204" pitchFamily="34" charset="0"/>
              </a:rPr>
              <a:t>“It is unreasonable to expect every ED to have the pediatric expertise of a state-of-the-art children’s hospital.”</a:t>
            </a:r>
          </a:p>
        </p:txBody>
      </p:sp>
      <p:pic>
        <p:nvPicPr>
          <p:cNvPr id="7" name="Picture 6">
            <a:extLst>
              <a:ext uri="{FF2B5EF4-FFF2-40B4-BE49-F238E27FC236}">
                <a16:creationId xmlns:a16="http://schemas.microsoft.com/office/drawing/2014/main" id="{0DE001A2-DC6B-6F8D-0F72-EF937272036B}"/>
              </a:ext>
            </a:extLst>
          </p:cNvPr>
          <p:cNvPicPr>
            <a:picLocks noChangeAspect="1"/>
          </p:cNvPicPr>
          <p:nvPr/>
        </p:nvPicPr>
        <p:blipFill rotWithShape="1">
          <a:blip r:embed="rId9"/>
          <a:srcRect l="9722" t="24583" r="11545" b="19448"/>
          <a:stretch/>
        </p:blipFill>
        <p:spPr>
          <a:xfrm>
            <a:off x="541122" y="2079310"/>
            <a:ext cx="3934042" cy="1683374"/>
          </a:xfrm>
          <a:prstGeom prst="rect">
            <a:avLst/>
          </a:prstGeom>
        </p:spPr>
      </p:pic>
      <p:pic>
        <p:nvPicPr>
          <p:cNvPr id="8" name="Picture 4">
            <a:extLst>
              <a:ext uri="{FF2B5EF4-FFF2-40B4-BE49-F238E27FC236}">
                <a16:creationId xmlns:a16="http://schemas.microsoft.com/office/drawing/2014/main" id="{5736B334-0325-0B75-5FF1-8DF4303CAB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773" y="3686545"/>
            <a:ext cx="3772375" cy="3019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069962C7-370D-D460-FBEA-E3D56FAB6873}"/>
              </a:ext>
            </a:extLst>
          </p:cNvPr>
          <p:cNvSpPr>
            <a:spLocks noGrp="1"/>
          </p:cNvSpPr>
          <p:nvPr>
            <p:ph type="body" sz="half" idx="2"/>
          </p:nvPr>
        </p:nvSpPr>
        <p:spPr>
          <a:xfrm>
            <a:off x="1700001" y="2799632"/>
            <a:ext cx="9141886" cy="2951774"/>
          </a:xfrm>
          <a:solidFill>
            <a:schemeClr val="accent5">
              <a:lumMod val="75000"/>
            </a:schemeClr>
          </a:solidFill>
          <a:effectLst>
            <a:outerShdw blurRad="50800" dist="38100" dir="18900000" algn="bl" rotWithShape="0">
              <a:prstClr val="black">
                <a:alpha val="40000"/>
              </a:prstClr>
            </a:outerShdw>
          </a:effectLst>
        </p:spPr>
        <p:txBody>
          <a:bodyPr>
            <a:normAutofit/>
          </a:bodyPr>
          <a:lstStyle/>
          <a:p>
            <a:pPr algn="l" rtl="0" fontAlgn="base">
              <a:buFont typeface="Arial" panose="020B0604020202020204" pitchFamily="34" charset="0"/>
              <a:buChar char="•"/>
            </a:pPr>
            <a:r>
              <a:rPr lang="en-US" sz="2400" b="0" i="0" u="none" strike="noStrike" dirty="0">
                <a:solidFill>
                  <a:schemeClr val="bg1"/>
                </a:solidFill>
                <a:effectLst/>
                <a:latin typeface="Arial" panose="020B0604020202020204" pitchFamily="34" charset="0"/>
              </a:rPr>
              <a:t> Many EDs lack pediatric-specific protocols</a:t>
            </a:r>
            <a:r>
              <a:rPr lang="en-US" sz="2400" b="0" i="0" dirty="0">
                <a:solidFill>
                  <a:schemeClr val="bg1"/>
                </a:solidFill>
                <a:effectLst/>
                <a:latin typeface="Arial" panose="020B0604020202020204" pitchFamily="34" charset="0"/>
              </a:rPr>
              <a:t>​</a:t>
            </a:r>
            <a:endParaRPr lang="en-US" sz="28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dirty="0">
                <a:solidFill>
                  <a:schemeClr val="bg1"/>
                </a:solidFill>
                <a:effectLst/>
                <a:latin typeface="Arial" panose="020B0604020202020204" pitchFamily="34" charset="0"/>
              </a:rPr>
              <a:t> Many EDs lack immediate access to a pediatric crash cart or 	critical equipment</a:t>
            </a:r>
            <a:r>
              <a:rPr lang="en-US" sz="2400" b="0" i="0" dirty="0">
                <a:solidFill>
                  <a:schemeClr val="bg1"/>
                </a:solidFill>
                <a:effectLst/>
                <a:latin typeface="Arial" panose="020B0604020202020204" pitchFamily="34" charset="0"/>
              </a:rPr>
              <a:t>​</a:t>
            </a:r>
            <a:endParaRPr lang="en-US" sz="28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dirty="0">
                <a:solidFill>
                  <a:schemeClr val="bg1"/>
                </a:solidFill>
                <a:effectLst/>
                <a:latin typeface="Arial" panose="020B0604020202020204" pitchFamily="34" charset="0"/>
              </a:rPr>
              <a:t> Many parents are unable to make informed decisions</a:t>
            </a:r>
            <a:r>
              <a:rPr lang="en-US" sz="2400" b="0" i="0" dirty="0">
                <a:solidFill>
                  <a:schemeClr val="bg1"/>
                </a:solidFill>
                <a:effectLst/>
                <a:latin typeface="Arial" panose="020B0604020202020204" pitchFamily="34" charset="0"/>
              </a:rPr>
              <a:t>​</a:t>
            </a:r>
            <a:endParaRPr lang="en-US" sz="28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US" sz="2400" dirty="0">
                <a:solidFill>
                  <a:schemeClr val="bg1"/>
                </a:solidFill>
                <a:latin typeface="Arial" panose="020B0604020202020204" pitchFamily="34" charset="0"/>
              </a:rPr>
              <a:t> Pediatric</a:t>
            </a:r>
            <a:r>
              <a:rPr lang="en-US" sz="2400" b="0" i="0" u="none" strike="noStrike" dirty="0">
                <a:solidFill>
                  <a:schemeClr val="bg1"/>
                </a:solidFill>
                <a:effectLst/>
                <a:latin typeface="Arial" panose="020B0604020202020204" pitchFamily="34" charset="0"/>
              </a:rPr>
              <a:t> emergency care is under-funded; under-incentivized </a:t>
            </a:r>
            <a:endParaRPr lang="en-US" sz="28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dirty="0">
                <a:solidFill>
                  <a:schemeClr val="bg1"/>
                </a:solidFill>
                <a:effectLst/>
                <a:latin typeface="Arial" panose="020B0604020202020204" pitchFamily="34" charset="0"/>
              </a:rPr>
              <a:t> Joint Commission lacks pediatric-specific standards</a:t>
            </a:r>
            <a:r>
              <a:rPr lang="en-US" sz="2400" b="0" i="0" dirty="0">
                <a:solidFill>
                  <a:schemeClr val="bg1"/>
                </a:solidFill>
                <a:effectLst/>
                <a:latin typeface="Arial" panose="020B0604020202020204" pitchFamily="34" charset="0"/>
              </a:rPr>
              <a:t>​</a:t>
            </a:r>
            <a:endParaRPr lang="en-US" sz="2800" b="0" i="0" dirty="0">
              <a:solidFill>
                <a:schemeClr val="bg1"/>
              </a:solidFill>
              <a:effectLst/>
              <a:latin typeface="Arial" panose="020B0604020202020204" pitchFamily="34" charset="0"/>
            </a:endParaRPr>
          </a:p>
          <a:p>
            <a:endParaRPr lang="en-US" dirty="0"/>
          </a:p>
        </p:txBody>
      </p:sp>
      <p:pic>
        <p:nvPicPr>
          <p:cNvPr id="3" name="Picture 2">
            <a:extLst>
              <a:ext uri="{FF2B5EF4-FFF2-40B4-BE49-F238E27FC236}">
                <a16:creationId xmlns:a16="http://schemas.microsoft.com/office/drawing/2014/main" id="{459A155D-DA69-B58A-5B62-8A6E7A925794}"/>
              </a:ext>
            </a:extLst>
          </p:cNvPr>
          <p:cNvPicPr>
            <a:picLocks noChangeAspect="1"/>
          </p:cNvPicPr>
          <p:nvPr/>
        </p:nvPicPr>
        <p:blipFill>
          <a:blip r:embed="rId11"/>
          <a:stretch>
            <a:fillRect/>
          </a:stretch>
        </p:blipFill>
        <p:spPr>
          <a:xfrm>
            <a:off x="8276413" y="33533"/>
            <a:ext cx="3823423" cy="2548949"/>
          </a:xfrm>
          <a:prstGeom prst="rect">
            <a:avLst/>
          </a:prstGeom>
        </p:spPr>
      </p:pic>
    </p:spTree>
    <p:extLst>
      <p:ext uri="{BB962C8B-B14F-4D97-AF65-F5344CB8AC3E}">
        <p14:creationId xmlns:p14="http://schemas.microsoft.com/office/powerpoint/2010/main" val="342337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
          <a:extLst>
            <a:ext uri="{FF2B5EF4-FFF2-40B4-BE49-F238E27FC236}">
              <a16:creationId xmlns:a16="http://schemas.microsoft.com/office/drawing/2014/main" id="{276B06D3-4A82-F321-1EC4-4BE46458BD48}"/>
            </a:ext>
          </a:extLst>
        </p:cNvPr>
        <p:cNvGrpSpPr/>
        <p:nvPr/>
      </p:nvGrpSpPr>
      <p:grpSpPr>
        <a:xfrm>
          <a:off x="0" y="0"/>
          <a:ext cx="0" cy="0"/>
          <a:chOff x="0" y="0"/>
          <a:chExt cx="0" cy="0"/>
        </a:xfrm>
      </p:grpSpPr>
      <p:sp>
        <p:nvSpPr>
          <p:cNvPr id="104" name="Google Shape;104;p6">
            <a:extLst>
              <a:ext uri="{FF2B5EF4-FFF2-40B4-BE49-F238E27FC236}">
                <a16:creationId xmlns:a16="http://schemas.microsoft.com/office/drawing/2014/main" id="{8433506E-874B-77E5-9061-D84239DF4C23}"/>
              </a:ext>
            </a:extLst>
          </p:cNvPr>
          <p:cNvSpPr txBox="1">
            <a:spLocks noGrp="1"/>
          </p:cNvSpPr>
          <p:nvPr>
            <p:ph type="title"/>
          </p:nvPr>
        </p:nvSpPr>
        <p:spPr>
          <a:xfrm>
            <a:off x="354155" y="1"/>
            <a:ext cx="9720287" cy="1687024"/>
          </a:xfrm>
          <a:prstGeom prst="rect">
            <a:avLst/>
          </a:prstGeom>
          <a:ln w="38100"/>
        </p:spPr>
        <p:style>
          <a:lnRef idx="2">
            <a:schemeClr val="accent1"/>
          </a:lnRef>
          <a:fillRef idx="1">
            <a:schemeClr val="lt1"/>
          </a:fillRef>
          <a:effectRef idx="0">
            <a:schemeClr val="accent1"/>
          </a:effectRef>
          <a:fontRef idx="minor">
            <a:schemeClr val="dk1"/>
          </a:fontRef>
        </p:style>
        <p:txBody>
          <a:bodyPr spcFirstLastPara="1" vert="horz" wrap="square" lIns="91425" tIns="45700" rIns="91425" bIns="45700" rtlCol="0" anchor="t" anchorCtr="0">
            <a:noAutofit/>
          </a:bodyPr>
          <a:lstStyle/>
          <a:p>
            <a:pPr>
              <a:spcBef>
                <a:spcPts val="0"/>
              </a:spcBef>
              <a:buClr>
                <a:schemeClr val="dk1"/>
              </a:buClr>
              <a:buSzPts val="3600"/>
            </a:pPr>
            <a:r>
              <a:rPr lang="en-US" sz="3200" dirty="0">
                <a:solidFill>
                  <a:schemeClr val="accent1">
                    <a:lumMod val="75000"/>
                  </a:schemeClr>
                </a:solidFill>
              </a:rPr>
              <a:t>2018: Pediatric Readiness in the Emergency Department</a:t>
            </a:r>
            <a:br>
              <a:rPr lang="en-US" sz="3200" dirty="0">
                <a:solidFill>
                  <a:schemeClr val="accent1">
                    <a:lumMod val="75000"/>
                  </a:schemeClr>
                </a:solidFill>
              </a:rPr>
            </a:br>
            <a:r>
              <a:rPr lang="en-US" sz="2667" i="1" dirty="0">
                <a:solidFill>
                  <a:schemeClr val="accent1">
                    <a:lumMod val="75000"/>
                  </a:schemeClr>
                </a:solidFill>
              </a:rPr>
              <a:t>A perfect score is 100, national average is 70 and</a:t>
            </a:r>
            <a:br>
              <a:rPr lang="en-US" sz="2667" i="1" dirty="0">
                <a:solidFill>
                  <a:schemeClr val="accent1">
                    <a:lumMod val="75000"/>
                  </a:schemeClr>
                </a:solidFill>
              </a:rPr>
            </a:br>
            <a:r>
              <a:rPr lang="en-US" sz="2667" i="1" dirty="0">
                <a:solidFill>
                  <a:schemeClr val="accent1">
                    <a:lumMod val="75000"/>
                  </a:schemeClr>
                </a:solidFill>
              </a:rPr>
              <a:t>hasn’t changed much in a decade</a:t>
            </a:r>
            <a:br>
              <a:rPr lang="en-US" sz="3200" i="1" dirty="0">
                <a:solidFill>
                  <a:schemeClr val="accent1">
                    <a:lumMod val="75000"/>
                  </a:schemeClr>
                </a:solidFill>
              </a:rPr>
            </a:br>
            <a:br>
              <a:rPr lang="en-US" sz="3200" dirty="0">
                <a:solidFill>
                  <a:schemeClr val="accent1">
                    <a:lumMod val="75000"/>
                  </a:schemeClr>
                </a:solidFill>
              </a:rPr>
            </a:br>
            <a:br>
              <a:rPr lang="en-US" sz="3200" dirty="0">
                <a:solidFill>
                  <a:schemeClr val="accent1">
                    <a:lumMod val="75000"/>
                  </a:schemeClr>
                </a:solidFill>
              </a:rPr>
            </a:br>
            <a:endParaRPr sz="3200" dirty="0">
              <a:solidFill>
                <a:schemeClr val="accent1">
                  <a:lumMod val="75000"/>
                </a:schemeClr>
              </a:solidFill>
            </a:endParaRPr>
          </a:p>
        </p:txBody>
      </p:sp>
      <p:pic>
        <p:nvPicPr>
          <p:cNvPr id="4" name="Picture 3">
            <a:extLst>
              <a:ext uri="{FF2B5EF4-FFF2-40B4-BE49-F238E27FC236}">
                <a16:creationId xmlns:a16="http://schemas.microsoft.com/office/drawing/2014/main" id="{4798F172-2AF0-9837-1414-56EAB9895470}"/>
              </a:ext>
            </a:extLst>
          </p:cNvPr>
          <p:cNvPicPr>
            <a:picLocks noChangeAspect="1"/>
          </p:cNvPicPr>
          <p:nvPr/>
        </p:nvPicPr>
        <p:blipFill>
          <a:blip r:embed="rId3"/>
          <a:stretch>
            <a:fillRect/>
          </a:stretch>
        </p:blipFill>
        <p:spPr>
          <a:xfrm>
            <a:off x="354155" y="1790248"/>
            <a:ext cx="6019704" cy="4131579"/>
          </a:xfrm>
          <a:prstGeom prst="rect">
            <a:avLst/>
          </a:prstGeom>
          <a:ln>
            <a:solidFill>
              <a:schemeClr val="accent1"/>
            </a:solidFill>
          </a:ln>
        </p:spPr>
      </p:pic>
      <p:graphicFrame>
        <p:nvGraphicFramePr>
          <p:cNvPr id="6" name="Diagram 5">
            <a:extLst>
              <a:ext uri="{FF2B5EF4-FFF2-40B4-BE49-F238E27FC236}">
                <a16:creationId xmlns:a16="http://schemas.microsoft.com/office/drawing/2014/main" id="{3A36CA90-0E3B-3128-87C8-45476A7E56C3}"/>
              </a:ext>
            </a:extLst>
          </p:cNvPr>
          <p:cNvGraphicFramePr/>
          <p:nvPr/>
        </p:nvGraphicFramePr>
        <p:xfrm>
          <a:off x="4811485" y="936173"/>
          <a:ext cx="8802915" cy="5921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13C9324E-DA6B-9C11-1072-694B146019A3}"/>
              </a:ext>
            </a:extLst>
          </p:cNvPr>
          <p:cNvPicPr>
            <a:picLocks noChangeAspect="1"/>
          </p:cNvPicPr>
          <p:nvPr/>
        </p:nvPicPr>
        <p:blipFill>
          <a:blip r:embed="rId9"/>
          <a:stretch>
            <a:fillRect/>
          </a:stretch>
        </p:blipFill>
        <p:spPr>
          <a:xfrm>
            <a:off x="534319" y="2057386"/>
            <a:ext cx="1079583" cy="623759"/>
          </a:xfrm>
          <a:prstGeom prst="rect">
            <a:avLst/>
          </a:prstGeom>
        </p:spPr>
      </p:pic>
      <p:pic>
        <p:nvPicPr>
          <p:cNvPr id="8" name="Picture 7">
            <a:extLst>
              <a:ext uri="{FF2B5EF4-FFF2-40B4-BE49-F238E27FC236}">
                <a16:creationId xmlns:a16="http://schemas.microsoft.com/office/drawing/2014/main" id="{16C2E8E1-DB5A-B53F-09A5-01B17F2CA8AA}"/>
              </a:ext>
            </a:extLst>
          </p:cNvPr>
          <p:cNvPicPr>
            <a:picLocks noChangeAspect="1"/>
          </p:cNvPicPr>
          <p:nvPr/>
        </p:nvPicPr>
        <p:blipFill>
          <a:blip r:embed="rId10"/>
          <a:stretch>
            <a:fillRect/>
          </a:stretch>
        </p:blipFill>
        <p:spPr>
          <a:xfrm>
            <a:off x="534318" y="2784368"/>
            <a:ext cx="3016105" cy="564792"/>
          </a:xfrm>
          <a:prstGeom prst="rect">
            <a:avLst/>
          </a:prstGeom>
        </p:spPr>
      </p:pic>
    </p:spTree>
    <p:extLst>
      <p:ext uri="{BB962C8B-B14F-4D97-AF65-F5344CB8AC3E}">
        <p14:creationId xmlns:p14="http://schemas.microsoft.com/office/powerpoint/2010/main" val="384832887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3" name="Google Shape;403;p11" descr="A picture containing text, screenshot, font, logo&#10;&#10;Description automatically generated"/>
          <p:cNvPicPr preferRelativeResize="0">
            <a:picLocks noGrp="1"/>
          </p:cNvPicPr>
          <p:nvPr>
            <p:ph type="body" idx="1"/>
          </p:nvPr>
        </p:nvPicPr>
        <p:blipFill rotWithShape="1">
          <a:blip r:embed="rId3">
            <a:alphaModFix/>
          </a:blip>
          <a:srcRect l="8601" t="5252" r="5664" b="9567"/>
          <a:stretch/>
        </p:blipFill>
        <p:spPr>
          <a:xfrm>
            <a:off x="1930400" y="2042160"/>
            <a:ext cx="8514080" cy="4815840"/>
          </a:xfrm>
          <a:prstGeom prst="rect">
            <a:avLst/>
          </a:prstGeom>
          <a:noFill/>
          <a:ln>
            <a:noFill/>
          </a:ln>
        </p:spPr>
      </p:pic>
      <p:sp>
        <p:nvSpPr>
          <p:cNvPr id="402" name="Google Shape;402;p11"/>
          <p:cNvSpPr txBox="1">
            <a:spLocks noGrp="1"/>
          </p:cNvSpPr>
          <p:nvPr>
            <p:ph type="title"/>
          </p:nvPr>
        </p:nvSpPr>
        <p:spPr>
          <a:xfrm>
            <a:off x="547914" y="5937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45091"/>
              </a:buClr>
              <a:buSzPts val="4400"/>
              <a:buFont typeface="Arial"/>
              <a:buNone/>
            </a:pPr>
            <a:r>
              <a:rPr lang="en-US" dirty="0">
                <a:latin typeface="Arial"/>
                <a:ea typeface="Arial"/>
                <a:cs typeface="Arial"/>
                <a:sym typeface="Arial"/>
              </a:rPr>
              <a:t>Emergency Medical Services for Children Family of Programs</a:t>
            </a:r>
            <a:endParaRPr dirty="0"/>
          </a:p>
        </p:txBody>
      </p:sp>
      <p:sp>
        <p:nvSpPr>
          <p:cNvPr id="23" name="Rectangle 22">
            <a:extLst>
              <a:ext uri="{FF2B5EF4-FFF2-40B4-BE49-F238E27FC236}">
                <a16:creationId xmlns:a16="http://schemas.microsoft.com/office/drawing/2014/main" id="{9F4F2083-23CA-4552-B423-715C9742E6DA}"/>
              </a:ext>
            </a:extLst>
          </p:cNvPr>
          <p:cNvSpPr/>
          <p:nvPr/>
        </p:nvSpPr>
        <p:spPr>
          <a:xfrm>
            <a:off x="3374463" y="1888549"/>
            <a:ext cx="2011680" cy="2011680"/>
          </a:xfrm>
          <a:prstGeom prst="rect">
            <a:avLst/>
          </a:prstGeom>
          <a:solidFill>
            <a:srgbClr val="008C3A">
              <a:alpha val="5000"/>
            </a:srgbClr>
          </a:solidFill>
          <a:ln w="18000">
            <a:solidFill>
              <a:srgbClr val="008C3A"/>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8C3A"/>
              </a:solidFill>
            </a:endParaRPr>
          </a:p>
        </p:txBody>
      </p:sp>
      <p:sp>
        <p:nvSpPr>
          <p:cNvPr id="25" name="Ellipse 24">
            <a:extLst>
              <a:ext uri="{FF2B5EF4-FFF2-40B4-BE49-F238E27FC236}">
                <a16:creationId xmlns:a16="http://schemas.microsoft.com/office/drawing/2014/main" id="{2991A450-446C-4E9E-92D1-A35B7B0F1DDC}"/>
              </a:ext>
            </a:extLst>
          </p:cNvPr>
          <p:cNvSpPr/>
          <p:nvPr/>
        </p:nvSpPr>
        <p:spPr>
          <a:xfrm>
            <a:off x="1963800" y="4960440"/>
            <a:ext cx="1645920" cy="1645920"/>
          </a:xfrm>
          <a:prstGeom prst="ellipse">
            <a:avLst/>
          </a:prstGeom>
          <a:solidFill>
            <a:srgbClr val="008C3A">
              <a:alpha val="5000"/>
            </a:srgbClr>
          </a:solidFill>
          <a:ln w="18000">
            <a:solidFill>
              <a:srgbClr val="008C3A"/>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s-ES">
              <a:solidFill>
                <a:srgbClr val="008C3A"/>
              </a:solidFill>
            </a:endParaRPr>
          </a:p>
        </p:txBody>
      </p:sp>
      <p:sp>
        <p:nvSpPr>
          <p:cNvPr id="11" name="Oval 10">
            <a:extLst>
              <a:ext uri="{FF2B5EF4-FFF2-40B4-BE49-F238E27FC236}">
                <a16:creationId xmlns:a16="http://schemas.microsoft.com/office/drawing/2014/main" id="{86C1046C-3DD1-46EB-AFE6-5638B1F0851F}"/>
              </a:ext>
            </a:extLst>
          </p:cNvPr>
          <p:cNvSpPr/>
          <p:nvPr/>
        </p:nvSpPr>
        <p:spPr>
          <a:xfrm>
            <a:off x="4992914" y="4672440"/>
            <a:ext cx="2220766" cy="2185560"/>
          </a:xfrm>
          <a:prstGeom prst="ellipse">
            <a:avLst/>
          </a:prstGeom>
          <a:solidFill>
            <a:srgbClr val="008C3A">
              <a:alpha val="5000"/>
            </a:srgbClr>
          </a:solidFill>
          <a:ln w="18000">
            <a:solidFill>
              <a:srgbClr val="008C3A"/>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8C3A"/>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3498-5D89-4EFB-6A6A-52C4E2357A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4BF0F-D411-7E30-704D-71ADD472F00A}"/>
              </a:ext>
            </a:extLst>
          </p:cNvPr>
          <p:cNvSpPr>
            <a:spLocks noGrp="1"/>
          </p:cNvSpPr>
          <p:nvPr>
            <p:ph type="title" idx="4294967295"/>
          </p:nvPr>
        </p:nvSpPr>
        <p:spPr>
          <a:xfrm>
            <a:off x="256033" y="206375"/>
            <a:ext cx="11138799" cy="136920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kern="1200" baseline="0">
                <a:solidFill>
                  <a:srgbClr val="2F3973"/>
                </a:solidFill>
                <a:latin typeface="Arial" panose="020B0604020202020204" pitchFamily="34" charset="0"/>
                <a:ea typeface="+mj-ea"/>
                <a:cs typeface="Arial" panose="020B0604020202020204" pitchFamily="34" charset="0"/>
              </a:defRPr>
            </a:lvl1pPr>
          </a:lstStyle>
          <a:p>
            <a:pPr defTabSz="1219140"/>
            <a:r>
              <a:rPr lang="en-US" sz="3733" dirty="0">
                <a:solidFill>
                  <a:schemeClr val="tx1"/>
                </a:solidFill>
                <a:latin typeface="+mj-lt"/>
                <a:cs typeface="+mj-cs"/>
              </a:rPr>
              <a:t>Pediatric Readiness Originated in the HRSA programs </a:t>
            </a:r>
          </a:p>
        </p:txBody>
      </p:sp>
      <p:graphicFrame>
        <p:nvGraphicFramePr>
          <p:cNvPr id="5" name="Table 5">
            <a:extLst>
              <a:ext uri="{FF2B5EF4-FFF2-40B4-BE49-F238E27FC236}">
                <a16:creationId xmlns:a16="http://schemas.microsoft.com/office/drawing/2014/main" id="{D774E433-8547-F0D4-B8A2-496364AFAD76}"/>
              </a:ext>
            </a:extLst>
          </p:cNvPr>
          <p:cNvGraphicFramePr>
            <a:graphicFrameLocks noGrp="1"/>
          </p:cNvGraphicFramePr>
          <p:nvPr>
            <p:ph idx="4294967295"/>
          </p:nvPr>
        </p:nvGraphicFramePr>
        <p:xfrm>
          <a:off x="1250831" y="2159271"/>
          <a:ext cx="9690341" cy="3811516"/>
        </p:xfrm>
        <a:graphic>
          <a:graphicData uri="http://schemas.openxmlformats.org/drawingml/2006/table">
            <a:tbl>
              <a:tblPr firstRow="1" bandRow="1">
                <a:tableStyleId>{5C22544A-7EE6-4342-B048-85BDC9FD1C3A}</a:tableStyleId>
              </a:tblPr>
              <a:tblGrid>
                <a:gridCol w="3220328">
                  <a:extLst>
                    <a:ext uri="{9D8B030D-6E8A-4147-A177-3AD203B41FA5}">
                      <a16:colId xmlns:a16="http://schemas.microsoft.com/office/drawing/2014/main" val="4156880941"/>
                    </a:ext>
                  </a:extLst>
                </a:gridCol>
                <a:gridCol w="3240537">
                  <a:extLst>
                    <a:ext uri="{9D8B030D-6E8A-4147-A177-3AD203B41FA5}">
                      <a16:colId xmlns:a16="http://schemas.microsoft.com/office/drawing/2014/main" val="3837925640"/>
                    </a:ext>
                  </a:extLst>
                </a:gridCol>
                <a:gridCol w="3229476">
                  <a:extLst>
                    <a:ext uri="{9D8B030D-6E8A-4147-A177-3AD203B41FA5}">
                      <a16:colId xmlns:a16="http://schemas.microsoft.com/office/drawing/2014/main" val="3606395831"/>
                    </a:ext>
                  </a:extLst>
                </a:gridCol>
              </a:tblGrid>
              <a:tr h="1104367">
                <a:tc>
                  <a:txBody>
                    <a:bodyPr/>
                    <a:lstStyle/>
                    <a:p>
                      <a:r>
                        <a:rPr lang="en-US" sz="2100"/>
                        <a:t>Emergency Medical Services for Children (EMSC)</a:t>
                      </a:r>
                    </a:p>
                  </a:txBody>
                  <a:tcPr marL="106189" marR="106189" marT="53095" marB="53095">
                    <a:solidFill>
                      <a:srgbClr val="5998D2"/>
                    </a:solidFill>
                  </a:tcPr>
                </a:tc>
                <a:tc>
                  <a:txBody>
                    <a:bodyPr/>
                    <a:lstStyle/>
                    <a:p>
                      <a:r>
                        <a:rPr lang="en-US" sz="2100"/>
                        <a:t>EMSC Innovation and Improvement Center</a:t>
                      </a:r>
                    </a:p>
                    <a:p>
                      <a:r>
                        <a:rPr lang="en-US" sz="2100"/>
                        <a:t>(EIIC)</a:t>
                      </a:r>
                    </a:p>
                  </a:txBody>
                  <a:tcPr marL="106189" marR="106189" marT="53095" marB="53095">
                    <a:solidFill>
                      <a:srgbClr val="5998D2"/>
                    </a:solidFill>
                  </a:tcPr>
                </a:tc>
                <a:tc>
                  <a:txBody>
                    <a:bodyPr/>
                    <a:lstStyle/>
                    <a:p>
                      <a:r>
                        <a:rPr lang="en-US" sz="2100"/>
                        <a:t>Pediatric Pandemic Network (PPN)</a:t>
                      </a:r>
                    </a:p>
                  </a:txBody>
                  <a:tcPr marL="106189" marR="106189" marT="53095" marB="53095">
                    <a:solidFill>
                      <a:srgbClr val="5998D2"/>
                    </a:solidFill>
                  </a:tcPr>
                </a:tc>
                <a:extLst>
                  <a:ext uri="{0D108BD9-81ED-4DB2-BD59-A6C34878D82A}">
                    <a16:rowId xmlns:a16="http://schemas.microsoft.com/office/drawing/2014/main" val="1064626844"/>
                  </a:ext>
                </a:extLst>
              </a:tr>
              <a:tr h="2707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latin typeface="Franklin Gothic Book" panose="020B0503020102020204" pitchFamily="34" charset="0"/>
                        </a:rPr>
                        <a:t>improves emergency care for kids by helping first responders and hospital emergency departments be “pediatric ready” to provide the best care possible. </a:t>
                      </a:r>
                    </a:p>
                    <a:p>
                      <a:endParaRPr lang="en-US" sz="2100" dirty="0"/>
                    </a:p>
                  </a:txBody>
                  <a:tcPr marL="106189" marR="106189" marT="53095" marB="53095">
                    <a:solidFill>
                      <a:srgbClr val="C4D5EC"/>
                    </a:solidFill>
                  </a:tcPr>
                </a:tc>
                <a:tc>
                  <a:txBody>
                    <a:bodyPr/>
                    <a:lstStyle/>
                    <a:p>
                      <a:r>
                        <a:rPr lang="en-US" sz="2100" dirty="0">
                          <a:latin typeface="Franklin Gothic Book" panose="020B0503020102020204" pitchFamily="34" charset="0"/>
                        </a:rPr>
                        <a:t>uses research to develop strategies to help medical professionals understand how to take better care of children who need emergency care.</a:t>
                      </a:r>
                      <a:endParaRPr lang="en-US" sz="2100" dirty="0"/>
                    </a:p>
                  </a:txBody>
                  <a:tcPr marL="106189" marR="106189" marT="53095" marB="53095">
                    <a:solidFill>
                      <a:srgbClr val="C4D5EC"/>
                    </a:solidFill>
                  </a:tcPr>
                </a:tc>
                <a:tc>
                  <a:txBody>
                    <a:bodyPr/>
                    <a:lstStyle/>
                    <a:p>
                      <a:r>
                        <a:rPr lang="en-US" sz="2100" dirty="0">
                          <a:latin typeface="Franklin Gothic Book" panose="020B0503020102020204" pitchFamily="34" charset="0"/>
                        </a:rPr>
                        <a:t>collaborates across the country with children's hospitals and their communities to provide the best care possible to children in emergencies, disasters and pandemics.</a:t>
                      </a:r>
                      <a:endParaRPr lang="en-US" sz="2100" dirty="0"/>
                    </a:p>
                  </a:txBody>
                  <a:tcPr marL="106189" marR="106189" marT="53095" marB="53095">
                    <a:solidFill>
                      <a:srgbClr val="C4D5EC"/>
                    </a:solidFill>
                  </a:tcPr>
                </a:tc>
                <a:extLst>
                  <a:ext uri="{0D108BD9-81ED-4DB2-BD59-A6C34878D82A}">
                    <a16:rowId xmlns:a16="http://schemas.microsoft.com/office/drawing/2014/main" val="1940265955"/>
                  </a:ext>
                </a:extLst>
              </a:tr>
            </a:tbl>
          </a:graphicData>
        </a:graphic>
      </p:graphicFrame>
      <p:sp>
        <p:nvSpPr>
          <p:cNvPr id="3" name="TextBox 2">
            <a:extLst>
              <a:ext uri="{FF2B5EF4-FFF2-40B4-BE49-F238E27FC236}">
                <a16:creationId xmlns:a16="http://schemas.microsoft.com/office/drawing/2014/main" id="{57CDF93A-AA14-2A80-F66F-2F0939741AE2}"/>
              </a:ext>
            </a:extLst>
          </p:cNvPr>
          <p:cNvSpPr txBox="1"/>
          <p:nvPr/>
        </p:nvSpPr>
        <p:spPr>
          <a:xfrm>
            <a:off x="2497584" y="1709639"/>
            <a:ext cx="101797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2001</a:t>
            </a:r>
          </a:p>
        </p:txBody>
      </p:sp>
      <p:sp>
        <p:nvSpPr>
          <p:cNvPr id="4" name="TextBox 3">
            <a:extLst>
              <a:ext uri="{FF2B5EF4-FFF2-40B4-BE49-F238E27FC236}">
                <a16:creationId xmlns:a16="http://schemas.microsoft.com/office/drawing/2014/main" id="{0A00F3FF-71E2-E279-B3F3-B1DA314F0F28}"/>
              </a:ext>
            </a:extLst>
          </p:cNvPr>
          <p:cNvSpPr txBox="1"/>
          <p:nvPr/>
        </p:nvSpPr>
        <p:spPr>
          <a:xfrm>
            <a:off x="5350276" y="1709639"/>
            <a:ext cx="92327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2016</a:t>
            </a:r>
          </a:p>
        </p:txBody>
      </p:sp>
      <p:sp>
        <p:nvSpPr>
          <p:cNvPr id="6" name="TextBox 5">
            <a:extLst>
              <a:ext uri="{FF2B5EF4-FFF2-40B4-BE49-F238E27FC236}">
                <a16:creationId xmlns:a16="http://schemas.microsoft.com/office/drawing/2014/main" id="{5F259463-FDA9-0E4C-967B-CCA8C9DADB7E}"/>
              </a:ext>
            </a:extLst>
          </p:cNvPr>
          <p:cNvSpPr txBox="1"/>
          <p:nvPr/>
        </p:nvSpPr>
        <p:spPr>
          <a:xfrm>
            <a:off x="8652771" y="1709639"/>
            <a:ext cx="923277" cy="461665"/>
          </a:xfrm>
          <a:prstGeom prst="rect">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2021</a:t>
            </a:r>
          </a:p>
        </p:txBody>
      </p:sp>
    </p:spTree>
    <p:extLst>
      <p:ext uri="{BB962C8B-B14F-4D97-AF65-F5344CB8AC3E}">
        <p14:creationId xmlns:p14="http://schemas.microsoft.com/office/powerpoint/2010/main" val="1262650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E2657-15A8-0514-38AC-59BEFACDF3F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68815FD-A851-F847-3438-304DDAF95F05}"/>
              </a:ext>
            </a:extLst>
          </p:cNvPr>
          <p:cNvPicPr>
            <a:picLocks noChangeAspect="1"/>
          </p:cNvPicPr>
          <p:nvPr/>
        </p:nvPicPr>
        <p:blipFill>
          <a:blip r:embed="rId3"/>
          <a:stretch>
            <a:fillRect/>
          </a:stretch>
        </p:blipFill>
        <p:spPr>
          <a:xfrm>
            <a:off x="1307807" y="9000"/>
            <a:ext cx="9576385" cy="6858000"/>
          </a:xfrm>
          <a:prstGeom prst="rect">
            <a:avLst/>
          </a:prstGeom>
        </p:spPr>
        <p:style>
          <a:lnRef idx="2">
            <a:schemeClr val="accent5"/>
          </a:lnRef>
          <a:fillRef idx="1">
            <a:schemeClr val="lt1"/>
          </a:fillRef>
          <a:effectRef idx="0">
            <a:schemeClr val="accent5"/>
          </a:effectRef>
          <a:fontRef idx="minor">
            <a:schemeClr val="dk1"/>
          </a:fontRef>
        </p:style>
      </p:pic>
      <p:sp>
        <p:nvSpPr>
          <p:cNvPr id="13" name="Ellipse 12">
            <a:extLst>
              <a:ext uri="{FF2B5EF4-FFF2-40B4-BE49-F238E27FC236}">
                <a16:creationId xmlns:a16="http://schemas.microsoft.com/office/drawing/2014/main" id="{BA8C28B3-9CD7-4F7E-92A6-2976CBE90035}"/>
              </a:ext>
            </a:extLst>
          </p:cNvPr>
          <p:cNvSpPr/>
          <p:nvPr/>
        </p:nvSpPr>
        <p:spPr>
          <a:xfrm>
            <a:off x="5123543" y="4339771"/>
            <a:ext cx="3396343" cy="2518229"/>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6" name="Elipse 25">
            <a:extLst>
              <a:ext uri="{FF2B5EF4-FFF2-40B4-BE49-F238E27FC236}">
                <a16:creationId xmlns:a16="http://schemas.microsoft.com/office/drawing/2014/main" id="{149C04A4-F02D-4D98-97BC-237672DADA55}"/>
              </a:ext>
            </a:extLst>
          </p:cNvPr>
          <p:cNvSpPr/>
          <p:nvPr/>
        </p:nvSpPr>
        <p:spPr>
          <a:xfrm>
            <a:off x="2683440" y="4837320"/>
            <a:ext cx="2011680" cy="2011680"/>
          </a:xfrm>
          <a:prstGeom prst="ellipse">
            <a:avLst/>
          </a:prstGeom>
          <a:gradFill>
            <a:gsLst>
              <a:gs pos="1000">
                <a:srgbClr val="489CD1">
                  <a:alpha val="5000"/>
                </a:srgbClr>
              </a:gs>
              <a:gs pos="25000">
                <a:srgbClr val="A9D7B2">
                  <a:alpha val="5000"/>
                </a:srgbClr>
              </a:gs>
              <a:gs pos="50000">
                <a:srgbClr val="B92B65">
                  <a:alpha val="5000"/>
                </a:srgbClr>
              </a:gs>
              <a:gs pos="76000">
                <a:srgbClr val="9B2486">
                  <a:alpha val="5000"/>
                </a:srgbClr>
              </a:gs>
              <a:gs pos="100000">
                <a:srgbClr val="244F85">
                  <a:alpha val="5000"/>
                </a:srgbClr>
              </a:gs>
            </a:gsLst>
          </a:gradFill>
          <a:ln w="36000">
            <a:gradFill>
              <a:gsLst>
                <a:gs pos="1000">
                  <a:srgbClr val="489CD1"/>
                </a:gs>
                <a:gs pos="25000">
                  <a:srgbClr val="A9D7B2"/>
                </a:gs>
                <a:gs pos="50000">
                  <a:srgbClr val="B92B65"/>
                </a:gs>
                <a:gs pos="76000">
                  <a:srgbClr val="9B2486"/>
                </a:gs>
                <a:gs pos="100000">
                  <a:srgbClr val="244F85"/>
                </a:gs>
              </a:gsLst>
            </a:gra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gradFill>
                <a:gsLst>
                  <a:gs pos="1000">
                    <a:srgbClr val="489CD1"/>
                  </a:gs>
                  <a:gs pos="25000">
                    <a:srgbClr val="A9D7B2"/>
                  </a:gs>
                  <a:gs pos="50000">
                    <a:srgbClr val="B92B65"/>
                  </a:gs>
                  <a:gs pos="76000">
                    <a:srgbClr val="9B2486"/>
                  </a:gs>
                  <a:gs pos="100000">
                    <a:srgbClr val="244F85"/>
                  </a:gs>
                </a:gsLst>
              </a:gradFill>
            </a:endParaRPr>
          </a:p>
        </p:txBody>
      </p:sp>
      <p:sp>
        <p:nvSpPr>
          <p:cNvPr id="24" name="Rectangle 23">
            <a:extLst>
              <a:ext uri="{FF2B5EF4-FFF2-40B4-BE49-F238E27FC236}">
                <a16:creationId xmlns:a16="http://schemas.microsoft.com/office/drawing/2014/main" id="{C60813BF-C85C-44E2-A008-68DD06063B29}"/>
              </a:ext>
            </a:extLst>
          </p:cNvPr>
          <p:cNvSpPr/>
          <p:nvPr/>
        </p:nvSpPr>
        <p:spPr>
          <a:xfrm>
            <a:off x="8868960" y="3249720"/>
            <a:ext cx="2011680" cy="2560320"/>
          </a:xfrm>
          <a:prstGeom prst="rect">
            <a:avLst/>
          </a:prstGeom>
          <a:solidFill>
            <a:srgbClr val="004F8B">
              <a:alpha val="5000"/>
            </a:srgbClr>
          </a:solidFill>
          <a:ln w="18000">
            <a:solidFill>
              <a:srgbClr val="004F8B"/>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4F8B"/>
              </a:solidFill>
            </a:endParaRPr>
          </a:p>
        </p:txBody>
      </p:sp>
    </p:spTree>
    <p:extLst>
      <p:ext uri="{BB962C8B-B14F-4D97-AF65-F5344CB8AC3E}">
        <p14:creationId xmlns:p14="http://schemas.microsoft.com/office/powerpoint/2010/main" val="3839653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D170-CB38-201F-961A-DB9FC7BAF5AB}"/>
              </a:ext>
            </a:extLst>
          </p:cNvPr>
          <p:cNvSpPr>
            <a:spLocks noGrp="1"/>
          </p:cNvSpPr>
          <p:nvPr>
            <p:ph type="title"/>
          </p:nvPr>
        </p:nvSpPr>
        <p:spPr/>
        <p:txBody>
          <a:bodyPr/>
          <a:lstStyle/>
          <a:p>
            <a:r>
              <a:rPr lang="en-US" dirty="0"/>
              <a:t>Resources to Facilitate Pediatric Readiness</a:t>
            </a:r>
          </a:p>
        </p:txBody>
      </p:sp>
      <p:grpSp>
        <p:nvGrpSpPr>
          <p:cNvPr id="4" name="Group 3">
            <a:extLst>
              <a:ext uri="{FF2B5EF4-FFF2-40B4-BE49-F238E27FC236}">
                <a16:creationId xmlns:a16="http://schemas.microsoft.com/office/drawing/2014/main" id="{3C474123-2D5B-E9D7-6491-78CDE2571060}"/>
              </a:ext>
            </a:extLst>
          </p:cNvPr>
          <p:cNvGrpSpPr/>
          <p:nvPr/>
        </p:nvGrpSpPr>
        <p:grpSpPr>
          <a:xfrm>
            <a:off x="609600" y="2448603"/>
            <a:ext cx="2815722" cy="1960794"/>
            <a:chOff x="4341190" y="52660"/>
            <a:chExt cx="2815722" cy="1960794"/>
          </a:xfrm>
        </p:grpSpPr>
        <p:pic>
          <p:nvPicPr>
            <p:cNvPr id="5" name="Picture 4">
              <a:extLst>
                <a:ext uri="{FF2B5EF4-FFF2-40B4-BE49-F238E27FC236}">
                  <a16:creationId xmlns:a16="http://schemas.microsoft.com/office/drawing/2014/main" id="{48A2ACDB-E736-3102-4DD8-3432D7F25929}"/>
                </a:ext>
              </a:extLst>
            </p:cNvPr>
            <p:cNvPicPr>
              <a:picLocks noChangeAspect="1"/>
            </p:cNvPicPr>
            <p:nvPr/>
          </p:nvPicPr>
          <p:blipFill>
            <a:blip r:embed="rId2"/>
            <a:stretch>
              <a:fillRect/>
            </a:stretch>
          </p:blipFill>
          <p:spPr>
            <a:xfrm>
              <a:off x="5830357" y="52660"/>
              <a:ext cx="1326555" cy="1714572"/>
            </a:xfrm>
            <a:prstGeom prst="rect">
              <a:avLst/>
            </a:prstGeom>
            <a:ln>
              <a:solidFill>
                <a:schemeClr val="bg2">
                  <a:lumMod val="75000"/>
                </a:schemeClr>
              </a:solidFill>
            </a:ln>
          </p:spPr>
        </p:pic>
        <p:pic>
          <p:nvPicPr>
            <p:cNvPr id="6" name="Picture 5">
              <a:extLst>
                <a:ext uri="{FF2B5EF4-FFF2-40B4-BE49-F238E27FC236}">
                  <a16:creationId xmlns:a16="http://schemas.microsoft.com/office/drawing/2014/main" id="{D3362721-477D-CD90-5335-6D289F217BFD}"/>
                </a:ext>
              </a:extLst>
            </p:cNvPr>
            <p:cNvPicPr>
              <a:picLocks noChangeAspect="1"/>
            </p:cNvPicPr>
            <p:nvPr/>
          </p:nvPicPr>
          <p:blipFill>
            <a:blip r:embed="rId3"/>
            <a:stretch>
              <a:fillRect/>
            </a:stretch>
          </p:blipFill>
          <p:spPr>
            <a:xfrm>
              <a:off x="4341190" y="183192"/>
              <a:ext cx="1413329" cy="1830262"/>
            </a:xfrm>
            <a:prstGeom prst="rect">
              <a:avLst/>
            </a:prstGeom>
          </p:spPr>
        </p:pic>
      </p:grpSp>
      <p:grpSp>
        <p:nvGrpSpPr>
          <p:cNvPr id="7" name="Group 6">
            <a:extLst>
              <a:ext uri="{FF2B5EF4-FFF2-40B4-BE49-F238E27FC236}">
                <a16:creationId xmlns:a16="http://schemas.microsoft.com/office/drawing/2014/main" id="{0EC0A783-4EAC-7B01-E115-A8A4C502CC9A}"/>
              </a:ext>
            </a:extLst>
          </p:cNvPr>
          <p:cNvGrpSpPr/>
          <p:nvPr/>
        </p:nvGrpSpPr>
        <p:grpSpPr>
          <a:xfrm>
            <a:off x="7255460" y="2448603"/>
            <a:ext cx="3960207" cy="1110228"/>
            <a:chOff x="6960820" y="1767232"/>
            <a:chExt cx="3960207" cy="1110228"/>
          </a:xfrm>
        </p:grpSpPr>
        <p:pic>
          <p:nvPicPr>
            <p:cNvPr id="8" name="Picture 7">
              <a:extLst>
                <a:ext uri="{FF2B5EF4-FFF2-40B4-BE49-F238E27FC236}">
                  <a16:creationId xmlns:a16="http://schemas.microsoft.com/office/drawing/2014/main" id="{33EB5528-56F9-ACE6-87BD-F87E54CC4068}"/>
                </a:ext>
              </a:extLst>
            </p:cNvPr>
            <p:cNvPicPr>
              <a:picLocks noChangeAspect="1"/>
            </p:cNvPicPr>
            <p:nvPr/>
          </p:nvPicPr>
          <p:blipFill>
            <a:blip r:embed="rId4"/>
            <a:stretch>
              <a:fillRect/>
            </a:stretch>
          </p:blipFill>
          <p:spPr>
            <a:xfrm>
              <a:off x="8939202" y="1767232"/>
              <a:ext cx="1981825" cy="413232"/>
            </a:xfrm>
            <a:prstGeom prst="rect">
              <a:avLst/>
            </a:prstGeom>
          </p:spPr>
        </p:pic>
        <p:grpSp>
          <p:nvGrpSpPr>
            <p:cNvPr id="9" name="Group 8">
              <a:extLst>
                <a:ext uri="{FF2B5EF4-FFF2-40B4-BE49-F238E27FC236}">
                  <a16:creationId xmlns:a16="http://schemas.microsoft.com/office/drawing/2014/main" id="{7B2F2D8E-9EBB-4DB8-D941-F4D3BC23D780}"/>
                </a:ext>
              </a:extLst>
            </p:cNvPr>
            <p:cNvGrpSpPr/>
            <p:nvPr/>
          </p:nvGrpSpPr>
          <p:grpSpPr>
            <a:xfrm>
              <a:off x="6960820" y="1767232"/>
              <a:ext cx="2512052" cy="1110228"/>
              <a:chOff x="6960820" y="1767232"/>
              <a:chExt cx="2512052" cy="1110228"/>
            </a:xfrm>
          </p:grpSpPr>
          <p:pic>
            <p:nvPicPr>
              <p:cNvPr id="10" name="Picture 10" descr="Image result for acep logo emergency">
                <a:extLst>
                  <a:ext uri="{FF2B5EF4-FFF2-40B4-BE49-F238E27FC236}">
                    <a16:creationId xmlns:a16="http://schemas.microsoft.com/office/drawing/2014/main" id="{3464DE8A-38E9-81BE-1C4D-B2A80687B3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0820" y="1767232"/>
                <a:ext cx="1776778" cy="4924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39296F4-A884-BBF9-5BF3-AA8F1BCE5DC0}"/>
                  </a:ext>
                </a:extLst>
              </p:cNvPr>
              <p:cNvPicPr>
                <a:picLocks noChangeAspect="1"/>
              </p:cNvPicPr>
              <p:nvPr/>
            </p:nvPicPr>
            <p:blipFill>
              <a:blip r:embed="rId6"/>
              <a:stretch>
                <a:fillRect/>
              </a:stretch>
            </p:blipFill>
            <p:spPr>
              <a:xfrm>
                <a:off x="7696094" y="2360657"/>
                <a:ext cx="1776778" cy="516803"/>
              </a:xfrm>
              <a:prstGeom prst="rect">
                <a:avLst/>
              </a:prstGeom>
            </p:spPr>
          </p:pic>
        </p:grpSp>
      </p:grpSp>
      <p:pic>
        <p:nvPicPr>
          <p:cNvPr id="14" name="Picture 13">
            <a:extLst>
              <a:ext uri="{FF2B5EF4-FFF2-40B4-BE49-F238E27FC236}">
                <a16:creationId xmlns:a16="http://schemas.microsoft.com/office/drawing/2014/main" id="{9604B6AA-87B9-4B2E-9922-03F6CE073EB7}"/>
              </a:ext>
            </a:extLst>
          </p:cNvPr>
          <p:cNvPicPr>
            <a:picLocks noChangeAspect="1"/>
          </p:cNvPicPr>
          <p:nvPr/>
        </p:nvPicPr>
        <p:blipFill>
          <a:blip r:embed="rId7"/>
          <a:stretch>
            <a:fillRect/>
          </a:stretch>
        </p:blipFill>
        <p:spPr>
          <a:xfrm>
            <a:off x="10093233" y="3130801"/>
            <a:ext cx="1245645" cy="570295"/>
          </a:xfrm>
          <a:prstGeom prst="rect">
            <a:avLst/>
          </a:prstGeom>
        </p:spPr>
      </p:pic>
      <p:pic>
        <p:nvPicPr>
          <p:cNvPr id="15" name="Picture 14">
            <a:extLst>
              <a:ext uri="{FF2B5EF4-FFF2-40B4-BE49-F238E27FC236}">
                <a16:creationId xmlns:a16="http://schemas.microsoft.com/office/drawing/2014/main" id="{F8546A03-9888-9109-65BD-4D27BBB1DCA1}"/>
              </a:ext>
            </a:extLst>
          </p:cNvPr>
          <p:cNvPicPr>
            <a:picLocks noChangeAspect="1"/>
          </p:cNvPicPr>
          <p:nvPr/>
        </p:nvPicPr>
        <p:blipFill>
          <a:blip r:embed="rId8"/>
          <a:stretch>
            <a:fillRect/>
          </a:stretch>
        </p:blipFill>
        <p:spPr>
          <a:xfrm>
            <a:off x="750148" y="5079400"/>
            <a:ext cx="822979" cy="1362031"/>
          </a:xfrm>
          <a:prstGeom prst="rect">
            <a:avLst/>
          </a:prstGeom>
          <a:ln>
            <a:solidFill>
              <a:srgbClr val="045091"/>
            </a:solidFill>
          </a:ln>
        </p:spPr>
      </p:pic>
      <p:sp>
        <p:nvSpPr>
          <p:cNvPr id="16" name="TextBox 15">
            <a:extLst>
              <a:ext uri="{FF2B5EF4-FFF2-40B4-BE49-F238E27FC236}">
                <a16:creationId xmlns:a16="http://schemas.microsoft.com/office/drawing/2014/main" id="{63E101DD-815B-A73E-8532-B197D4002B82}"/>
              </a:ext>
            </a:extLst>
          </p:cNvPr>
          <p:cNvSpPr txBox="1"/>
          <p:nvPr/>
        </p:nvSpPr>
        <p:spPr>
          <a:xfrm>
            <a:off x="1579879" y="4961467"/>
            <a:ext cx="2539895" cy="738664"/>
          </a:xfrm>
          <a:prstGeom prst="rect">
            <a:avLst/>
          </a:prstGeom>
          <a:noFill/>
        </p:spPr>
        <p:txBody>
          <a:bodyPr wrap="square" rtlCol="0">
            <a:spAutoFit/>
          </a:bodyPr>
          <a:lstStyle/>
          <a:p>
            <a:r>
              <a:rPr lang="en-US" sz="1400" b="1" i="1" dirty="0">
                <a:solidFill>
                  <a:srgbClr val="045091"/>
                </a:solidFill>
              </a:rPr>
              <a:t>If there were one word to describe the state of emergency care for children, it is “</a:t>
            </a:r>
            <a:r>
              <a:rPr lang="en-US" sz="1400" b="1" i="1" u="sng" dirty="0">
                <a:solidFill>
                  <a:srgbClr val="045091"/>
                </a:solidFill>
              </a:rPr>
              <a:t>uneven</a:t>
            </a:r>
            <a:r>
              <a:rPr lang="en-US" sz="1400" b="1" i="1" dirty="0">
                <a:solidFill>
                  <a:srgbClr val="045091"/>
                </a:solidFill>
              </a:rPr>
              <a:t>.”</a:t>
            </a:r>
          </a:p>
        </p:txBody>
      </p:sp>
      <p:pic>
        <p:nvPicPr>
          <p:cNvPr id="17" name="Google Shape;637;p38">
            <a:extLst>
              <a:ext uri="{FF2B5EF4-FFF2-40B4-BE49-F238E27FC236}">
                <a16:creationId xmlns:a16="http://schemas.microsoft.com/office/drawing/2014/main" id="{54F15EAD-FC77-D6F1-4025-A31C1E0681DF}"/>
              </a:ext>
            </a:extLst>
          </p:cNvPr>
          <p:cNvPicPr preferRelativeResize="0"/>
          <p:nvPr/>
        </p:nvPicPr>
        <p:blipFill rotWithShape="1">
          <a:blip r:embed="rId9">
            <a:alphaModFix/>
          </a:blip>
          <a:srcRect/>
          <a:stretch/>
        </p:blipFill>
        <p:spPr>
          <a:xfrm>
            <a:off x="7386501" y="4163175"/>
            <a:ext cx="4391660" cy="2555254"/>
          </a:xfrm>
          <a:prstGeom prst="rect">
            <a:avLst/>
          </a:prstGeom>
          <a:noFill/>
          <a:ln>
            <a:noFill/>
          </a:ln>
        </p:spPr>
      </p:pic>
      <p:pic>
        <p:nvPicPr>
          <p:cNvPr id="18" name="Google Shape;630;p37">
            <a:extLst>
              <a:ext uri="{FF2B5EF4-FFF2-40B4-BE49-F238E27FC236}">
                <a16:creationId xmlns:a16="http://schemas.microsoft.com/office/drawing/2014/main" id="{3567B88C-F235-7799-DF0F-7A6AC29E9A30}"/>
              </a:ext>
            </a:extLst>
          </p:cNvPr>
          <p:cNvPicPr preferRelativeResize="0"/>
          <p:nvPr/>
        </p:nvPicPr>
        <p:blipFill rotWithShape="1">
          <a:blip r:embed="rId10">
            <a:alphaModFix/>
          </a:blip>
          <a:srcRect/>
          <a:stretch/>
        </p:blipFill>
        <p:spPr>
          <a:xfrm>
            <a:off x="6229696" y="5561272"/>
            <a:ext cx="1156805" cy="984909"/>
          </a:xfrm>
          <a:prstGeom prst="rect">
            <a:avLst/>
          </a:prstGeom>
          <a:noFill/>
          <a:ln>
            <a:noFill/>
          </a:ln>
        </p:spPr>
      </p:pic>
      <p:pic>
        <p:nvPicPr>
          <p:cNvPr id="19" name="Google Shape;631;p37">
            <a:extLst>
              <a:ext uri="{FF2B5EF4-FFF2-40B4-BE49-F238E27FC236}">
                <a16:creationId xmlns:a16="http://schemas.microsoft.com/office/drawing/2014/main" id="{CBF3457F-4EF7-C725-E181-D5A3CB4F30D6}"/>
              </a:ext>
            </a:extLst>
          </p:cNvPr>
          <p:cNvPicPr preferRelativeResize="0"/>
          <p:nvPr/>
        </p:nvPicPr>
        <p:blipFill rotWithShape="1">
          <a:blip r:embed="rId11">
            <a:alphaModFix/>
          </a:blip>
          <a:srcRect/>
          <a:stretch/>
        </p:blipFill>
        <p:spPr>
          <a:xfrm>
            <a:off x="5760720" y="4678364"/>
            <a:ext cx="1859276" cy="710660"/>
          </a:xfrm>
          <a:prstGeom prst="rect">
            <a:avLst/>
          </a:prstGeom>
          <a:noFill/>
          <a:ln>
            <a:noFill/>
          </a:ln>
        </p:spPr>
      </p:pic>
      <p:pic>
        <p:nvPicPr>
          <p:cNvPr id="20" name="Google Shape;682;p40">
            <a:extLst>
              <a:ext uri="{FF2B5EF4-FFF2-40B4-BE49-F238E27FC236}">
                <a16:creationId xmlns:a16="http://schemas.microsoft.com/office/drawing/2014/main" id="{E982715D-2074-C8F7-A0BC-8B9B24F6363C}"/>
              </a:ext>
            </a:extLst>
          </p:cNvPr>
          <p:cNvPicPr preferRelativeResize="0"/>
          <p:nvPr/>
        </p:nvPicPr>
        <p:blipFill rotWithShape="1">
          <a:blip r:embed="rId12">
            <a:alphaModFix/>
          </a:blip>
          <a:srcRect/>
          <a:stretch/>
        </p:blipFill>
        <p:spPr>
          <a:xfrm>
            <a:off x="4119774" y="2625226"/>
            <a:ext cx="2180290" cy="749474"/>
          </a:xfrm>
          <a:prstGeom prst="rect">
            <a:avLst/>
          </a:prstGeom>
          <a:solidFill>
            <a:schemeClr val="lt1"/>
          </a:solidFill>
          <a:ln>
            <a:noFill/>
          </a:ln>
        </p:spPr>
      </p:pic>
      <p:pic>
        <p:nvPicPr>
          <p:cNvPr id="21" name="Google Shape;693;p41">
            <a:extLst>
              <a:ext uri="{FF2B5EF4-FFF2-40B4-BE49-F238E27FC236}">
                <a16:creationId xmlns:a16="http://schemas.microsoft.com/office/drawing/2014/main" id="{A9EFFA24-BDAE-E3A8-2E6C-AA058F0DD0D0}"/>
              </a:ext>
            </a:extLst>
          </p:cNvPr>
          <p:cNvPicPr preferRelativeResize="0"/>
          <p:nvPr/>
        </p:nvPicPr>
        <p:blipFill rotWithShape="1">
          <a:blip r:embed="rId13">
            <a:alphaModFix/>
          </a:blip>
          <a:srcRect/>
          <a:stretch/>
        </p:blipFill>
        <p:spPr>
          <a:xfrm>
            <a:off x="4124832" y="3518745"/>
            <a:ext cx="1859276" cy="883584"/>
          </a:xfrm>
          <a:prstGeom prst="rect">
            <a:avLst/>
          </a:prstGeom>
          <a:noFill/>
          <a:ln>
            <a:noFill/>
          </a:ln>
        </p:spPr>
      </p:pic>
      <p:sp>
        <p:nvSpPr>
          <p:cNvPr id="3" name="Google Shape;613;p35">
            <a:extLst>
              <a:ext uri="{FF2B5EF4-FFF2-40B4-BE49-F238E27FC236}">
                <a16:creationId xmlns:a16="http://schemas.microsoft.com/office/drawing/2014/main" id="{FA82285A-6890-AF6C-1EA5-82CDF66E6590}"/>
              </a:ext>
            </a:extLst>
          </p:cNvPr>
          <p:cNvSpPr txBox="1"/>
          <p:nvPr/>
        </p:nvSpPr>
        <p:spPr>
          <a:xfrm>
            <a:off x="2102086" y="6441431"/>
            <a:ext cx="38820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https://emscimprovement.center</a:t>
            </a: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7549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647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806;p50" descr="A map of the united states&#10;&#10;AI-generated content may be incorrect.">
            <a:extLst>
              <a:ext uri="{FF2B5EF4-FFF2-40B4-BE49-F238E27FC236}">
                <a16:creationId xmlns:a16="http://schemas.microsoft.com/office/drawing/2014/main" id="{8D8696E2-68DC-8E0A-6076-0AE432B8CD72}"/>
              </a:ext>
            </a:extLst>
          </p:cNvPr>
          <p:cNvPicPr preferRelativeResize="0"/>
          <p:nvPr/>
        </p:nvPicPr>
        <p:blipFill rotWithShape="1">
          <a:blip r:embed="rId3"/>
          <a:stretch/>
        </p:blipFill>
        <p:spPr>
          <a:xfrm>
            <a:off x="6270172" y="195261"/>
            <a:ext cx="5733142" cy="4006519"/>
          </a:xfrm>
          <a:prstGeom prst="rect">
            <a:avLst/>
          </a:prstGeom>
        </p:spPr>
        <p:style>
          <a:lnRef idx="2">
            <a:schemeClr val="accent1"/>
          </a:lnRef>
          <a:fillRef idx="1">
            <a:schemeClr val="lt1"/>
          </a:fillRef>
          <a:effectRef idx="0">
            <a:schemeClr val="accent1"/>
          </a:effectRef>
          <a:fontRef idx="minor">
            <a:schemeClr val="dk1"/>
          </a:fontRef>
        </p:style>
      </p:pic>
      <p:sp>
        <p:nvSpPr>
          <p:cNvPr id="26" name="Rectangle 25">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805;p50" descr="A map of the world with blue dots&#10;&#10;AI-generated content may be incorrect.">
            <a:extLst>
              <a:ext uri="{FF2B5EF4-FFF2-40B4-BE49-F238E27FC236}">
                <a16:creationId xmlns:a16="http://schemas.microsoft.com/office/drawing/2014/main" id="{E55BE62F-42FA-6ED8-9D14-CFFFBE50FFDB}"/>
              </a:ext>
            </a:extLst>
          </p:cNvPr>
          <p:cNvPicPr preferRelativeResize="0"/>
          <p:nvPr/>
        </p:nvPicPr>
        <p:blipFill rotWithShape="1">
          <a:blip r:embed="rId4"/>
          <a:stretch/>
        </p:blipFill>
        <p:spPr>
          <a:xfrm>
            <a:off x="6270171" y="4201780"/>
            <a:ext cx="5425876" cy="2508492"/>
          </a:xfrm>
          <a:prstGeom prst="rect">
            <a:avLst/>
          </a:prstGeom>
        </p:spPr>
        <p:style>
          <a:lnRef idx="2">
            <a:schemeClr val="accent1"/>
          </a:lnRef>
          <a:fillRef idx="1">
            <a:schemeClr val="lt1"/>
          </a:fillRef>
          <a:effectRef idx="0">
            <a:schemeClr val="accent1"/>
          </a:effectRef>
          <a:fontRef idx="minor">
            <a:schemeClr val="dk1"/>
          </a:fontRef>
        </p:style>
      </p:pic>
      <p:grpSp>
        <p:nvGrpSpPr>
          <p:cNvPr id="2" name="Google Shape;353;p12">
            <a:extLst>
              <a:ext uri="{FF2B5EF4-FFF2-40B4-BE49-F238E27FC236}">
                <a16:creationId xmlns:a16="http://schemas.microsoft.com/office/drawing/2014/main" id="{73C056EF-2A16-A910-B04C-BAE7EAB77FBB}"/>
              </a:ext>
            </a:extLst>
          </p:cNvPr>
          <p:cNvGrpSpPr/>
          <p:nvPr/>
        </p:nvGrpSpPr>
        <p:grpSpPr>
          <a:xfrm>
            <a:off x="316122" y="820972"/>
            <a:ext cx="5954049" cy="4926685"/>
            <a:chOff x="671512" y="733425"/>
            <a:chExt cx="7789863" cy="6124575"/>
          </a:xfrm>
        </p:grpSpPr>
        <p:pic>
          <p:nvPicPr>
            <p:cNvPr id="3" name="Google Shape;354;p12" descr="A map of the united states with blue squares&#10;&#10;AI-generated content may be incorrect.">
              <a:extLst>
                <a:ext uri="{FF2B5EF4-FFF2-40B4-BE49-F238E27FC236}">
                  <a16:creationId xmlns:a16="http://schemas.microsoft.com/office/drawing/2014/main" id="{3C557F9E-6823-97C6-10BF-EB58CF6A7415}"/>
                </a:ext>
              </a:extLst>
            </p:cNvPr>
            <p:cNvPicPr preferRelativeResize="0"/>
            <p:nvPr/>
          </p:nvPicPr>
          <p:blipFill rotWithShape="1">
            <a:blip r:embed="rId5">
              <a:alphaModFix/>
            </a:blip>
            <a:srcRect/>
            <a:stretch/>
          </p:blipFill>
          <p:spPr>
            <a:xfrm>
              <a:off x="671512" y="733425"/>
              <a:ext cx="7789863" cy="6124575"/>
            </a:xfrm>
            <a:prstGeom prst="rect">
              <a:avLst/>
            </a:prstGeom>
            <a:noFill/>
            <a:ln>
              <a:noFill/>
            </a:ln>
          </p:spPr>
        </p:pic>
        <p:pic>
          <p:nvPicPr>
            <p:cNvPr id="4" name="Google Shape;355;p12" descr="A number on a blue background&#10;&#10;AI-generated content may be incorrect.">
              <a:extLst>
                <a:ext uri="{FF2B5EF4-FFF2-40B4-BE49-F238E27FC236}">
                  <a16:creationId xmlns:a16="http://schemas.microsoft.com/office/drawing/2014/main" id="{27DA1BBE-F754-D33E-C725-DC7FE1F75374}"/>
                </a:ext>
              </a:extLst>
            </p:cNvPr>
            <p:cNvPicPr preferRelativeResize="0"/>
            <p:nvPr/>
          </p:nvPicPr>
          <p:blipFill rotWithShape="1">
            <a:blip r:embed="rId6">
              <a:alphaModFix/>
            </a:blip>
            <a:srcRect l="12531" t="24800" r="19804" b="30199"/>
            <a:stretch/>
          </p:blipFill>
          <p:spPr>
            <a:xfrm>
              <a:off x="5562600" y="3657600"/>
              <a:ext cx="381000" cy="142876"/>
            </a:xfrm>
            <a:prstGeom prst="rect">
              <a:avLst/>
            </a:prstGeom>
            <a:noFill/>
            <a:ln>
              <a:noFill/>
            </a:ln>
          </p:spPr>
        </p:pic>
        <p:pic>
          <p:nvPicPr>
            <p:cNvPr id="5" name="Google Shape;356;p12" descr="A number with black text&#10;&#10;AI-generated content may be incorrect.">
              <a:extLst>
                <a:ext uri="{FF2B5EF4-FFF2-40B4-BE49-F238E27FC236}">
                  <a16:creationId xmlns:a16="http://schemas.microsoft.com/office/drawing/2014/main" id="{CCFA7333-4B28-B864-9F0C-C2757B5728DC}"/>
                </a:ext>
              </a:extLst>
            </p:cNvPr>
            <p:cNvPicPr preferRelativeResize="0"/>
            <p:nvPr/>
          </p:nvPicPr>
          <p:blipFill rotWithShape="1">
            <a:blip r:embed="rId7">
              <a:alphaModFix/>
            </a:blip>
            <a:srcRect l="15086" t="16499" r="23599" b="34000"/>
            <a:stretch/>
          </p:blipFill>
          <p:spPr>
            <a:xfrm>
              <a:off x="6019800" y="2433638"/>
              <a:ext cx="400050" cy="157162"/>
            </a:xfrm>
            <a:prstGeom prst="rect">
              <a:avLst/>
            </a:prstGeom>
            <a:noFill/>
            <a:ln>
              <a:noFill/>
            </a:ln>
          </p:spPr>
        </p:pic>
      </p:grpSp>
    </p:spTree>
    <p:extLst>
      <p:ext uri="{BB962C8B-B14F-4D97-AF65-F5344CB8AC3E}">
        <p14:creationId xmlns:p14="http://schemas.microsoft.com/office/powerpoint/2010/main" val="684273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8F9A74-D7BE-C37B-7CFA-483C840B13CE}"/>
              </a:ext>
            </a:extLst>
          </p:cNvPr>
          <p:cNvPicPr>
            <a:picLocks noChangeAspect="1"/>
          </p:cNvPicPr>
          <p:nvPr/>
        </p:nvPicPr>
        <p:blipFill>
          <a:blip r:embed="rId3"/>
          <a:stretch>
            <a:fillRect/>
          </a:stretch>
        </p:blipFill>
        <p:spPr>
          <a:xfrm>
            <a:off x="534441" y="1566714"/>
            <a:ext cx="1994042" cy="2352168"/>
          </a:xfrm>
          <a:prstGeom prst="rect">
            <a:avLst/>
          </a:prstGeom>
          <a:ln>
            <a:solidFill>
              <a:schemeClr val="tx1">
                <a:lumMod val="50000"/>
                <a:lumOff val="50000"/>
              </a:schemeClr>
            </a:solidFill>
          </a:ln>
        </p:spPr>
      </p:pic>
      <p:sp>
        <p:nvSpPr>
          <p:cNvPr id="2" name="Title 1">
            <a:extLst>
              <a:ext uri="{FF2B5EF4-FFF2-40B4-BE49-F238E27FC236}">
                <a16:creationId xmlns:a16="http://schemas.microsoft.com/office/drawing/2014/main" id="{D9EE1DBF-CAFB-3555-C38A-9B5D538BB64D}"/>
              </a:ext>
            </a:extLst>
          </p:cNvPr>
          <p:cNvSpPr>
            <a:spLocks noGrp="1"/>
          </p:cNvSpPr>
          <p:nvPr>
            <p:ph type="title"/>
          </p:nvPr>
        </p:nvSpPr>
        <p:spPr>
          <a:xfrm>
            <a:off x="3464581" y="228256"/>
            <a:ext cx="5727986" cy="848930"/>
          </a:xfrm>
        </p:spPr>
        <p:style>
          <a:lnRef idx="2">
            <a:schemeClr val="accent1"/>
          </a:lnRef>
          <a:fillRef idx="1">
            <a:schemeClr val="lt1"/>
          </a:fillRef>
          <a:effectRef idx="0">
            <a:schemeClr val="accent1"/>
          </a:effectRef>
          <a:fontRef idx="minor">
            <a:schemeClr val="dk1"/>
          </a:fontRef>
        </p:style>
        <p:txBody>
          <a:bodyPr/>
          <a:lstStyle/>
          <a:p>
            <a:r>
              <a:rPr lang="en-US" sz="4000" dirty="0"/>
              <a:t>NPRP Assessments</a:t>
            </a:r>
          </a:p>
        </p:txBody>
      </p:sp>
      <p:sp>
        <p:nvSpPr>
          <p:cNvPr id="3" name="Content Placeholder 2">
            <a:extLst>
              <a:ext uri="{FF2B5EF4-FFF2-40B4-BE49-F238E27FC236}">
                <a16:creationId xmlns:a16="http://schemas.microsoft.com/office/drawing/2014/main" id="{0FF2AA22-930B-A9E7-B495-02CAF8E5815E}"/>
              </a:ext>
            </a:extLst>
          </p:cNvPr>
          <p:cNvSpPr>
            <a:spLocks noGrp="1"/>
          </p:cNvSpPr>
          <p:nvPr>
            <p:ph idx="1"/>
          </p:nvPr>
        </p:nvSpPr>
        <p:spPr>
          <a:xfrm>
            <a:off x="600640" y="3434635"/>
            <a:ext cx="1779638" cy="1953495"/>
          </a:xfrm>
        </p:spPr>
        <p:txBody>
          <a:bodyPr>
            <a:normAutofit/>
          </a:bodyPr>
          <a:lstStyle/>
          <a:p>
            <a:pPr marL="0" indent="0">
              <a:buNone/>
            </a:pPr>
            <a:r>
              <a:rPr lang="en-US" sz="4000" b="1" dirty="0">
                <a:solidFill>
                  <a:schemeClr val="accent2"/>
                </a:solidFill>
              </a:rPr>
              <a:t>55/100</a:t>
            </a:r>
          </a:p>
        </p:txBody>
      </p:sp>
      <p:pic>
        <p:nvPicPr>
          <p:cNvPr id="4" name="Picture 3">
            <a:extLst>
              <a:ext uri="{FF2B5EF4-FFF2-40B4-BE49-F238E27FC236}">
                <a16:creationId xmlns:a16="http://schemas.microsoft.com/office/drawing/2014/main" id="{D0779316-6DEB-687D-73B9-DD3E6D8A642B}"/>
              </a:ext>
            </a:extLst>
          </p:cNvPr>
          <p:cNvPicPr>
            <a:picLocks noChangeAspect="1"/>
          </p:cNvPicPr>
          <p:nvPr/>
        </p:nvPicPr>
        <p:blipFill>
          <a:blip r:embed="rId4"/>
          <a:stretch>
            <a:fillRect/>
          </a:stretch>
        </p:blipFill>
        <p:spPr>
          <a:xfrm>
            <a:off x="9105089" y="1554117"/>
            <a:ext cx="2146518" cy="2404650"/>
          </a:xfrm>
          <a:prstGeom prst="rect">
            <a:avLst/>
          </a:prstGeom>
          <a:ln>
            <a:solidFill>
              <a:schemeClr val="bg2">
                <a:lumMod val="90000"/>
              </a:schemeClr>
            </a:solidFill>
          </a:ln>
        </p:spPr>
      </p:pic>
      <p:pic>
        <p:nvPicPr>
          <p:cNvPr id="5" name="Picture 4">
            <a:extLst>
              <a:ext uri="{FF2B5EF4-FFF2-40B4-BE49-F238E27FC236}">
                <a16:creationId xmlns:a16="http://schemas.microsoft.com/office/drawing/2014/main" id="{D2EC4BAD-5C1F-1F29-DEAE-A716FE225244}"/>
              </a:ext>
            </a:extLst>
          </p:cNvPr>
          <p:cNvPicPr>
            <a:picLocks noChangeAspect="1"/>
          </p:cNvPicPr>
          <p:nvPr/>
        </p:nvPicPr>
        <p:blipFill>
          <a:blip r:embed="rId5"/>
          <a:stretch>
            <a:fillRect/>
          </a:stretch>
        </p:blipFill>
        <p:spPr>
          <a:xfrm>
            <a:off x="4866258" y="1528678"/>
            <a:ext cx="2235038" cy="2385973"/>
          </a:xfrm>
          <a:prstGeom prst="rect">
            <a:avLst/>
          </a:prstGeom>
          <a:ln>
            <a:solidFill>
              <a:schemeClr val="bg2">
                <a:lumMod val="75000"/>
              </a:schemeClr>
            </a:solidFill>
          </a:ln>
        </p:spPr>
      </p:pic>
      <p:sp>
        <p:nvSpPr>
          <p:cNvPr id="7" name="Content Placeholder 2">
            <a:extLst>
              <a:ext uri="{FF2B5EF4-FFF2-40B4-BE49-F238E27FC236}">
                <a16:creationId xmlns:a16="http://schemas.microsoft.com/office/drawing/2014/main" id="{66CFF9F6-C86B-81CC-FC87-28B679B72CF5}"/>
              </a:ext>
            </a:extLst>
          </p:cNvPr>
          <p:cNvSpPr txBox="1">
            <a:spLocks/>
          </p:cNvSpPr>
          <p:nvPr/>
        </p:nvSpPr>
        <p:spPr>
          <a:xfrm>
            <a:off x="4895849" y="3354435"/>
            <a:ext cx="2245078" cy="1953495"/>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auto">
              <a:spcAft>
                <a:spcPts val="0"/>
              </a:spcAft>
              <a:buFont typeface="Arial"/>
              <a:buNone/>
            </a:pPr>
            <a:r>
              <a:rPr lang="en-US" sz="4000" b="1" dirty="0">
                <a:solidFill>
                  <a:schemeClr val="accent2"/>
                </a:solidFill>
              </a:rPr>
              <a:t>69/100</a:t>
            </a:r>
          </a:p>
        </p:txBody>
      </p:sp>
      <p:sp>
        <p:nvSpPr>
          <p:cNvPr id="8" name="Content Placeholder 2">
            <a:extLst>
              <a:ext uri="{FF2B5EF4-FFF2-40B4-BE49-F238E27FC236}">
                <a16:creationId xmlns:a16="http://schemas.microsoft.com/office/drawing/2014/main" id="{6BA2D531-3FA3-FD9A-770B-955081A1A867}"/>
              </a:ext>
            </a:extLst>
          </p:cNvPr>
          <p:cNvSpPr txBox="1">
            <a:spLocks/>
          </p:cNvSpPr>
          <p:nvPr/>
        </p:nvSpPr>
        <p:spPr>
          <a:xfrm>
            <a:off x="9134869" y="3376090"/>
            <a:ext cx="2245078" cy="1953495"/>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auto">
              <a:spcAft>
                <a:spcPts val="0"/>
              </a:spcAft>
              <a:buFont typeface="Arial"/>
              <a:buNone/>
            </a:pPr>
            <a:r>
              <a:rPr lang="en-US" sz="4000" b="1" dirty="0">
                <a:solidFill>
                  <a:schemeClr val="accent2"/>
                </a:solidFill>
              </a:rPr>
              <a:t>70/100</a:t>
            </a:r>
          </a:p>
        </p:txBody>
      </p:sp>
      <p:grpSp>
        <p:nvGrpSpPr>
          <p:cNvPr id="9" name="Google Shape;353;p12">
            <a:extLst>
              <a:ext uri="{FF2B5EF4-FFF2-40B4-BE49-F238E27FC236}">
                <a16:creationId xmlns:a16="http://schemas.microsoft.com/office/drawing/2014/main" id="{308120AA-E8C7-1714-6E10-CBD3010FD94A}"/>
              </a:ext>
            </a:extLst>
          </p:cNvPr>
          <p:cNvGrpSpPr/>
          <p:nvPr/>
        </p:nvGrpSpPr>
        <p:grpSpPr>
          <a:xfrm>
            <a:off x="4635433" y="4837041"/>
            <a:ext cx="2696688" cy="1953495"/>
            <a:chOff x="671512" y="733425"/>
            <a:chExt cx="7789863" cy="6124575"/>
          </a:xfrm>
        </p:grpSpPr>
        <p:pic>
          <p:nvPicPr>
            <p:cNvPr id="10" name="Google Shape;354;p12">
              <a:extLst>
                <a:ext uri="{FF2B5EF4-FFF2-40B4-BE49-F238E27FC236}">
                  <a16:creationId xmlns:a16="http://schemas.microsoft.com/office/drawing/2014/main" id="{13197556-4049-B26D-DF22-0A5C9AE7CB83}"/>
                </a:ext>
              </a:extLst>
            </p:cNvPr>
            <p:cNvPicPr preferRelativeResize="0"/>
            <p:nvPr/>
          </p:nvPicPr>
          <p:blipFill rotWithShape="1">
            <a:blip r:embed="rId6">
              <a:alphaModFix/>
            </a:blip>
            <a:srcRect/>
            <a:stretch/>
          </p:blipFill>
          <p:spPr>
            <a:xfrm>
              <a:off x="671512" y="733425"/>
              <a:ext cx="7789863" cy="6124575"/>
            </a:xfrm>
            <a:prstGeom prst="rect">
              <a:avLst/>
            </a:prstGeom>
            <a:noFill/>
            <a:ln>
              <a:noFill/>
            </a:ln>
          </p:spPr>
        </p:pic>
        <p:pic>
          <p:nvPicPr>
            <p:cNvPr id="11" name="Google Shape;355;p12">
              <a:extLst>
                <a:ext uri="{FF2B5EF4-FFF2-40B4-BE49-F238E27FC236}">
                  <a16:creationId xmlns:a16="http://schemas.microsoft.com/office/drawing/2014/main" id="{30D45DA8-3E5F-CB2A-444B-8DB3AAA79F5C}"/>
                </a:ext>
              </a:extLst>
            </p:cNvPr>
            <p:cNvPicPr preferRelativeResize="0"/>
            <p:nvPr/>
          </p:nvPicPr>
          <p:blipFill rotWithShape="1">
            <a:blip r:embed="rId7">
              <a:alphaModFix/>
            </a:blip>
            <a:srcRect l="12531" t="24800" r="19804" b="30199"/>
            <a:stretch/>
          </p:blipFill>
          <p:spPr>
            <a:xfrm>
              <a:off x="5562600" y="3657600"/>
              <a:ext cx="381000" cy="142876"/>
            </a:xfrm>
            <a:prstGeom prst="rect">
              <a:avLst/>
            </a:prstGeom>
            <a:noFill/>
            <a:ln>
              <a:noFill/>
            </a:ln>
          </p:spPr>
        </p:pic>
        <p:pic>
          <p:nvPicPr>
            <p:cNvPr id="12" name="Google Shape;356;p12">
              <a:extLst>
                <a:ext uri="{FF2B5EF4-FFF2-40B4-BE49-F238E27FC236}">
                  <a16:creationId xmlns:a16="http://schemas.microsoft.com/office/drawing/2014/main" id="{43EFCDB6-0D70-9F65-EE90-70C86C758F93}"/>
                </a:ext>
              </a:extLst>
            </p:cNvPr>
            <p:cNvPicPr preferRelativeResize="0"/>
            <p:nvPr/>
          </p:nvPicPr>
          <p:blipFill rotWithShape="1">
            <a:blip r:embed="rId8">
              <a:alphaModFix/>
            </a:blip>
            <a:srcRect l="15086" t="16499" r="23599" b="34000"/>
            <a:stretch/>
          </p:blipFill>
          <p:spPr>
            <a:xfrm>
              <a:off x="6019800" y="2433638"/>
              <a:ext cx="400050" cy="157162"/>
            </a:xfrm>
            <a:prstGeom prst="rect">
              <a:avLst/>
            </a:prstGeom>
            <a:noFill/>
            <a:ln>
              <a:noFill/>
            </a:ln>
          </p:spPr>
        </p:pic>
      </p:grpSp>
      <p:pic>
        <p:nvPicPr>
          <p:cNvPr id="13" name="Google Shape;806;p50">
            <a:extLst>
              <a:ext uri="{FF2B5EF4-FFF2-40B4-BE49-F238E27FC236}">
                <a16:creationId xmlns:a16="http://schemas.microsoft.com/office/drawing/2014/main" id="{DAB37866-31A8-5F93-E39A-7CE8CEF06B91}"/>
              </a:ext>
            </a:extLst>
          </p:cNvPr>
          <p:cNvPicPr preferRelativeResize="0"/>
          <p:nvPr/>
        </p:nvPicPr>
        <p:blipFill rotWithShape="1">
          <a:blip r:embed="rId9">
            <a:alphaModFix/>
          </a:blip>
          <a:srcRect/>
          <a:stretch/>
        </p:blipFill>
        <p:spPr>
          <a:xfrm>
            <a:off x="9025314" y="4901496"/>
            <a:ext cx="2829988" cy="1854648"/>
          </a:xfrm>
          <a:prstGeom prst="rect">
            <a:avLst/>
          </a:prstGeom>
          <a:noFill/>
          <a:ln>
            <a:noFill/>
          </a:ln>
        </p:spPr>
      </p:pic>
      <p:sp>
        <p:nvSpPr>
          <p:cNvPr id="14" name="Content Placeholder 2">
            <a:extLst>
              <a:ext uri="{FF2B5EF4-FFF2-40B4-BE49-F238E27FC236}">
                <a16:creationId xmlns:a16="http://schemas.microsoft.com/office/drawing/2014/main" id="{FB7742C2-F4BC-697C-864E-9584C906D875}"/>
              </a:ext>
            </a:extLst>
          </p:cNvPr>
          <p:cNvSpPr txBox="1">
            <a:spLocks/>
          </p:cNvSpPr>
          <p:nvPr/>
        </p:nvSpPr>
        <p:spPr>
          <a:xfrm>
            <a:off x="5041082" y="4133644"/>
            <a:ext cx="2146519" cy="772016"/>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auto">
              <a:spcAft>
                <a:spcPts val="0"/>
              </a:spcAft>
              <a:buFont typeface="Arial"/>
              <a:buNone/>
            </a:pPr>
            <a:r>
              <a:rPr lang="en-US" sz="2000" b="1" dirty="0"/>
              <a:t>82% (4149) response rate</a:t>
            </a:r>
          </a:p>
        </p:txBody>
      </p:sp>
      <p:sp>
        <p:nvSpPr>
          <p:cNvPr id="15" name="Content Placeholder 2">
            <a:extLst>
              <a:ext uri="{FF2B5EF4-FFF2-40B4-BE49-F238E27FC236}">
                <a16:creationId xmlns:a16="http://schemas.microsoft.com/office/drawing/2014/main" id="{E6BDB99C-22F2-E5AF-2A26-1F8940AACB6D}"/>
              </a:ext>
            </a:extLst>
          </p:cNvPr>
          <p:cNvSpPr txBox="1">
            <a:spLocks/>
          </p:cNvSpPr>
          <p:nvPr/>
        </p:nvSpPr>
        <p:spPr>
          <a:xfrm>
            <a:off x="9360068" y="4092210"/>
            <a:ext cx="2231292" cy="904723"/>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auto">
              <a:spcAft>
                <a:spcPts val="0"/>
              </a:spcAft>
              <a:buFont typeface="Arial"/>
              <a:buNone/>
            </a:pPr>
            <a:r>
              <a:rPr lang="en-US" sz="2000" b="1" dirty="0"/>
              <a:t>71% (3647) response rate</a:t>
            </a:r>
          </a:p>
        </p:txBody>
      </p:sp>
      <p:pic>
        <p:nvPicPr>
          <p:cNvPr id="16" name="Google Shape;805;p50">
            <a:extLst>
              <a:ext uri="{FF2B5EF4-FFF2-40B4-BE49-F238E27FC236}">
                <a16:creationId xmlns:a16="http://schemas.microsoft.com/office/drawing/2014/main" id="{C5D26D97-2103-3A79-1535-B7A1F894550F}"/>
              </a:ext>
            </a:extLst>
          </p:cNvPr>
          <p:cNvPicPr preferRelativeResize="0"/>
          <p:nvPr/>
        </p:nvPicPr>
        <p:blipFill rotWithShape="1">
          <a:blip r:embed="rId10">
            <a:alphaModFix/>
          </a:blip>
          <a:srcRect/>
          <a:stretch/>
        </p:blipFill>
        <p:spPr>
          <a:xfrm>
            <a:off x="7952243" y="6283448"/>
            <a:ext cx="1707441" cy="472696"/>
          </a:xfrm>
          <a:prstGeom prst="rect">
            <a:avLst/>
          </a:prstGeom>
          <a:noFill/>
          <a:ln>
            <a:noFill/>
          </a:ln>
        </p:spPr>
      </p:pic>
      <p:sp>
        <p:nvSpPr>
          <p:cNvPr id="17" name="Content Placeholder 2">
            <a:extLst>
              <a:ext uri="{FF2B5EF4-FFF2-40B4-BE49-F238E27FC236}">
                <a16:creationId xmlns:a16="http://schemas.microsoft.com/office/drawing/2014/main" id="{0A000CED-8B56-9046-B05A-C2DA8EB258A9}"/>
              </a:ext>
            </a:extLst>
          </p:cNvPr>
          <p:cNvSpPr txBox="1">
            <a:spLocks/>
          </p:cNvSpPr>
          <p:nvPr/>
        </p:nvSpPr>
        <p:spPr>
          <a:xfrm>
            <a:off x="940393" y="1119561"/>
            <a:ext cx="1885040" cy="2079443"/>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auto">
              <a:spcAft>
                <a:spcPts val="0"/>
              </a:spcAft>
              <a:buFont typeface="Arial"/>
              <a:buNone/>
            </a:pPr>
            <a:r>
              <a:rPr lang="en-US" sz="2000" b="1" dirty="0"/>
              <a:t>2003</a:t>
            </a:r>
          </a:p>
        </p:txBody>
      </p:sp>
      <p:sp>
        <p:nvSpPr>
          <p:cNvPr id="18" name="Content Placeholder 2">
            <a:extLst>
              <a:ext uri="{FF2B5EF4-FFF2-40B4-BE49-F238E27FC236}">
                <a16:creationId xmlns:a16="http://schemas.microsoft.com/office/drawing/2014/main" id="{3D4FBD7A-F640-7BA7-72E2-89E8A3DBBADF}"/>
              </a:ext>
            </a:extLst>
          </p:cNvPr>
          <p:cNvSpPr txBox="1">
            <a:spLocks/>
          </p:cNvSpPr>
          <p:nvPr/>
        </p:nvSpPr>
        <p:spPr>
          <a:xfrm>
            <a:off x="9659684" y="1119561"/>
            <a:ext cx="1167973" cy="1434954"/>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auto">
              <a:spcAft>
                <a:spcPts val="0"/>
              </a:spcAft>
              <a:buFont typeface="Arial"/>
              <a:buNone/>
            </a:pPr>
            <a:r>
              <a:rPr lang="en-US" sz="2000" b="1" dirty="0"/>
              <a:t>2021</a:t>
            </a:r>
          </a:p>
        </p:txBody>
      </p:sp>
      <p:sp>
        <p:nvSpPr>
          <p:cNvPr id="19" name="Content Placeholder 2">
            <a:extLst>
              <a:ext uri="{FF2B5EF4-FFF2-40B4-BE49-F238E27FC236}">
                <a16:creationId xmlns:a16="http://schemas.microsoft.com/office/drawing/2014/main" id="{14E3130D-62CE-D72A-21CB-1E505CBE0490}"/>
              </a:ext>
            </a:extLst>
          </p:cNvPr>
          <p:cNvSpPr txBox="1">
            <a:spLocks/>
          </p:cNvSpPr>
          <p:nvPr/>
        </p:nvSpPr>
        <p:spPr>
          <a:xfrm>
            <a:off x="5333353" y="1148597"/>
            <a:ext cx="1885040" cy="2002683"/>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auto">
              <a:spcAft>
                <a:spcPts val="0"/>
              </a:spcAft>
              <a:buFont typeface="Arial"/>
              <a:buNone/>
            </a:pPr>
            <a:r>
              <a:rPr lang="en-US" sz="2000" b="1" dirty="0"/>
              <a:t>2013</a:t>
            </a:r>
          </a:p>
        </p:txBody>
      </p:sp>
      <p:sp>
        <p:nvSpPr>
          <p:cNvPr id="20" name="Content Placeholder 2">
            <a:extLst>
              <a:ext uri="{FF2B5EF4-FFF2-40B4-BE49-F238E27FC236}">
                <a16:creationId xmlns:a16="http://schemas.microsoft.com/office/drawing/2014/main" id="{8B74FE2D-B1D8-AE80-B11F-6BEDB7FB72A2}"/>
              </a:ext>
            </a:extLst>
          </p:cNvPr>
          <p:cNvSpPr txBox="1">
            <a:spLocks/>
          </p:cNvSpPr>
          <p:nvPr/>
        </p:nvSpPr>
        <p:spPr>
          <a:xfrm>
            <a:off x="593229" y="4224917"/>
            <a:ext cx="2146519" cy="772016"/>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3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auto">
              <a:spcAft>
                <a:spcPts val="0"/>
              </a:spcAft>
              <a:buFont typeface="Arial"/>
              <a:buNone/>
            </a:pPr>
            <a:r>
              <a:rPr lang="en-US" sz="2000" b="1" dirty="0"/>
              <a:t>29% (1489) response rate</a:t>
            </a:r>
          </a:p>
        </p:txBody>
      </p:sp>
      <p:sp>
        <p:nvSpPr>
          <p:cNvPr id="21" name="TextBox 20">
            <a:extLst>
              <a:ext uri="{FF2B5EF4-FFF2-40B4-BE49-F238E27FC236}">
                <a16:creationId xmlns:a16="http://schemas.microsoft.com/office/drawing/2014/main" id="{01C29100-2C81-DD93-E2A5-F69EFCEB5EA8}"/>
              </a:ext>
            </a:extLst>
          </p:cNvPr>
          <p:cNvSpPr txBox="1"/>
          <p:nvPr/>
        </p:nvSpPr>
        <p:spPr>
          <a:xfrm>
            <a:off x="600640" y="5169571"/>
            <a:ext cx="2146519" cy="1631216"/>
          </a:xfrm>
          <a:prstGeom prst="rect">
            <a:avLst/>
          </a:prstGeom>
          <a:solidFill>
            <a:schemeClr val="tx2">
              <a:lumMod val="10000"/>
              <a:lumOff val="90000"/>
            </a:schemeClr>
          </a:solidFill>
        </p:spPr>
        <p:txBody>
          <a:bodyPr wrap="square" rtlCol="0">
            <a:spAutoFit/>
          </a:bodyPr>
          <a:lstStyle/>
          <a:p>
            <a:r>
              <a:rPr lang="en-US" sz="2000" dirty="0"/>
              <a:t>Paper survey, </a:t>
            </a:r>
          </a:p>
          <a:p>
            <a:r>
              <a:rPr lang="en-US" sz="2000" dirty="0"/>
              <a:t>Mail-out survey</a:t>
            </a:r>
          </a:p>
          <a:p>
            <a:r>
              <a:rPr lang="en-US" sz="2000" dirty="0"/>
              <a:t>&lt;60% aware of national guidelines</a:t>
            </a:r>
          </a:p>
        </p:txBody>
      </p:sp>
    </p:spTree>
    <p:extLst>
      <p:ext uri="{BB962C8B-B14F-4D97-AF65-F5344CB8AC3E}">
        <p14:creationId xmlns:p14="http://schemas.microsoft.com/office/powerpoint/2010/main" val="2632238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a:extLst>
            <a:ext uri="{FF2B5EF4-FFF2-40B4-BE49-F238E27FC236}">
              <a16:creationId xmlns:a16="http://schemas.microsoft.com/office/drawing/2014/main" id="{F9508AC5-37CB-3C23-983F-F0D7CD2DA974}"/>
            </a:ext>
          </a:extLst>
        </p:cNvPr>
        <p:cNvGrpSpPr/>
        <p:nvPr/>
      </p:nvGrpSpPr>
      <p:grpSpPr>
        <a:xfrm>
          <a:off x="0" y="0"/>
          <a:ext cx="0" cy="0"/>
          <a:chOff x="0" y="0"/>
          <a:chExt cx="0" cy="0"/>
        </a:xfrm>
      </p:grpSpPr>
      <p:sp>
        <p:nvSpPr>
          <p:cNvPr id="448" name="Google Shape;448;p32">
            <a:extLst>
              <a:ext uri="{FF2B5EF4-FFF2-40B4-BE49-F238E27FC236}">
                <a16:creationId xmlns:a16="http://schemas.microsoft.com/office/drawing/2014/main" id="{1BFA5D11-0D3B-49CA-7AC8-4FF8E993C50C}"/>
              </a:ext>
            </a:extLst>
          </p:cNvPr>
          <p:cNvSpPr/>
          <p:nvPr/>
        </p:nvSpPr>
        <p:spPr>
          <a:xfrm>
            <a:off x="8437889" y="2023398"/>
            <a:ext cx="3402047" cy="4067934"/>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449" name="Google Shape;449;p32">
            <a:extLst>
              <a:ext uri="{FF2B5EF4-FFF2-40B4-BE49-F238E27FC236}">
                <a16:creationId xmlns:a16="http://schemas.microsoft.com/office/drawing/2014/main" id="{5B4BC178-CEDC-95C3-E839-BF3391C38315}"/>
              </a:ext>
            </a:extLst>
          </p:cNvPr>
          <p:cNvPicPr preferRelativeResize="0"/>
          <p:nvPr/>
        </p:nvPicPr>
        <p:blipFill rotWithShape="1">
          <a:blip r:embed="rId3">
            <a:alphaModFix/>
          </a:blip>
          <a:srcRect/>
          <a:stretch/>
        </p:blipFill>
        <p:spPr>
          <a:xfrm>
            <a:off x="391283" y="1266973"/>
            <a:ext cx="1925763" cy="1371414"/>
          </a:xfrm>
          <a:prstGeom prst="rect">
            <a:avLst/>
          </a:prstGeom>
          <a:noFill/>
          <a:ln>
            <a:noFill/>
          </a:ln>
        </p:spPr>
      </p:pic>
      <p:pic>
        <p:nvPicPr>
          <p:cNvPr id="450" name="Google Shape;450;p32">
            <a:extLst>
              <a:ext uri="{FF2B5EF4-FFF2-40B4-BE49-F238E27FC236}">
                <a16:creationId xmlns:a16="http://schemas.microsoft.com/office/drawing/2014/main" id="{0855CA9A-3157-B51B-57BA-A981796530A3}"/>
              </a:ext>
            </a:extLst>
          </p:cNvPr>
          <p:cNvPicPr preferRelativeResize="0"/>
          <p:nvPr/>
        </p:nvPicPr>
        <p:blipFill rotWithShape="1">
          <a:blip r:embed="rId4">
            <a:alphaModFix/>
          </a:blip>
          <a:srcRect/>
          <a:stretch/>
        </p:blipFill>
        <p:spPr>
          <a:xfrm>
            <a:off x="2578944" y="2794334"/>
            <a:ext cx="1920425" cy="1402770"/>
          </a:xfrm>
          <a:prstGeom prst="rect">
            <a:avLst/>
          </a:prstGeom>
          <a:noFill/>
          <a:ln>
            <a:noFill/>
          </a:ln>
        </p:spPr>
      </p:pic>
      <p:pic>
        <p:nvPicPr>
          <p:cNvPr id="451" name="Google Shape;451;p32">
            <a:extLst>
              <a:ext uri="{FF2B5EF4-FFF2-40B4-BE49-F238E27FC236}">
                <a16:creationId xmlns:a16="http://schemas.microsoft.com/office/drawing/2014/main" id="{43487A75-7846-2C25-E4A3-F7713CF721E6}"/>
              </a:ext>
            </a:extLst>
          </p:cNvPr>
          <p:cNvPicPr preferRelativeResize="0"/>
          <p:nvPr/>
        </p:nvPicPr>
        <p:blipFill rotWithShape="1">
          <a:blip r:embed="rId5">
            <a:alphaModFix/>
          </a:blip>
          <a:srcRect/>
          <a:stretch/>
        </p:blipFill>
        <p:spPr>
          <a:xfrm>
            <a:off x="451068" y="4288398"/>
            <a:ext cx="2058821" cy="1616286"/>
          </a:xfrm>
          <a:prstGeom prst="rect">
            <a:avLst/>
          </a:prstGeom>
          <a:noFill/>
          <a:ln>
            <a:noFill/>
          </a:ln>
        </p:spPr>
      </p:pic>
      <p:sp>
        <p:nvSpPr>
          <p:cNvPr id="452" name="Google Shape;452;p32">
            <a:extLst>
              <a:ext uri="{FF2B5EF4-FFF2-40B4-BE49-F238E27FC236}">
                <a16:creationId xmlns:a16="http://schemas.microsoft.com/office/drawing/2014/main" id="{2F143A22-BC96-28E2-B525-30A23A9E1E51}"/>
              </a:ext>
            </a:extLst>
          </p:cNvPr>
          <p:cNvSpPr txBox="1"/>
          <p:nvPr/>
        </p:nvSpPr>
        <p:spPr>
          <a:xfrm>
            <a:off x="2619769" y="1293432"/>
            <a:ext cx="187960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t>Community ED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32">
            <a:extLst>
              <a:ext uri="{FF2B5EF4-FFF2-40B4-BE49-F238E27FC236}">
                <a16:creationId xmlns:a16="http://schemas.microsoft.com/office/drawing/2014/main" id="{FC2E4C65-2158-DCE4-6B0C-21C625BDCDB0}"/>
              </a:ext>
            </a:extLst>
          </p:cNvPr>
          <p:cNvSpPr txBox="1"/>
          <p:nvPr/>
        </p:nvSpPr>
        <p:spPr>
          <a:xfrm>
            <a:off x="864937" y="2890226"/>
            <a:ext cx="187960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t>Rural ED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4" name="Google Shape;454;p32">
            <a:extLst>
              <a:ext uri="{FF2B5EF4-FFF2-40B4-BE49-F238E27FC236}">
                <a16:creationId xmlns:a16="http://schemas.microsoft.com/office/drawing/2014/main" id="{027927EA-D6DB-A28F-DD83-D6691B6BF05E}"/>
              </a:ext>
            </a:extLst>
          </p:cNvPr>
          <p:cNvSpPr txBox="1"/>
          <p:nvPr/>
        </p:nvSpPr>
        <p:spPr>
          <a:xfrm>
            <a:off x="2561231" y="4740339"/>
            <a:ext cx="2833227"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t>Critical Access Hospital ED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55" name="Google Shape;455;p32">
            <a:extLst>
              <a:ext uri="{FF2B5EF4-FFF2-40B4-BE49-F238E27FC236}">
                <a16:creationId xmlns:a16="http://schemas.microsoft.com/office/drawing/2014/main" id="{1D439D1E-1772-D741-A23B-3CC6D76B160D}"/>
              </a:ext>
            </a:extLst>
          </p:cNvPr>
          <p:cNvGrpSpPr/>
          <p:nvPr/>
        </p:nvGrpSpPr>
        <p:grpSpPr>
          <a:xfrm>
            <a:off x="2606663" y="1490614"/>
            <a:ext cx="1685187" cy="1103680"/>
            <a:chOff x="3436248" y="1204586"/>
            <a:chExt cx="1685187" cy="1103680"/>
          </a:xfrm>
        </p:grpSpPr>
        <p:grpSp>
          <p:nvGrpSpPr>
            <p:cNvPr id="456" name="Google Shape;456;p32">
              <a:extLst>
                <a:ext uri="{FF2B5EF4-FFF2-40B4-BE49-F238E27FC236}">
                  <a16:creationId xmlns:a16="http://schemas.microsoft.com/office/drawing/2014/main" id="{121CB23A-F40C-F02C-624B-04F8A3645C92}"/>
                </a:ext>
              </a:extLst>
            </p:cNvPr>
            <p:cNvGrpSpPr/>
            <p:nvPr/>
          </p:nvGrpSpPr>
          <p:grpSpPr>
            <a:xfrm>
              <a:off x="3436248" y="1204586"/>
              <a:ext cx="1685187" cy="920117"/>
              <a:chOff x="3436248" y="1204586"/>
              <a:chExt cx="1685187" cy="920117"/>
            </a:xfrm>
          </p:grpSpPr>
          <p:pic>
            <p:nvPicPr>
              <p:cNvPr id="457" name="Google Shape;457;p32" descr="Group">
                <a:extLst>
                  <a:ext uri="{FF2B5EF4-FFF2-40B4-BE49-F238E27FC236}">
                    <a16:creationId xmlns:a16="http://schemas.microsoft.com/office/drawing/2014/main" id="{C59CA0C8-9EF6-C2BA-9E16-DD566F4C974F}"/>
                  </a:ext>
                </a:extLst>
              </p:cNvPr>
              <p:cNvPicPr preferRelativeResize="0"/>
              <p:nvPr/>
            </p:nvPicPr>
            <p:blipFill rotWithShape="1">
              <a:blip r:embed="rId6">
                <a:alphaModFix/>
              </a:blip>
              <a:srcRect/>
              <a:stretch/>
            </p:blipFill>
            <p:spPr>
              <a:xfrm>
                <a:off x="3436248" y="1204586"/>
                <a:ext cx="914400" cy="914400"/>
              </a:xfrm>
              <a:prstGeom prst="rect">
                <a:avLst/>
              </a:prstGeom>
              <a:noFill/>
              <a:ln>
                <a:noFill/>
              </a:ln>
            </p:spPr>
          </p:pic>
          <p:pic>
            <p:nvPicPr>
              <p:cNvPr id="458" name="Google Shape;458;p32" descr="Group">
                <a:extLst>
                  <a:ext uri="{FF2B5EF4-FFF2-40B4-BE49-F238E27FC236}">
                    <a16:creationId xmlns:a16="http://schemas.microsoft.com/office/drawing/2014/main" id="{98F74C2C-9100-AB9F-0ADD-48D532C85B14}"/>
                  </a:ext>
                </a:extLst>
              </p:cNvPr>
              <p:cNvPicPr preferRelativeResize="0"/>
              <p:nvPr/>
            </p:nvPicPr>
            <p:blipFill rotWithShape="1">
              <a:blip r:embed="rId6">
                <a:alphaModFix/>
              </a:blip>
              <a:srcRect/>
              <a:stretch/>
            </p:blipFill>
            <p:spPr>
              <a:xfrm>
                <a:off x="4207035" y="1210303"/>
                <a:ext cx="914400" cy="914400"/>
              </a:xfrm>
              <a:prstGeom prst="rect">
                <a:avLst/>
              </a:prstGeom>
              <a:noFill/>
              <a:ln>
                <a:noFill/>
              </a:ln>
            </p:spPr>
          </p:pic>
        </p:grpSp>
        <p:pic>
          <p:nvPicPr>
            <p:cNvPr id="459" name="Google Shape;459;p32" descr="Man with kid">
              <a:extLst>
                <a:ext uri="{FF2B5EF4-FFF2-40B4-BE49-F238E27FC236}">
                  <a16:creationId xmlns:a16="http://schemas.microsoft.com/office/drawing/2014/main" id="{1FF38923-62EF-A385-8748-3E6EC965E077}"/>
                </a:ext>
              </a:extLst>
            </p:cNvPr>
            <p:cNvPicPr preferRelativeResize="0"/>
            <p:nvPr/>
          </p:nvPicPr>
          <p:blipFill rotWithShape="1">
            <a:blip r:embed="rId7">
              <a:alphaModFix/>
            </a:blip>
            <a:srcRect/>
            <a:stretch/>
          </p:blipFill>
          <p:spPr>
            <a:xfrm>
              <a:off x="4130551" y="1631387"/>
              <a:ext cx="676879" cy="676879"/>
            </a:xfrm>
            <a:prstGeom prst="rect">
              <a:avLst/>
            </a:prstGeom>
            <a:noFill/>
            <a:ln>
              <a:noFill/>
            </a:ln>
          </p:spPr>
        </p:pic>
        <p:pic>
          <p:nvPicPr>
            <p:cNvPr id="460" name="Google Shape;460;p32" descr="Man with kid">
              <a:extLst>
                <a:ext uri="{FF2B5EF4-FFF2-40B4-BE49-F238E27FC236}">
                  <a16:creationId xmlns:a16="http://schemas.microsoft.com/office/drawing/2014/main" id="{3D709BC4-9DB2-F69E-3A17-41C8CD361D15}"/>
                </a:ext>
              </a:extLst>
            </p:cNvPr>
            <p:cNvPicPr preferRelativeResize="0"/>
            <p:nvPr/>
          </p:nvPicPr>
          <p:blipFill rotWithShape="1">
            <a:blip r:embed="rId7">
              <a:alphaModFix/>
            </a:blip>
            <a:srcRect/>
            <a:stretch/>
          </p:blipFill>
          <p:spPr>
            <a:xfrm>
              <a:off x="3600362" y="1604359"/>
              <a:ext cx="676879" cy="676879"/>
            </a:xfrm>
            <a:prstGeom prst="rect">
              <a:avLst/>
            </a:prstGeom>
            <a:noFill/>
            <a:ln>
              <a:noFill/>
            </a:ln>
          </p:spPr>
        </p:pic>
      </p:grpSp>
      <p:grpSp>
        <p:nvGrpSpPr>
          <p:cNvPr id="461" name="Google Shape;461;p32">
            <a:extLst>
              <a:ext uri="{FF2B5EF4-FFF2-40B4-BE49-F238E27FC236}">
                <a16:creationId xmlns:a16="http://schemas.microsoft.com/office/drawing/2014/main" id="{1FC21E8A-8BA0-94FE-48ED-95109613823A}"/>
              </a:ext>
            </a:extLst>
          </p:cNvPr>
          <p:cNvGrpSpPr/>
          <p:nvPr/>
        </p:nvGrpSpPr>
        <p:grpSpPr>
          <a:xfrm>
            <a:off x="2978208" y="4967407"/>
            <a:ext cx="1685187" cy="1103680"/>
            <a:chOff x="3436248" y="1204586"/>
            <a:chExt cx="1685187" cy="1103680"/>
          </a:xfrm>
        </p:grpSpPr>
        <p:grpSp>
          <p:nvGrpSpPr>
            <p:cNvPr id="462" name="Google Shape;462;p32">
              <a:extLst>
                <a:ext uri="{FF2B5EF4-FFF2-40B4-BE49-F238E27FC236}">
                  <a16:creationId xmlns:a16="http://schemas.microsoft.com/office/drawing/2014/main" id="{F792A2EF-5C47-81BE-81E8-C1B23577FF85}"/>
                </a:ext>
              </a:extLst>
            </p:cNvPr>
            <p:cNvGrpSpPr/>
            <p:nvPr/>
          </p:nvGrpSpPr>
          <p:grpSpPr>
            <a:xfrm>
              <a:off x="3436248" y="1204586"/>
              <a:ext cx="1685187" cy="920117"/>
              <a:chOff x="3436248" y="1204586"/>
              <a:chExt cx="1685187" cy="920117"/>
            </a:xfrm>
          </p:grpSpPr>
          <p:pic>
            <p:nvPicPr>
              <p:cNvPr id="463" name="Google Shape;463;p32" descr="Group">
                <a:extLst>
                  <a:ext uri="{FF2B5EF4-FFF2-40B4-BE49-F238E27FC236}">
                    <a16:creationId xmlns:a16="http://schemas.microsoft.com/office/drawing/2014/main" id="{5ED66A51-BD5C-DB6F-8EC4-ADB19BFA6527}"/>
                  </a:ext>
                </a:extLst>
              </p:cNvPr>
              <p:cNvPicPr preferRelativeResize="0"/>
              <p:nvPr/>
            </p:nvPicPr>
            <p:blipFill rotWithShape="1">
              <a:blip r:embed="rId6">
                <a:alphaModFix/>
              </a:blip>
              <a:srcRect/>
              <a:stretch/>
            </p:blipFill>
            <p:spPr>
              <a:xfrm>
                <a:off x="3436248" y="1204586"/>
                <a:ext cx="914400" cy="914400"/>
              </a:xfrm>
              <a:prstGeom prst="rect">
                <a:avLst/>
              </a:prstGeom>
              <a:noFill/>
              <a:ln>
                <a:noFill/>
              </a:ln>
            </p:spPr>
          </p:pic>
          <p:pic>
            <p:nvPicPr>
              <p:cNvPr id="464" name="Google Shape;464;p32" descr="Group">
                <a:extLst>
                  <a:ext uri="{FF2B5EF4-FFF2-40B4-BE49-F238E27FC236}">
                    <a16:creationId xmlns:a16="http://schemas.microsoft.com/office/drawing/2014/main" id="{E6BC52E8-8C01-CEC9-0A99-E5F1EEB8B7A9}"/>
                  </a:ext>
                </a:extLst>
              </p:cNvPr>
              <p:cNvPicPr preferRelativeResize="0"/>
              <p:nvPr/>
            </p:nvPicPr>
            <p:blipFill rotWithShape="1">
              <a:blip r:embed="rId6">
                <a:alphaModFix/>
              </a:blip>
              <a:srcRect/>
              <a:stretch/>
            </p:blipFill>
            <p:spPr>
              <a:xfrm>
                <a:off x="4207035" y="1210303"/>
                <a:ext cx="914400" cy="914400"/>
              </a:xfrm>
              <a:prstGeom prst="rect">
                <a:avLst/>
              </a:prstGeom>
              <a:noFill/>
              <a:ln>
                <a:noFill/>
              </a:ln>
            </p:spPr>
          </p:pic>
        </p:grpSp>
        <p:pic>
          <p:nvPicPr>
            <p:cNvPr id="465" name="Google Shape;465;p32" descr="Man with kid">
              <a:extLst>
                <a:ext uri="{FF2B5EF4-FFF2-40B4-BE49-F238E27FC236}">
                  <a16:creationId xmlns:a16="http://schemas.microsoft.com/office/drawing/2014/main" id="{7F9BD700-D593-D42D-0F60-E87463905B46}"/>
                </a:ext>
              </a:extLst>
            </p:cNvPr>
            <p:cNvPicPr preferRelativeResize="0"/>
            <p:nvPr/>
          </p:nvPicPr>
          <p:blipFill rotWithShape="1">
            <a:blip r:embed="rId7">
              <a:alphaModFix/>
            </a:blip>
            <a:srcRect/>
            <a:stretch/>
          </p:blipFill>
          <p:spPr>
            <a:xfrm>
              <a:off x="4130551" y="1631387"/>
              <a:ext cx="676879" cy="676879"/>
            </a:xfrm>
            <a:prstGeom prst="rect">
              <a:avLst/>
            </a:prstGeom>
            <a:noFill/>
            <a:ln>
              <a:noFill/>
            </a:ln>
          </p:spPr>
        </p:pic>
        <p:pic>
          <p:nvPicPr>
            <p:cNvPr id="466" name="Google Shape;466;p32" descr="Man with kid">
              <a:extLst>
                <a:ext uri="{FF2B5EF4-FFF2-40B4-BE49-F238E27FC236}">
                  <a16:creationId xmlns:a16="http://schemas.microsoft.com/office/drawing/2014/main" id="{143AC775-1180-5510-AA05-7E791A0F4001}"/>
                </a:ext>
              </a:extLst>
            </p:cNvPr>
            <p:cNvPicPr preferRelativeResize="0"/>
            <p:nvPr/>
          </p:nvPicPr>
          <p:blipFill rotWithShape="1">
            <a:blip r:embed="rId7">
              <a:alphaModFix/>
            </a:blip>
            <a:srcRect/>
            <a:stretch/>
          </p:blipFill>
          <p:spPr>
            <a:xfrm>
              <a:off x="3600362" y="1604359"/>
              <a:ext cx="676879" cy="676879"/>
            </a:xfrm>
            <a:prstGeom prst="rect">
              <a:avLst/>
            </a:prstGeom>
            <a:noFill/>
            <a:ln>
              <a:noFill/>
            </a:ln>
          </p:spPr>
        </p:pic>
      </p:grpSp>
      <p:grpSp>
        <p:nvGrpSpPr>
          <p:cNvPr id="467" name="Google Shape;467;p32">
            <a:extLst>
              <a:ext uri="{FF2B5EF4-FFF2-40B4-BE49-F238E27FC236}">
                <a16:creationId xmlns:a16="http://schemas.microsoft.com/office/drawing/2014/main" id="{1C412F3E-9AB4-954B-BA1B-3920EECA6B0D}"/>
              </a:ext>
            </a:extLst>
          </p:cNvPr>
          <p:cNvGrpSpPr/>
          <p:nvPr/>
        </p:nvGrpSpPr>
        <p:grpSpPr>
          <a:xfrm>
            <a:off x="551557" y="3126395"/>
            <a:ext cx="1685187" cy="1103680"/>
            <a:chOff x="3436248" y="1204586"/>
            <a:chExt cx="1685187" cy="1103680"/>
          </a:xfrm>
        </p:grpSpPr>
        <p:grpSp>
          <p:nvGrpSpPr>
            <p:cNvPr id="468" name="Google Shape;468;p32">
              <a:extLst>
                <a:ext uri="{FF2B5EF4-FFF2-40B4-BE49-F238E27FC236}">
                  <a16:creationId xmlns:a16="http://schemas.microsoft.com/office/drawing/2014/main" id="{15270A7A-D4A2-295B-3AF6-93658E6302EF}"/>
                </a:ext>
              </a:extLst>
            </p:cNvPr>
            <p:cNvGrpSpPr/>
            <p:nvPr/>
          </p:nvGrpSpPr>
          <p:grpSpPr>
            <a:xfrm>
              <a:off x="3436248" y="1204586"/>
              <a:ext cx="1685187" cy="920117"/>
              <a:chOff x="3436248" y="1204586"/>
              <a:chExt cx="1685187" cy="920117"/>
            </a:xfrm>
          </p:grpSpPr>
          <p:pic>
            <p:nvPicPr>
              <p:cNvPr id="469" name="Google Shape;469;p32" descr="Group">
                <a:extLst>
                  <a:ext uri="{FF2B5EF4-FFF2-40B4-BE49-F238E27FC236}">
                    <a16:creationId xmlns:a16="http://schemas.microsoft.com/office/drawing/2014/main" id="{AECC98B2-C3BE-3233-FFCC-71A4FBFAEC4C}"/>
                  </a:ext>
                </a:extLst>
              </p:cNvPr>
              <p:cNvPicPr preferRelativeResize="0"/>
              <p:nvPr/>
            </p:nvPicPr>
            <p:blipFill rotWithShape="1">
              <a:blip r:embed="rId6">
                <a:alphaModFix/>
              </a:blip>
              <a:srcRect/>
              <a:stretch/>
            </p:blipFill>
            <p:spPr>
              <a:xfrm>
                <a:off x="3436248" y="1204586"/>
                <a:ext cx="914400" cy="914400"/>
              </a:xfrm>
              <a:prstGeom prst="rect">
                <a:avLst/>
              </a:prstGeom>
              <a:noFill/>
              <a:ln>
                <a:noFill/>
              </a:ln>
            </p:spPr>
          </p:pic>
          <p:pic>
            <p:nvPicPr>
              <p:cNvPr id="470" name="Google Shape;470;p32" descr="Group">
                <a:extLst>
                  <a:ext uri="{FF2B5EF4-FFF2-40B4-BE49-F238E27FC236}">
                    <a16:creationId xmlns:a16="http://schemas.microsoft.com/office/drawing/2014/main" id="{1FB6D5E9-EF81-130F-BB04-48CD852E16A7}"/>
                  </a:ext>
                </a:extLst>
              </p:cNvPr>
              <p:cNvPicPr preferRelativeResize="0"/>
              <p:nvPr/>
            </p:nvPicPr>
            <p:blipFill rotWithShape="1">
              <a:blip r:embed="rId6">
                <a:alphaModFix/>
              </a:blip>
              <a:srcRect/>
              <a:stretch/>
            </p:blipFill>
            <p:spPr>
              <a:xfrm>
                <a:off x="4207035" y="1210303"/>
                <a:ext cx="914400" cy="914400"/>
              </a:xfrm>
              <a:prstGeom prst="rect">
                <a:avLst/>
              </a:prstGeom>
              <a:noFill/>
              <a:ln>
                <a:noFill/>
              </a:ln>
            </p:spPr>
          </p:pic>
        </p:grpSp>
        <p:pic>
          <p:nvPicPr>
            <p:cNvPr id="471" name="Google Shape;471;p32" descr="Man with kid">
              <a:extLst>
                <a:ext uri="{FF2B5EF4-FFF2-40B4-BE49-F238E27FC236}">
                  <a16:creationId xmlns:a16="http://schemas.microsoft.com/office/drawing/2014/main" id="{1D77E2E8-6323-5044-7DAF-18ADE9BE160B}"/>
                </a:ext>
              </a:extLst>
            </p:cNvPr>
            <p:cNvPicPr preferRelativeResize="0"/>
            <p:nvPr/>
          </p:nvPicPr>
          <p:blipFill rotWithShape="1">
            <a:blip r:embed="rId7">
              <a:alphaModFix/>
            </a:blip>
            <a:srcRect/>
            <a:stretch/>
          </p:blipFill>
          <p:spPr>
            <a:xfrm>
              <a:off x="4130551" y="1631387"/>
              <a:ext cx="676879" cy="676879"/>
            </a:xfrm>
            <a:prstGeom prst="rect">
              <a:avLst/>
            </a:prstGeom>
            <a:noFill/>
            <a:ln>
              <a:noFill/>
            </a:ln>
          </p:spPr>
        </p:pic>
        <p:pic>
          <p:nvPicPr>
            <p:cNvPr id="472" name="Google Shape;472;p32" descr="Man with kid">
              <a:extLst>
                <a:ext uri="{FF2B5EF4-FFF2-40B4-BE49-F238E27FC236}">
                  <a16:creationId xmlns:a16="http://schemas.microsoft.com/office/drawing/2014/main" id="{A7E5B049-56F9-4A69-D78A-C73713688A00}"/>
                </a:ext>
              </a:extLst>
            </p:cNvPr>
            <p:cNvPicPr preferRelativeResize="0"/>
            <p:nvPr/>
          </p:nvPicPr>
          <p:blipFill rotWithShape="1">
            <a:blip r:embed="rId7">
              <a:alphaModFix/>
            </a:blip>
            <a:srcRect/>
            <a:stretch/>
          </p:blipFill>
          <p:spPr>
            <a:xfrm>
              <a:off x="3600362" y="1604359"/>
              <a:ext cx="676879" cy="676879"/>
            </a:xfrm>
            <a:prstGeom prst="rect">
              <a:avLst/>
            </a:prstGeom>
            <a:noFill/>
            <a:ln>
              <a:noFill/>
            </a:ln>
          </p:spPr>
        </p:pic>
      </p:grpSp>
      <p:sp>
        <p:nvSpPr>
          <p:cNvPr id="473" name="Google Shape;473;p32">
            <a:extLst>
              <a:ext uri="{FF2B5EF4-FFF2-40B4-BE49-F238E27FC236}">
                <a16:creationId xmlns:a16="http://schemas.microsoft.com/office/drawing/2014/main" id="{3DC40092-6B13-878F-DBC9-A5216F39AB24}"/>
              </a:ext>
            </a:extLst>
          </p:cNvPr>
          <p:cNvSpPr txBox="1">
            <a:spLocks noGrp="1"/>
          </p:cNvSpPr>
          <p:nvPr>
            <p:ph type="title"/>
          </p:nvPr>
        </p:nvSpPr>
        <p:spPr>
          <a:xfrm>
            <a:off x="2619769" y="806526"/>
            <a:ext cx="10503278" cy="58237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100000"/>
              <a:buFont typeface="Calibri"/>
              <a:buNone/>
            </a:pPr>
            <a:r>
              <a:rPr lang="en-US" sz="3200" b="1" dirty="0">
                <a:latin typeface="Calibri"/>
                <a:ea typeface="Calibri"/>
                <a:cs typeface="Calibri"/>
                <a:sym typeface="Calibri"/>
              </a:rPr>
              <a:t>Where do children seek care for emergencies?</a:t>
            </a:r>
            <a:br>
              <a:rPr lang="en-US" sz="2400" b="1" dirty="0">
                <a:latin typeface="Calibri"/>
                <a:ea typeface="Calibri"/>
                <a:cs typeface="Calibri"/>
                <a:sym typeface="Calibri"/>
              </a:rPr>
            </a:br>
            <a:endParaRPr sz="2400" b="1" dirty="0">
              <a:latin typeface="Calibri"/>
              <a:ea typeface="Calibri"/>
              <a:cs typeface="Calibri"/>
              <a:sym typeface="Calibri"/>
            </a:endParaRPr>
          </a:p>
        </p:txBody>
      </p:sp>
      <p:sp>
        <p:nvSpPr>
          <p:cNvPr id="475" name="Google Shape;475;p32">
            <a:extLst>
              <a:ext uri="{FF2B5EF4-FFF2-40B4-BE49-F238E27FC236}">
                <a16:creationId xmlns:a16="http://schemas.microsoft.com/office/drawing/2014/main" id="{6F4A9186-DFEC-6711-50AA-BBB17E4EBF0D}"/>
              </a:ext>
            </a:extLst>
          </p:cNvPr>
          <p:cNvSpPr txBox="1"/>
          <p:nvPr/>
        </p:nvSpPr>
        <p:spPr>
          <a:xfrm>
            <a:off x="8751894" y="3071319"/>
            <a:ext cx="2847379"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Tx/>
              <a:buNone/>
              <a:tabLst/>
              <a:defRPr/>
            </a:pPr>
            <a:r>
              <a:rPr kumimoji="0" lang="en-US" sz="2400" b="1" i="0" u="none" strike="noStrike" kern="1200" cap="none" spc="0" normalizeH="0" baseline="0" noProof="0" dirty="0">
                <a:ln>
                  <a:noFill/>
                </a:ln>
                <a:solidFill>
                  <a:prstClr val="white"/>
                </a:solidFill>
                <a:effectLst/>
                <a:uLnTx/>
                <a:uFillTx/>
                <a:latin typeface="Calibri"/>
                <a:ea typeface="Calibri"/>
                <a:cs typeface="Calibri"/>
                <a:sym typeface="Calibri"/>
              </a:rPr>
              <a:t>&gt;80-90% of children (30M/yr) are seen in general EDs that see</a:t>
            </a:r>
            <a:endParaRPr kumimoji="0" lang="en-US" sz="2400" b="0" i="0" u="none" strike="noStrike" kern="1200" cap="none" spc="0" normalizeH="0" baseline="0" noProof="0" dirty="0">
              <a:ln>
                <a:noFill/>
              </a:ln>
              <a:solidFill>
                <a:prstClr val="white"/>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1" i="1" u="none" strike="noStrike" kern="1200" cap="none" spc="0" normalizeH="0" baseline="0" noProof="0" dirty="0">
                <a:ln>
                  <a:noFill/>
                </a:ln>
                <a:solidFill>
                  <a:prstClr val="white"/>
                </a:solidFill>
                <a:effectLst/>
                <a:uLnTx/>
                <a:uFillTx/>
                <a:latin typeface="Calibri"/>
                <a:ea typeface="Calibri"/>
                <a:cs typeface="Calibri"/>
                <a:sym typeface="Calibri"/>
              </a:rPr>
              <a:t>fewer than 10-15 children per day</a:t>
            </a:r>
            <a:endParaRPr kumimoji="0" sz="24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476" name="Google Shape;476;p32">
            <a:extLst>
              <a:ext uri="{FF2B5EF4-FFF2-40B4-BE49-F238E27FC236}">
                <a16:creationId xmlns:a16="http://schemas.microsoft.com/office/drawing/2014/main" id="{794B64CA-B6FE-3E21-140F-68B7A89285D2}"/>
              </a:ext>
            </a:extLst>
          </p:cNvPr>
          <p:cNvSpPr txBox="1"/>
          <p:nvPr/>
        </p:nvSpPr>
        <p:spPr>
          <a:xfrm>
            <a:off x="9290908" y="6539948"/>
            <a:ext cx="450905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a:ln>
                  <a:noFill/>
                </a:ln>
                <a:solidFill>
                  <a:prstClr val="black"/>
                </a:solidFill>
                <a:effectLst/>
                <a:uLnTx/>
                <a:uFillTx/>
                <a:latin typeface="Calibri"/>
                <a:ea typeface="Calibri"/>
                <a:cs typeface="Calibri"/>
                <a:sym typeface="Calibri"/>
              </a:rPr>
              <a:t>Gausche-Hill, et al.  JAMA Peds. 2015</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 name="Picture 4" descr="PIE campaign cover">
            <a:extLst>
              <a:ext uri="{FF2B5EF4-FFF2-40B4-BE49-F238E27FC236}">
                <a16:creationId xmlns:a16="http://schemas.microsoft.com/office/drawing/2014/main" id="{0F111201-4EE8-98C6-8092-C20009A1F23D}"/>
              </a:ext>
            </a:extLst>
          </p:cNvPr>
          <p:cNvPicPr>
            <a:picLocks noChangeAspect="1" noChangeArrowheads="1"/>
          </p:cNvPicPr>
          <p:nvPr/>
        </p:nvPicPr>
        <p:blipFill>
          <a:blip r:embed="rId8" cstate="print"/>
          <a:stretch>
            <a:fillRect/>
          </a:stretch>
        </p:blipFill>
        <p:spPr bwMode="auto">
          <a:xfrm>
            <a:off x="5394457" y="1760035"/>
            <a:ext cx="2884790" cy="4192162"/>
          </a:xfrm>
          <a:prstGeom prst="rect">
            <a:avLst/>
          </a:prstGeom>
          <a:noFill/>
        </p:spPr>
      </p:pic>
    </p:spTree>
    <p:extLst>
      <p:ext uri="{BB962C8B-B14F-4D97-AF65-F5344CB8AC3E}">
        <p14:creationId xmlns:p14="http://schemas.microsoft.com/office/powerpoint/2010/main" val="2384629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6A815-A9B4-D2AF-B08B-9C60309C8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89E415-39E7-6DD6-1E48-F8CA3ECA37E6}"/>
              </a:ext>
            </a:extLst>
          </p:cNvPr>
          <p:cNvSpPr>
            <a:spLocks noGrp="1"/>
          </p:cNvSpPr>
          <p:nvPr>
            <p:ph type="title"/>
          </p:nvPr>
        </p:nvSpPr>
        <p:spPr/>
        <p:txBody>
          <a:bodyPr/>
          <a:lstStyle/>
          <a:p>
            <a:r>
              <a:rPr lang="en-US" dirty="0"/>
              <a:t>What brings children to emergency departments?</a:t>
            </a:r>
          </a:p>
        </p:txBody>
      </p:sp>
      <p:sp>
        <p:nvSpPr>
          <p:cNvPr id="3" name="Content Placeholder 2">
            <a:extLst>
              <a:ext uri="{FF2B5EF4-FFF2-40B4-BE49-F238E27FC236}">
                <a16:creationId xmlns:a16="http://schemas.microsoft.com/office/drawing/2014/main" id="{C719E63E-BEFF-AD15-CBAB-D550E817234E}"/>
              </a:ext>
            </a:extLst>
          </p:cNvPr>
          <p:cNvSpPr>
            <a:spLocks noGrp="1"/>
          </p:cNvSpPr>
          <p:nvPr>
            <p:ph idx="1"/>
          </p:nvPr>
        </p:nvSpPr>
        <p:spPr>
          <a:xfrm>
            <a:off x="609599" y="2362200"/>
            <a:ext cx="4588043" cy="3886200"/>
          </a:xfrm>
        </p:spPr>
        <p:txBody>
          <a:bodyPr>
            <a:normAutofit/>
          </a:bodyPr>
          <a:lstStyle/>
          <a:p>
            <a:pPr marL="0" indent="0">
              <a:buNone/>
            </a:pPr>
            <a:r>
              <a:rPr lang="en-US" sz="1800" dirty="0"/>
              <a:t>Overview of Hospital Stays Among Children and Adolescents, 2019</a:t>
            </a:r>
          </a:p>
          <a:p>
            <a:r>
              <a:rPr lang="en-US" sz="1800" dirty="0"/>
              <a:t>#1 cause of hospitalization &lt;10yrs: Respiratory</a:t>
            </a:r>
          </a:p>
          <a:p>
            <a:r>
              <a:rPr lang="en-US" sz="1800" dirty="0"/>
              <a:t>#1 cause of hospitalization &gt;10yrs: Depression/Suicide</a:t>
            </a:r>
          </a:p>
        </p:txBody>
      </p:sp>
      <p:pic>
        <p:nvPicPr>
          <p:cNvPr id="5" name="Picture 4">
            <a:extLst>
              <a:ext uri="{FF2B5EF4-FFF2-40B4-BE49-F238E27FC236}">
                <a16:creationId xmlns:a16="http://schemas.microsoft.com/office/drawing/2014/main" id="{31761E43-1863-81E3-0266-EAC2C731F548}"/>
              </a:ext>
            </a:extLst>
          </p:cNvPr>
          <p:cNvPicPr>
            <a:picLocks noChangeAspect="1"/>
          </p:cNvPicPr>
          <p:nvPr/>
        </p:nvPicPr>
        <p:blipFill rotWithShape="1">
          <a:blip r:embed="rId2"/>
          <a:srcRect l="-1" t="48890" r="60281" b="40956"/>
          <a:stretch/>
        </p:blipFill>
        <p:spPr>
          <a:xfrm>
            <a:off x="5413743" y="2557553"/>
            <a:ext cx="3997385" cy="638719"/>
          </a:xfrm>
          <a:prstGeom prst="rect">
            <a:avLst/>
          </a:prstGeom>
        </p:spPr>
      </p:pic>
      <p:pic>
        <p:nvPicPr>
          <p:cNvPr id="7" name="Picture 6">
            <a:extLst>
              <a:ext uri="{FF2B5EF4-FFF2-40B4-BE49-F238E27FC236}">
                <a16:creationId xmlns:a16="http://schemas.microsoft.com/office/drawing/2014/main" id="{00B3FF1C-0E7A-9D0A-F74D-DD89D1288260}"/>
              </a:ext>
            </a:extLst>
          </p:cNvPr>
          <p:cNvPicPr>
            <a:picLocks noChangeAspect="1"/>
          </p:cNvPicPr>
          <p:nvPr/>
        </p:nvPicPr>
        <p:blipFill>
          <a:blip r:embed="rId3"/>
          <a:stretch>
            <a:fillRect/>
          </a:stretch>
        </p:blipFill>
        <p:spPr>
          <a:xfrm>
            <a:off x="5612964" y="4467122"/>
            <a:ext cx="1381396" cy="1872428"/>
          </a:xfrm>
          <a:prstGeom prst="rect">
            <a:avLst/>
          </a:prstGeom>
          <a:ln>
            <a:noFill/>
          </a:ln>
          <a:effectLst>
            <a:outerShdw blurRad="292100" dist="139700" dir="2700000" algn="tl" rotWithShape="0">
              <a:srgbClr val="333333">
                <a:alpha val="65000"/>
              </a:srgbClr>
            </a:outerShdw>
          </a:effectLst>
        </p:spPr>
      </p:pic>
      <p:pic>
        <p:nvPicPr>
          <p:cNvPr id="8" name="Google Shape;262;p20" descr="A picture containing diagram&#10;&#10;Description automatically generated">
            <a:extLst>
              <a:ext uri="{FF2B5EF4-FFF2-40B4-BE49-F238E27FC236}">
                <a16:creationId xmlns:a16="http://schemas.microsoft.com/office/drawing/2014/main" id="{1D8C6C0B-C9E5-1E72-CF2C-699734E8DB73}"/>
              </a:ext>
            </a:extLst>
          </p:cNvPr>
          <p:cNvPicPr preferRelativeResize="0"/>
          <p:nvPr/>
        </p:nvPicPr>
        <p:blipFill rotWithShape="1">
          <a:blip r:embed="rId4">
            <a:alphaModFix/>
          </a:blip>
          <a:srcRect/>
          <a:stretch/>
        </p:blipFill>
        <p:spPr>
          <a:xfrm>
            <a:off x="7542206" y="4211511"/>
            <a:ext cx="4366079" cy="2596047"/>
          </a:xfrm>
          <a:prstGeom prst="rect">
            <a:avLst/>
          </a:prstGeom>
          <a:noFill/>
          <a:ln>
            <a:noFill/>
          </a:ln>
        </p:spPr>
      </p:pic>
      <p:pic>
        <p:nvPicPr>
          <p:cNvPr id="9" name="Google Shape;260;p20" descr="Text&#10;&#10;Description automatically generated">
            <a:extLst>
              <a:ext uri="{FF2B5EF4-FFF2-40B4-BE49-F238E27FC236}">
                <a16:creationId xmlns:a16="http://schemas.microsoft.com/office/drawing/2014/main" id="{5C734EA0-7A4C-BEA8-6DF3-88A37D8D4DC8}"/>
              </a:ext>
            </a:extLst>
          </p:cNvPr>
          <p:cNvPicPr preferRelativeResize="0"/>
          <p:nvPr/>
        </p:nvPicPr>
        <p:blipFill rotWithShape="1">
          <a:blip r:embed="rId5">
            <a:alphaModFix/>
          </a:blip>
          <a:srcRect/>
          <a:stretch/>
        </p:blipFill>
        <p:spPr>
          <a:xfrm>
            <a:off x="5413743" y="3320906"/>
            <a:ext cx="4513521" cy="939212"/>
          </a:xfrm>
          <a:prstGeom prst="rect">
            <a:avLst/>
          </a:prstGeom>
          <a:noFill/>
          <a:ln>
            <a:noFill/>
          </a:ln>
        </p:spPr>
      </p:pic>
      <p:pic>
        <p:nvPicPr>
          <p:cNvPr id="11" name="Google Shape;263;p20" descr="Graphical user interface, text&#10;&#10;Description automatically generated">
            <a:extLst>
              <a:ext uri="{FF2B5EF4-FFF2-40B4-BE49-F238E27FC236}">
                <a16:creationId xmlns:a16="http://schemas.microsoft.com/office/drawing/2014/main" id="{9D7CC714-79EA-EE92-E28E-BADC877B72E2}"/>
              </a:ext>
            </a:extLst>
          </p:cNvPr>
          <p:cNvPicPr preferRelativeResize="0"/>
          <p:nvPr/>
        </p:nvPicPr>
        <p:blipFill rotWithShape="1">
          <a:blip r:embed="rId6">
            <a:alphaModFix/>
          </a:blip>
          <a:srcRect/>
          <a:stretch/>
        </p:blipFill>
        <p:spPr>
          <a:xfrm>
            <a:off x="1129018" y="4467122"/>
            <a:ext cx="3734081" cy="1872427"/>
          </a:xfrm>
          <a:prstGeom prst="rect">
            <a:avLst/>
          </a:prstGeom>
          <a:noFill/>
          <a:ln>
            <a:noFill/>
          </a:ln>
        </p:spPr>
      </p:pic>
      <p:sp>
        <p:nvSpPr>
          <p:cNvPr id="12" name="Google Shape;264;p20">
            <a:extLst>
              <a:ext uri="{FF2B5EF4-FFF2-40B4-BE49-F238E27FC236}">
                <a16:creationId xmlns:a16="http://schemas.microsoft.com/office/drawing/2014/main" id="{E4076A85-2A57-6B11-0035-32BEEFE257A4}"/>
              </a:ext>
            </a:extLst>
          </p:cNvPr>
          <p:cNvSpPr/>
          <p:nvPr/>
        </p:nvSpPr>
        <p:spPr>
          <a:xfrm>
            <a:off x="2264735" y="6526170"/>
            <a:ext cx="60960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sng" strike="noStrike" kern="1200" cap="none" spc="0" normalizeH="0" baseline="0" noProof="0" dirty="0">
                <a:ln>
                  <a:noFill/>
                </a:ln>
                <a:solidFill>
                  <a:prstClr val="black"/>
                </a:solidFill>
                <a:effectLst/>
                <a:uLnTx/>
                <a:uFillTx/>
                <a:latin typeface="Calibri"/>
                <a:ea typeface="Calibri"/>
                <a:cs typeface="Calibri"/>
                <a:sym typeface="Calibri"/>
                <a:hlinkClick r:id="rId7">
                  <a:extLst>
                    <a:ext uri="{A12FA001-AC4F-418D-AE19-62706E023703}">
                      <ahyp:hlinkClr xmlns:ahyp="http://schemas.microsoft.com/office/drawing/2018/hyperlinkcolor" val="tx"/>
                    </a:ext>
                  </a:extLst>
                </a:hlinkClick>
              </a:rPr>
              <a:t>https://www.cdc.gov/mmwr/volumes/70/wr/mm7024e1.htm#F2_down</a:t>
            </a:r>
            <a:endParaRPr kumimoji="0" sz="12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5590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F1F33882-FC5A-6028-9D91-8ED6B141EE19}"/>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E8D59B-9376-7724-5263-AC0C4A76E5A4}"/>
              </a:ext>
            </a:extLst>
          </p:cNvPr>
          <p:cNvSpPr txBox="1"/>
          <p:nvPr/>
        </p:nvSpPr>
        <p:spPr>
          <a:xfrm>
            <a:off x="461250" y="571379"/>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Disclosure</a:t>
            </a:r>
          </a:p>
        </p:txBody>
      </p:sp>
      <p:pic>
        <p:nvPicPr>
          <p:cNvPr id="8" name="Picture 7">
            <a:extLst>
              <a:ext uri="{FF2B5EF4-FFF2-40B4-BE49-F238E27FC236}">
                <a16:creationId xmlns:a16="http://schemas.microsoft.com/office/drawing/2014/main" id="{D1CE8C04-5657-C219-C10F-3513CB7E54C4}"/>
              </a:ext>
            </a:extLst>
          </p:cNvPr>
          <p:cNvPicPr>
            <a:picLocks noChangeAspect="1"/>
          </p:cNvPicPr>
          <p:nvPr/>
        </p:nvPicPr>
        <p:blipFill>
          <a:blip r:embed="rId2"/>
          <a:stretch>
            <a:fillRect/>
          </a:stretch>
        </p:blipFill>
        <p:spPr>
          <a:xfrm>
            <a:off x="338435" y="6267635"/>
            <a:ext cx="2849357" cy="321961"/>
          </a:xfrm>
          <a:prstGeom prst="rect">
            <a:avLst/>
          </a:prstGeom>
        </p:spPr>
      </p:pic>
      <p:sp>
        <p:nvSpPr>
          <p:cNvPr id="12" name="TextBox 11">
            <a:extLst>
              <a:ext uri="{FF2B5EF4-FFF2-40B4-BE49-F238E27FC236}">
                <a16:creationId xmlns:a16="http://schemas.microsoft.com/office/drawing/2014/main" id="{ACE42F9F-BABA-25AF-5DA0-E82BF85E246A}"/>
              </a:ext>
            </a:extLst>
          </p:cNvPr>
          <p:cNvSpPr txBox="1"/>
          <p:nvPr/>
        </p:nvSpPr>
        <p:spPr>
          <a:xfrm>
            <a:off x="4059675" y="-1753624"/>
            <a:ext cx="9101204" cy="1569660"/>
          </a:xfrm>
          <a:prstGeom prst="rect">
            <a:avLst/>
          </a:prstGeom>
          <a:noFill/>
        </p:spPr>
        <p:txBody>
          <a:bodyPr wrap="square" rtlCol="0">
            <a:spAutoFit/>
          </a:bodyPr>
          <a:lstStyle/>
          <a:p>
            <a:r>
              <a:rPr lang="en-US" sz="3200" b="1" dirty="0">
                <a:latin typeface="Open Sans" pitchFamily="2" charset="0"/>
                <a:ea typeface="Open Sans" pitchFamily="2" charset="0"/>
                <a:cs typeface="Open Sans" pitchFamily="2" charset="0"/>
              </a:rPr>
              <a:t>You can adjust the horizontal length of the light blue and dark blue triangles to fit whatever you need.</a:t>
            </a:r>
          </a:p>
        </p:txBody>
      </p:sp>
      <p:sp>
        <p:nvSpPr>
          <p:cNvPr id="2" name="TextBox 1">
            <a:extLst>
              <a:ext uri="{FF2B5EF4-FFF2-40B4-BE49-F238E27FC236}">
                <a16:creationId xmlns:a16="http://schemas.microsoft.com/office/drawing/2014/main" id="{3C73BCEC-E894-6C40-433F-9DB52A933A82}"/>
              </a:ext>
            </a:extLst>
          </p:cNvPr>
          <p:cNvSpPr txBox="1"/>
          <p:nvPr/>
        </p:nvSpPr>
        <p:spPr>
          <a:xfrm>
            <a:off x="461250" y="1285758"/>
            <a:ext cx="8595360"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a:t>Dr. Fallat receives grant support from the Health Resources &amp; Services Administration (HRSA) for Kentucky EMSC as Principal Investigator and the Pediatric Pandemic Network grant as a sub-Principal Investigator. </a:t>
            </a:r>
          </a:p>
          <a:p>
            <a:r>
              <a:rPr lang="en-US" sz="3200" dirty="0"/>
              <a:t>The contents are solely the responsibility of the author and do not necessarily represent the official views of ASPR, HRSA or the Department of Health and Human Services.</a:t>
            </a:r>
          </a:p>
        </p:txBody>
      </p:sp>
      <p:pic>
        <p:nvPicPr>
          <p:cNvPr id="7" name="Picture 6" descr="A red and black broken glass&#10;&#10;Description automatically generated">
            <a:extLst>
              <a:ext uri="{FF2B5EF4-FFF2-40B4-BE49-F238E27FC236}">
                <a16:creationId xmlns:a16="http://schemas.microsoft.com/office/drawing/2014/main" id="{9F7A7CCC-0E33-B22A-D16B-F119A4526441}"/>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1FDB26F4-50A9-2971-1AAF-4C113A7B588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8613BBA3-6D68-DC77-7F93-CFD84ACED54A}"/>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3" name="Picture 2" descr="EMSC Branding &amp; Marketing Center • EIIC">
            <a:extLst>
              <a:ext uri="{FF2B5EF4-FFF2-40B4-BE49-F238E27FC236}">
                <a16:creationId xmlns:a16="http://schemas.microsoft.com/office/drawing/2014/main" id="{176734F0-ABC0-6915-518D-A58B82876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5530" y="5003431"/>
            <a:ext cx="1278774" cy="1278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BCAC395-572C-5A5E-3ABE-2CC85ECE6073}"/>
              </a:ext>
            </a:extLst>
          </p:cNvPr>
          <p:cNvPicPr>
            <a:picLocks noChangeAspect="1"/>
          </p:cNvPicPr>
          <p:nvPr/>
        </p:nvPicPr>
        <p:blipFill>
          <a:blip r:embed="rId5"/>
          <a:stretch>
            <a:fillRect/>
          </a:stretch>
        </p:blipFill>
        <p:spPr>
          <a:xfrm>
            <a:off x="10671968" y="4988861"/>
            <a:ext cx="1090323" cy="1278774"/>
          </a:xfrm>
          <a:prstGeom prst="rect">
            <a:avLst/>
          </a:prstGeom>
        </p:spPr>
      </p:pic>
    </p:spTree>
    <p:extLst>
      <p:ext uri="{BB962C8B-B14F-4D97-AF65-F5344CB8AC3E}">
        <p14:creationId xmlns:p14="http://schemas.microsoft.com/office/powerpoint/2010/main" val="883504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34B6F-8EC2-053F-D7DC-67A140D8336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368084-EBAB-6A6B-DEA3-ADCB205EC3CE}"/>
              </a:ext>
            </a:extLst>
          </p:cNvPr>
          <p:cNvPicPr>
            <a:picLocks noChangeAspect="1"/>
          </p:cNvPicPr>
          <p:nvPr/>
        </p:nvPicPr>
        <p:blipFill rotWithShape="1">
          <a:blip r:embed="rId3"/>
          <a:srcRect l="25104" t="20185" r="39688" b="28703"/>
          <a:stretch/>
        </p:blipFill>
        <p:spPr>
          <a:xfrm>
            <a:off x="7676182" y="84705"/>
            <a:ext cx="4290568" cy="3503625"/>
          </a:xfrm>
          <a:prstGeom prst="rect">
            <a:avLst/>
          </a:prstGeom>
          <a:ln>
            <a:solidFill>
              <a:srgbClr val="19305C"/>
            </a:solidFill>
          </a:ln>
          <a:effectLst>
            <a:innerShdw blurRad="114300">
              <a:prstClr val="black"/>
            </a:innerShdw>
          </a:effectLst>
        </p:spPr>
      </p:pic>
      <p:sp>
        <p:nvSpPr>
          <p:cNvPr id="2" name="Title 1">
            <a:extLst>
              <a:ext uri="{FF2B5EF4-FFF2-40B4-BE49-F238E27FC236}">
                <a16:creationId xmlns:a16="http://schemas.microsoft.com/office/drawing/2014/main" id="{65AA9F07-785A-BA89-9803-DAC6BFFE3B9D}"/>
              </a:ext>
            </a:extLst>
          </p:cNvPr>
          <p:cNvSpPr>
            <a:spLocks noGrp="1"/>
          </p:cNvSpPr>
          <p:nvPr>
            <p:ph type="title"/>
          </p:nvPr>
        </p:nvSpPr>
        <p:spPr>
          <a:xfrm>
            <a:off x="225250" y="590208"/>
            <a:ext cx="6960489" cy="1630478"/>
          </a:xfrm>
        </p:spPr>
        <p:txBody>
          <a:bodyPr>
            <a:normAutofit/>
          </a:bodyPr>
          <a:lstStyle/>
          <a:p>
            <a:r>
              <a:rPr lang="en-US" dirty="0">
                <a:latin typeface="Arial" panose="020B0604020202020204" pitchFamily="34" charset="0"/>
                <a:cs typeface="Arial" panose="020B0604020202020204" pitchFamily="34" charset="0"/>
              </a:rPr>
              <a:t>Why is </a:t>
            </a:r>
            <a:r>
              <a:rPr lang="en-US" dirty="0"/>
              <a:t>A Focus on Pediatric Readiness</a:t>
            </a:r>
            <a:r>
              <a:rPr lang="en-US" dirty="0">
                <a:latin typeface="Arial" panose="020B0604020202020204" pitchFamily="34" charset="0"/>
                <a:cs typeface="Arial" panose="020B0604020202020204" pitchFamily="34" charset="0"/>
              </a:rPr>
              <a:t> Needed?</a:t>
            </a:r>
          </a:p>
        </p:txBody>
      </p:sp>
      <p:sp>
        <p:nvSpPr>
          <p:cNvPr id="3" name="Content Placeholder 2">
            <a:extLst>
              <a:ext uri="{FF2B5EF4-FFF2-40B4-BE49-F238E27FC236}">
                <a16:creationId xmlns:a16="http://schemas.microsoft.com/office/drawing/2014/main" id="{0F726C05-1E29-E8FD-0973-0EDC741757F3}"/>
              </a:ext>
            </a:extLst>
          </p:cNvPr>
          <p:cNvSpPr>
            <a:spLocks noGrp="1"/>
          </p:cNvSpPr>
          <p:nvPr>
            <p:ph idx="1"/>
          </p:nvPr>
        </p:nvSpPr>
        <p:spPr>
          <a:xfrm>
            <a:off x="225250" y="2220686"/>
            <a:ext cx="6818644" cy="4072596"/>
          </a:xfrm>
        </p:spPr>
        <p:txBody>
          <a:bodyPr>
            <a:normAutofit/>
          </a:bodyPr>
          <a:lstStyle/>
          <a:p>
            <a:r>
              <a:rPr lang="en-US" sz="2400" dirty="0"/>
              <a:t>94% of children &lt;30min to any ED</a:t>
            </a:r>
          </a:p>
          <a:p>
            <a:pPr lvl="1"/>
            <a:r>
              <a:rPr lang="en-US" sz="2200" dirty="0"/>
              <a:t>55% within 30min to high peds ready ED</a:t>
            </a:r>
          </a:p>
          <a:p>
            <a:pPr lvl="1"/>
            <a:r>
              <a:rPr lang="en-US" sz="2200" dirty="0"/>
              <a:t>90% live closer to non-peds ready ED</a:t>
            </a:r>
          </a:p>
          <a:p>
            <a:pPr lvl="1"/>
            <a:endParaRPr lang="en-US" sz="2200" baseline="30000" dirty="0"/>
          </a:p>
          <a:p>
            <a:pPr>
              <a:spcAft>
                <a:spcPts val="1200"/>
              </a:spcAft>
            </a:pPr>
            <a:r>
              <a:rPr lang="en-US" sz="2400" dirty="0"/>
              <a:t>No universal licensing requirements, variable readiness to meet the needs of children</a:t>
            </a:r>
          </a:p>
          <a:p>
            <a:pPr lvl="1">
              <a:spcAft>
                <a:spcPts val="1200"/>
              </a:spcAft>
            </a:pPr>
            <a:r>
              <a:rPr lang="en-US" sz="2000" dirty="0"/>
              <a:t>Median pediatric readiness score = 69.5/100</a:t>
            </a:r>
          </a:p>
          <a:p>
            <a:pPr>
              <a:spcAft>
                <a:spcPts val="1200"/>
              </a:spcAft>
            </a:pPr>
            <a:r>
              <a:rPr lang="en-US" sz="2400" dirty="0"/>
              <a:t>Variability in pediatric emergency care, &lt;50% with QI plans</a:t>
            </a:r>
            <a:endParaRPr lang="en-US" sz="2400" baseline="30000" dirty="0"/>
          </a:p>
          <a:p>
            <a:pPr lvl="1"/>
            <a:endParaRPr lang="en-US" sz="2200" baseline="30000" dirty="0"/>
          </a:p>
        </p:txBody>
      </p:sp>
      <p:pic>
        <p:nvPicPr>
          <p:cNvPr id="1026" name="Picture 2">
            <a:extLst>
              <a:ext uri="{FF2B5EF4-FFF2-40B4-BE49-F238E27FC236}">
                <a16:creationId xmlns:a16="http://schemas.microsoft.com/office/drawing/2014/main" id="{321F217D-8174-8B63-8224-E556ACEEB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8461" y="3844700"/>
            <a:ext cx="4290568" cy="292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385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68BE2-D6CD-D073-A93C-253068C850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B0850A8-9C0B-0607-ABDA-A1B72CBAE33B}"/>
              </a:ext>
            </a:extLst>
          </p:cNvPr>
          <p:cNvPicPr>
            <a:picLocks noChangeAspect="1"/>
          </p:cNvPicPr>
          <p:nvPr/>
        </p:nvPicPr>
        <p:blipFill>
          <a:blip r:embed="rId2"/>
          <a:stretch>
            <a:fillRect/>
          </a:stretch>
        </p:blipFill>
        <p:spPr>
          <a:xfrm>
            <a:off x="1908313" y="167459"/>
            <a:ext cx="8408504" cy="6497480"/>
          </a:xfrm>
          <a:prstGeom prst="rect">
            <a:avLst/>
          </a:prstGeom>
        </p:spPr>
      </p:pic>
      <p:sp>
        <p:nvSpPr>
          <p:cNvPr id="3" name="TextBox 2">
            <a:extLst>
              <a:ext uri="{FF2B5EF4-FFF2-40B4-BE49-F238E27FC236}">
                <a16:creationId xmlns:a16="http://schemas.microsoft.com/office/drawing/2014/main" id="{D5DE0083-E2A2-0DC7-34D5-5A1BEF651A11}"/>
              </a:ext>
            </a:extLst>
          </p:cNvPr>
          <p:cNvSpPr txBox="1"/>
          <p:nvPr/>
        </p:nvSpPr>
        <p:spPr>
          <a:xfrm>
            <a:off x="2286000" y="1955801"/>
            <a:ext cx="1422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1-19yr of age</a:t>
            </a:r>
          </a:p>
        </p:txBody>
      </p:sp>
    </p:spTree>
    <p:extLst>
      <p:ext uri="{BB962C8B-B14F-4D97-AF65-F5344CB8AC3E}">
        <p14:creationId xmlns:p14="http://schemas.microsoft.com/office/powerpoint/2010/main" val="3097721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23822-1699-0447-A327-C9C1B7B48B4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C552851-07F9-593E-C3DF-E82877A6636A}"/>
              </a:ext>
            </a:extLst>
          </p:cNvPr>
          <p:cNvPicPr>
            <a:picLocks noChangeAspect="1"/>
          </p:cNvPicPr>
          <p:nvPr/>
        </p:nvPicPr>
        <p:blipFill>
          <a:blip r:embed="rId3"/>
          <a:stretch>
            <a:fillRect/>
          </a:stretch>
        </p:blipFill>
        <p:spPr>
          <a:xfrm>
            <a:off x="171805" y="252242"/>
            <a:ext cx="9802189" cy="5561526"/>
          </a:xfrm>
          <a:prstGeom prst="rect">
            <a:avLst/>
          </a:prstGeom>
          <a:ln w="76200">
            <a:solidFill>
              <a:schemeClr val="accent1"/>
            </a:solidFill>
          </a:ln>
        </p:spPr>
      </p:pic>
      <p:sp>
        <p:nvSpPr>
          <p:cNvPr id="5" name="TextBox 4">
            <a:extLst>
              <a:ext uri="{FF2B5EF4-FFF2-40B4-BE49-F238E27FC236}">
                <a16:creationId xmlns:a16="http://schemas.microsoft.com/office/drawing/2014/main" id="{C88644BB-DEAC-8177-B1E2-1CB317EB80C4}"/>
              </a:ext>
            </a:extLst>
          </p:cNvPr>
          <p:cNvSpPr txBox="1"/>
          <p:nvPr/>
        </p:nvSpPr>
        <p:spPr>
          <a:xfrm rot="10800000" flipV="1">
            <a:off x="7540282" y="3033005"/>
            <a:ext cx="4651717" cy="3477875"/>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Total Number of All U.S. Hospitals 2025</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6,093</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Number of U.S. </a:t>
            </a: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Community</a:t>
            </a:r>
            <a:r>
              <a:rPr kumimoji="0" lang="en-US" sz="2000" b="0" i="0" u="none" strike="noStrike" kern="1200" cap="none" spc="0" normalizeH="0" baseline="30000" noProof="0" dirty="0">
                <a:ln>
                  <a:noFill/>
                </a:ln>
                <a:solidFill>
                  <a:srgbClr val="44546A"/>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1</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Hospitals</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5,139 (2020)  to 5,112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Number of Rural Community</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Hospitals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1,796 (35%)</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Number of Urban Community</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Hospitals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3,316 (65%)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Children’s Hospitals 200 (CHA)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Trauma centers 2000+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Pediatric trauma centers 184</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7BB12833-3524-432B-1E7D-11A1031EB336}"/>
                  </a:ext>
                </a:extLst>
              </p14:cNvPr>
              <p14:cNvContentPartPr/>
              <p14:nvPr/>
            </p14:nvContentPartPr>
            <p14:xfrm>
              <a:off x="8452029" y="4607032"/>
              <a:ext cx="360" cy="360"/>
            </p14:xfrm>
          </p:contentPart>
        </mc:Choice>
        <mc:Fallback xmlns="">
          <p:pic>
            <p:nvPicPr>
              <p:cNvPr id="3" name="Ink 2">
                <a:extLst>
                  <a:ext uri="{FF2B5EF4-FFF2-40B4-BE49-F238E27FC236}">
                    <a16:creationId xmlns:a16="http://schemas.microsoft.com/office/drawing/2014/main" id="{7BB12833-3524-432B-1E7D-11A1031EB336}"/>
                  </a:ext>
                </a:extLst>
              </p:cNvPr>
              <p:cNvPicPr/>
              <p:nvPr/>
            </p:nvPicPr>
            <p:blipFill>
              <a:blip r:embed="rId6"/>
              <a:stretch>
                <a:fillRect/>
              </a:stretch>
            </p:blipFill>
            <p:spPr>
              <a:xfrm>
                <a:off x="8443029" y="4598032"/>
                <a:ext cx="18000" cy="18000"/>
              </a:xfrm>
              <a:prstGeom prst="rect">
                <a:avLst/>
              </a:prstGeom>
            </p:spPr>
          </p:pic>
        </mc:Fallback>
      </mc:AlternateContent>
      <p:sp>
        <p:nvSpPr>
          <p:cNvPr id="10" name="Rectangle 9">
            <a:extLst>
              <a:ext uri="{FF2B5EF4-FFF2-40B4-BE49-F238E27FC236}">
                <a16:creationId xmlns:a16="http://schemas.microsoft.com/office/drawing/2014/main" id="{C1CA99C4-B212-4BFB-9E85-651D724CC030}"/>
              </a:ext>
            </a:extLst>
          </p:cNvPr>
          <p:cNvSpPr/>
          <p:nvPr/>
        </p:nvSpPr>
        <p:spPr>
          <a:xfrm rot="10800000">
            <a:off x="7540281" y="3948172"/>
            <a:ext cx="2621149" cy="36576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1224"/>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995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FD1CB1-75D1-ACAC-57FF-7B25A9B4D370}"/>
              </a:ext>
            </a:extLst>
          </p:cNvPr>
          <p:cNvPicPr>
            <a:picLocks noChangeAspect="1"/>
          </p:cNvPicPr>
          <p:nvPr/>
        </p:nvPicPr>
        <p:blipFill>
          <a:blip r:embed="rId3"/>
          <a:stretch>
            <a:fillRect/>
          </a:stretch>
        </p:blipFill>
        <p:spPr>
          <a:xfrm>
            <a:off x="397326" y="4143700"/>
            <a:ext cx="4455529" cy="2165709"/>
          </a:xfrm>
          <a:prstGeom prst="rect">
            <a:avLst/>
          </a:prstGeom>
          <a:ln>
            <a:solidFill>
              <a:schemeClr val="tx2"/>
            </a:solidFill>
          </a:ln>
        </p:spPr>
        <p:style>
          <a:lnRef idx="2">
            <a:schemeClr val="accent2"/>
          </a:lnRef>
          <a:fillRef idx="1">
            <a:schemeClr val="lt1"/>
          </a:fillRef>
          <a:effectRef idx="0">
            <a:schemeClr val="accent2"/>
          </a:effectRef>
          <a:fontRef idx="minor">
            <a:schemeClr val="dk1"/>
          </a:fontRef>
        </p:style>
      </p:pic>
      <p:pic>
        <p:nvPicPr>
          <p:cNvPr id="7" name="Picture 6">
            <a:extLst>
              <a:ext uri="{FF2B5EF4-FFF2-40B4-BE49-F238E27FC236}">
                <a16:creationId xmlns:a16="http://schemas.microsoft.com/office/drawing/2014/main" id="{77B137F6-D9C8-6799-3425-2438C5B4E039}"/>
              </a:ext>
            </a:extLst>
          </p:cNvPr>
          <p:cNvPicPr>
            <a:picLocks noChangeAspect="1"/>
          </p:cNvPicPr>
          <p:nvPr/>
        </p:nvPicPr>
        <p:blipFill>
          <a:blip r:embed="rId4"/>
          <a:stretch>
            <a:fillRect/>
          </a:stretch>
        </p:blipFill>
        <p:spPr>
          <a:xfrm>
            <a:off x="5261777" y="285147"/>
            <a:ext cx="5265087" cy="2772429"/>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pic>
      <p:pic>
        <p:nvPicPr>
          <p:cNvPr id="5" name="Content Placeholder 9">
            <a:extLst>
              <a:ext uri="{FF2B5EF4-FFF2-40B4-BE49-F238E27FC236}">
                <a16:creationId xmlns:a16="http://schemas.microsoft.com/office/drawing/2014/main" id="{1ECD2CA8-26DA-121E-68FC-8AD54506F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1777" y="3175135"/>
            <a:ext cx="3648456" cy="2057109"/>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0009A99A-5133-35DB-218C-B0E24684E079}"/>
                  </a:ext>
                </a:extLst>
              </p14:cNvPr>
              <p14:cNvContentPartPr/>
              <p14:nvPr/>
            </p14:nvContentPartPr>
            <p14:xfrm>
              <a:off x="-441207" y="2860295"/>
              <a:ext cx="360" cy="360"/>
            </p14:xfrm>
          </p:contentPart>
        </mc:Choice>
        <mc:Fallback xmlns="">
          <p:pic>
            <p:nvPicPr>
              <p:cNvPr id="2" name="Ink 1">
                <a:extLst>
                  <a:ext uri="{FF2B5EF4-FFF2-40B4-BE49-F238E27FC236}">
                    <a16:creationId xmlns:a16="http://schemas.microsoft.com/office/drawing/2014/main" id="{0009A99A-5133-35DB-218C-B0E24684E079}"/>
                  </a:ext>
                </a:extLst>
              </p:cNvPr>
              <p:cNvPicPr/>
              <p:nvPr/>
            </p:nvPicPr>
            <p:blipFill>
              <a:blip r:embed="rId7"/>
              <a:stretch>
                <a:fillRect/>
              </a:stretch>
            </p:blipFill>
            <p:spPr>
              <a:xfrm>
                <a:off x="-459207" y="28422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23599594-C78D-C2CE-276C-9A1DC16BCDF6}"/>
                  </a:ext>
                </a:extLst>
              </p14:cNvPr>
              <p14:cNvContentPartPr/>
              <p14:nvPr/>
            </p14:nvContentPartPr>
            <p14:xfrm>
              <a:off x="7329395" y="1154615"/>
              <a:ext cx="360" cy="360"/>
            </p14:xfrm>
          </p:contentPart>
        </mc:Choice>
        <mc:Fallback xmlns="">
          <p:pic>
            <p:nvPicPr>
              <p:cNvPr id="4" name="Ink 3">
                <a:extLst>
                  <a:ext uri="{FF2B5EF4-FFF2-40B4-BE49-F238E27FC236}">
                    <a16:creationId xmlns:a16="http://schemas.microsoft.com/office/drawing/2014/main" id="{23599594-C78D-C2CE-276C-9A1DC16BCDF6}"/>
                  </a:ext>
                </a:extLst>
              </p:cNvPr>
              <p:cNvPicPr/>
              <p:nvPr/>
            </p:nvPicPr>
            <p:blipFill>
              <a:blip r:embed="rId7"/>
              <a:stretch>
                <a:fillRect/>
              </a:stretch>
            </p:blipFill>
            <p:spPr>
              <a:xfrm>
                <a:off x="7311395" y="11366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FEA86837-FA84-43CC-CE4B-B8F6DEEF841C}"/>
                  </a:ext>
                </a:extLst>
              </p14:cNvPr>
              <p14:cNvContentPartPr/>
              <p14:nvPr/>
            </p14:nvContentPartPr>
            <p14:xfrm>
              <a:off x="6862600" y="1579600"/>
              <a:ext cx="29520" cy="32040"/>
            </p14:xfrm>
          </p:contentPart>
        </mc:Choice>
        <mc:Fallback xmlns="">
          <p:pic>
            <p:nvPicPr>
              <p:cNvPr id="19" name="Ink 18">
                <a:extLst>
                  <a:ext uri="{FF2B5EF4-FFF2-40B4-BE49-F238E27FC236}">
                    <a16:creationId xmlns:a16="http://schemas.microsoft.com/office/drawing/2014/main" id="{FEA86837-FA84-43CC-CE4B-B8F6DEEF841C}"/>
                  </a:ext>
                </a:extLst>
              </p:cNvPr>
              <p:cNvPicPr/>
              <p:nvPr/>
            </p:nvPicPr>
            <p:blipFill>
              <a:blip r:embed="rId10"/>
              <a:stretch>
                <a:fillRect/>
              </a:stretch>
            </p:blipFill>
            <p:spPr>
              <a:xfrm>
                <a:off x="6844600" y="1561600"/>
                <a:ext cx="6516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F8104134-9545-2A26-70D2-9E734DA00B28}"/>
                  </a:ext>
                </a:extLst>
              </p14:cNvPr>
              <p14:cNvContentPartPr/>
              <p14:nvPr/>
            </p14:nvContentPartPr>
            <p14:xfrm>
              <a:off x="8790160" y="5423893"/>
              <a:ext cx="360" cy="360"/>
            </p14:xfrm>
          </p:contentPart>
        </mc:Choice>
        <mc:Fallback xmlns="">
          <p:pic>
            <p:nvPicPr>
              <p:cNvPr id="21" name="Ink 20">
                <a:extLst>
                  <a:ext uri="{FF2B5EF4-FFF2-40B4-BE49-F238E27FC236}">
                    <a16:creationId xmlns:a16="http://schemas.microsoft.com/office/drawing/2014/main" id="{F8104134-9545-2A26-70D2-9E734DA00B28}"/>
                  </a:ext>
                </a:extLst>
              </p:cNvPr>
              <p:cNvPicPr/>
              <p:nvPr/>
            </p:nvPicPr>
            <p:blipFill>
              <a:blip r:embed="rId12"/>
              <a:stretch>
                <a:fillRect/>
              </a:stretch>
            </p:blipFill>
            <p:spPr>
              <a:xfrm>
                <a:off x="8781160" y="54148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8BDCA187-5380-093F-CC5A-E7936EC34905}"/>
                  </a:ext>
                </a:extLst>
              </p14:cNvPr>
              <p14:cNvContentPartPr/>
              <p14:nvPr/>
            </p14:nvContentPartPr>
            <p14:xfrm>
              <a:off x="7436920" y="1517347"/>
              <a:ext cx="38160" cy="42840"/>
            </p14:xfrm>
          </p:contentPart>
        </mc:Choice>
        <mc:Fallback xmlns="">
          <p:pic>
            <p:nvPicPr>
              <p:cNvPr id="13" name="Ink 12">
                <a:extLst>
                  <a:ext uri="{FF2B5EF4-FFF2-40B4-BE49-F238E27FC236}">
                    <a16:creationId xmlns:a16="http://schemas.microsoft.com/office/drawing/2014/main" id="{8BDCA187-5380-093F-CC5A-E7936EC34905}"/>
                  </a:ext>
                </a:extLst>
              </p:cNvPr>
              <p:cNvPicPr/>
              <p:nvPr/>
            </p:nvPicPr>
            <p:blipFill>
              <a:blip r:embed="rId14"/>
              <a:stretch>
                <a:fillRect/>
              </a:stretch>
            </p:blipFill>
            <p:spPr>
              <a:xfrm>
                <a:off x="7418920" y="1499497"/>
                <a:ext cx="73800" cy="78183"/>
              </a:xfrm>
              <a:prstGeom prst="rect">
                <a:avLst/>
              </a:prstGeom>
            </p:spPr>
          </p:pic>
        </mc:Fallback>
      </mc:AlternateContent>
      <p:pic>
        <p:nvPicPr>
          <p:cNvPr id="8" name="Content Placeholder 4">
            <a:extLst>
              <a:ext uri="{FF2B5EF4-FFF2-40B4-BE49-F238E27FC236}">
                <a16:creationId xmlns:a16="http://schemas.microsoft.com/office/drawing/2014/main" id="{6D5D80BF-3935-011B-6A10-BFE06D3372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81161" y="4771217"/>
            <a:ext cx="3645703" cy="1928151"/>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pic>
      <p:sp>
        <p:nvSpPr>
          <p:cNvPr id="10" name="TextBox 9">
            <a:extLst>
              <a:ext uri="{FF2B5EF4-FFF2-40B4-BE49-F238E27FC236}">
                <a16:creationId xmlns:a16="http://schemas.microsoft.com/office/drawing/2014/main" id="{09A0D587-0904-EF7F-1BF9-C3E26AF5C5EC}"/>
              </a:ext>
            </a:extLst>
          </p:cNvPr>
          <p:cNvSpPr txBox="1"/>
          <p:nvPr/>
        </p:nvSpPr>
        <p:spPr>
          <a:xfrm>
            <a:off x="9552663" y="2039174"/>
            <a:ext cx="1762022" cy="646331"/>
          </a:xfrm>
          <a:prstGeom prst="rect">
            <a:avLst/>
          </a:prstGeom>
          <a:solidFill>
            <a:schemeClr val="tx2"/>
          </a:solidFill>
          <a:ln>
            <a:solidFill>
              <a:schemeClr val="bg1"/>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ea typeface="+mn-ea"/>
                <a:cs typeface="+mn-cs"/>
              </a:rPr>
              <a:t>Level I, II</a:t>
            </a:r>
          </a:p>
          <a:p>
            <a:pPr marL="0" marR="0" lvl="0" indent="0" algn="ctr" defTabSz="121917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ea typeface="+mn-ea"/>
                <a:cs typeface="+mn-cs"/>
              </a:rPr>
              <a:t>PTC (</a:t>
            </a:r>
            <a:r>
              <a:rPr lang="en-US" kern="0" dirty="0">
                <a:solidFill>
                  <a:schemeClr val="bg1"/>
                </a:solidFill>
              </a:rPr>
              <a:t>169; 184</a:t>
            </a:r>
            <a:r>
              <a:rPr kumimoji="0" lang="en-US" b="0" i="0" u="none" strike="noStrike" kern="0" cap="none" spc="0" normalizeH="0" baseline="0" noProof="0" dirty="0">
                <a:ln>
                  <a:noFill/>
                </a:ln>
                <a:solidFill>
                  <a:schemeClr val="bg1"/>
                </a:solidFill>
                <a:effectLst/>
                <a:uLnTx/>
                <a:uFillTx/>
                <a:ea typeface="+mn-ea"/>
                <a:cs typeface="+mn-cs"/>
              </a:rPr>
              <a:t>)</a:t>
            </a:r>
          </a:p>
        </p:txBody>
      </p:sp>
      <p:sp>
        <p:nvSpPr>
          <p:cNvPr id="11" name="TextBox 10">
            <a:extLst>
              <a:ext uri="{FF2B5EF4-FFF2-40B4-BE49-F238E27FC236}">
                <a16:creationId xmlns:a16="http://schemas.microsoft.com/office/drawing/2014/main" id="{BC2411E4-B513-C044-F4D4-6BC3EC77574C}"/>
              </a:ext>
            </a:extLst>
          </p:cNvPr>
          <p:cNvSpPr txBox="1"/>
          <p:nvPr/>
        </p:nvSpPr>
        <p:spPr>
          <a:xfrm>
            <a:off x="2955828" y="6146897"/>
            <a:ext cx="1726480" cy="369332"/>
          </a:xfrm>
          <a:prstGeom prst="rect">
            <a:avLst/>
          </a:prstGeom>
          <a:solidFill>
            <a:schemeClr val="tx2"/>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ea typeface="+mn-ea"/>
                <a:cs typeface="+mn-cs"/>
              </a:rPr>
              <a:t>All Hospitals</a:t>
            </a:r>
          </a:p>
        </p:txBody>
      </p:sp>
      <p:sp>
        <p:nvSpPr>
          <p:cNvPr id="12" name="TextBox 11">
            <a:extLst>
              <a:ext uri="{FF2B5EF4-FFF2-40B4-BE49-F238E27FC236}">
                <a16:creationId xmlns:a16="http://schemas.microsoft.com/office/drawing/2014/main" id="{B45E7A06-97E6-A5B7-4A89-5FF220257734}"/>
              </a:ext>
            </a:extLst>
          </p:cNvPr>
          <p:cNvSpPr txBox="1"/>
          <p:nvPr/>
        </p:nvSpPr>
        <p:spPr>
          <a:xfrm>
            <a:off x="8729869" y="3380742"/>
            <a:ext cx="1252728" cy="923330"/>
          </a:xfrm>
          <a:prstGeom prst="rect">
            <a:avLst/>
          </a:prstGeom>
          <a:solidFill>
            <a:schemeClr val="tx2"/>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ea typeface="+mn-ea"/>
                <a:cs typeface="+mn-cs"/>
              </a:rPr>
              <a:t>Level I, II A&amp;PTC</a:t>
            </a:r>
          </a:p>
          <a:p>
            <a:pPr marL="0" marR="0" lvl="0" indent="0" algn="ctr" defTabSz="1219170" eaLnBrk="1" fontAlgn="auto" latinLnBrk="0" hangingPunct="1">
              <a:lnSpc>
                <a:spcPct val="100000"/>
              </a:lnSpc>
              <a:spcBef>
                <a:spcPts val="0"/>
              </a:spcBef>
              <a:spcAft>
                <a:spcPts val="0"/>
              </a:spcAft>
              <a:buClrTx/>
              <a:buSzTx/>
              <a:buFontTx/>
              <a:buNone/>
              <a:tabLst/>
              <a:defRPr/>
            </a:pPr>
            <a:r>
              <a:rPr lang="en-US" kern="0" dirty="0">
                <a:solidFill>
                  <a:schemeClr val="bg1"/>
                </a:solidFill>
              </a:rPr>
              <a:t>(766)</a:t>
            </a:r>
            <a:endParaRPr kumimoji="0" lang="en-US" b="0" i="0" u="none" strike="noStrike" kern="0" cap="none" spc="0" normalizeH="0" baseline="0" noProof="0" dirty="0">
              <a:ln>
                <a:noFill/>
              </a:ln>
              <a:solidFill>
                <a:schemeClr val="bg1"/>
              </a:solidFill>
              <a:effectLst/>
              <a:uLnTx/>
              <a:uFillTx/>
              <a:ea typeface="+mn-ea"/>
              <a:cs typeface="+mn-cs"/>
            </a:endParaRPr>
          </a:p>
        </p:txBody>
      </p:sp>
      <p:sp>
        <p:nvSpPr>
          <p:cNvPr id="14" name="TextBox 13">
            <a:extLst>
              <a:ext uri="{FF2B5EF4-FFF2-40B4-BE49-F238E27FC236}">
                <a16:creationId xmlns:a16="http://schemas.microsoft.com/office/drawing/2014/main" id="{FA522D72-66D6-2A3A-5B8D-AEDBFDF6A7E8}"/>
              </a:ext>
            </a:extLst>
          </p:cNvPr>
          <p:cNvSpPr txBox="1"/>
          <p:nvPr/>
        </p:nvSpPr>
        <p:spPr>
          <a:xfrm>
            <a:off x="5569527" y="5699389"/>
            <a:ext cx="1592547" cy="923330"/>
          </a:xfrm>
          <a:prstGeom prst="rect">
            <a:avLst/>
          </a:prstGeom>
          <a:solidFill>
            <a:schemeClr val="tx2"/>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ea typeface="+mn-ea"/>
                <a:cs typeface="+mn-cs"/>
              </a:rPr>
              <a:t>Level III, IV</a:t>
            </a:r>
          </a:p>
          <a:p>
            <a:pPr marL="0" marR="0" lvl="0" indent="0" algn="ctr" defTabSz="121917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ea typeface="+mn-ea"/>
                <a:cs typeface="+mn-cs"/>
              </a:rPr>
              <a:t>A&amp;PTC</a:t>
            </a:r>
          </a:p>
          <a:p>
            <a:pPr marL="0" marR="0" lvl="0" indent="0" algn="ctr" defTabSz="1219170" eaLnBrk="1" fontAlgn="auto" latinLnBrk="0" hangingPunct="1">
              <a:lnSpc>
                <a:spcPct val="100000"/>
              </a:lnSpc>
              <a:spcBef>
                <a:spcPts val="0"/>
              </a:spcBef>
              <a:spcAft>
                <a:spcPts val="0"/>
              </a:spcAft>
              <a:buClrTx/>
              <a:buSzTx/>
              <a:buFontTx/>
              <a:buNone/>
              <a:tabLst/>
              <a:defRPr/>
            </a:pPr>
            <a:r>
              <a:rPr lang="en-US" kern="0" dirty="0">
                <a:solidFill>
                  <a:schemeClr val="bg1"/>
                </a:solidFill>
              </a:rPr>
              <a:t>(1416)</a:t>
            </a:r>
            <a:endParaRPr kumimoji="0" lang="en-US" b="0" i="0" u="none" strike="noStrike" kern="0" cap="none" spc="0" normalizeH="0" baseline="0" noProof="0" dirty="0">
              <a:ln>
                <a:noFill/>
              </a:ln>
              <a:solidFill>
                <a:schemeClr val="bg1"/>
              </a:solidFill>
              <a:effectLst/>
              <a:uLnTx/>
              <a:uFillTx/>
              <a:ea typeface="+mn-ea"/>
              <a:cs typeface="+mn-cs"/>
            </a:endParaRPr>
          </a:p>
        </p:txBody>
      </p:sp>
      <p:pic>
        <p:nvPicPr>
          <p:cNvPr id="3" name="Picture 4">
            <a:extLst>
              <a:ext uri="{FF2B5EF4-FFF2-40B4-BE49-F238E27FC236}">
                <a16:creationId xmlns:a16="http://schemas.microsoft.com/office/drawing/2014/main" id="{D9DC85FF-6F7D-9817-0E21-CB37F7BB6FD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337" t="-1148" r="-1149" b="-2115"/>
          <a:stretch/>
        </p:blipFill>
        <p:spPr bwMode="auto">
          <a:xfrm>
            <a:off x="370132" y="285147"/>
            <a:ext cx="4455529" cy="3725698"/>
          </a:xfrm>
          <a:prstGeom prst="rect">
            <a:avLst/>
          </a:prstGeom>
          <a:ln>
            <a:solidFill>
              <a:schemeClr val="tx2"/>
            </a:solidFill>
          </a:ln>
        </p:spPr>
        <p:style>
          <a:lnRef idx="2">
            <a:schemeClr val="accent2"/>
          </a:lnRef>
          <a:fillRef idx="1">
            <a:schemeClr val="lt1"/>
          </a:fillRef>
          <a:effectRef idx="0">
            <a:schemeClr val="accent2"/>
          </a:effectRef>
          <a:fontRef idx="minor">
            <a:schemeClr val="dk1"/>
          </a:fontRef>
        </p:style>
      </p:pic>
      <p:sp>
        <p:nvSpPr>
          <p:cNvPr id="9" name="TextBox 8">
            <a:extLst>
              <a:ext uri="{FF2B5EF4-FFF2-40B4-BE49-F238E27FC236}">
                <a16:creationId xmlns:a16="http://schemas.microsoft.com/office/drawing/2014/main" id="{6DBBDC15-045E-7A26-9FE4-03C383E55262}"/>
              </a:ext>
            </a:extLst>
          </p:cNvPr>
          <p:cNvSpPr txBox="1"/>
          <p:nvPr/>
        </p:nvSpPr>
        <p:spPr>
          <a:xfrm>
            <a:off x="3190240" y="2860295"/>
            <a:ext cx="1814518" cy="369332"/>
          </a:xfrm>
          <a:prstGeom prst="rect">
            <a:avLst/>
          </a:prstGeom>
          <a:solidFill>
            <a:schemeClr val="accent1"/>
          </a:solidFill>
          <a:ln w="28575">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solidFill>
              </a:rPr>
              <a:t>Burn Centers</a:t>
            </a:r>
          </a:p>
        </p:txBody>
      </p:sp>
      <p:sp>
        <p:nvSpPr>
          <p:cNvPr id="15" name="TextBox 14">
            <a:extLst>
              <a:ext uri="{FF2B5EF4-FFF2-40B4-BE49-F238E27FC236}">
                <a16:creationId xmlns:a16="http://schemas.microsoft.com/office/drawing/2014/main" id="{FE6B004A-587E-E895-588B-E613F94E24C3}"/>
              </a:ext>
            </a:extLst>
          </p:cNvPr>
          <p:cNvSpPr txBox="1"/>
          <p:nvPr/>
        </p:nvSpPr>
        <p:spPr>
          <a:xfrm>
            <a:off x="10526864" y="3175135"/>
            <a:ext cx="1620958" cy="215443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2294 Trauma</a:t>
            </a:r>
          </a:p>
          <a:p>
            <a:r>
              <a:rPr lang="en-US" dirty="0"/>
              <a:t>Centers in US </a:t>
            </a:r>
            <a:r>
              <a:rPr lang="en-US" sz="1400" dirty="0"/>
              <a:t>including all levels</a:t>
            </a:r>
          </a:p>
          <a:p>
            <a:r>
              <a:rPr lang="en-US" sz="1400" dirty="0"/>
              <a:t>https://</a:t>
            </a:r>
            <a:r>
              <a:rPr lang="en-US" sz="1400" dirty="0" err="1"/>
              <a:t>www.definitivehc.com</a:t>
            </a:r>
            <a:r>
              <a:rPr lang="en-US" sz="1400" dirty="0"/>
              <a:t>/resources/healthcare-insights/number-us-trauma-centers-by-level</a:t>
            </a:r>
          </a:p>
        </p:txBody>
      </p:sp>
      <p:sp>
        <p:nvSpPr>
          <p:cNvPr id="16" name="TextBox 15">
            <a:extLst>
              <a:ext uri="{FF2B5EF4-FFF2-40B4-BE49-F238E27FC236}">
                <a16:creationId xmlns:a16="http://schemas.microsoft.com/office/drawing/2014/main" id="{249F43E8-4C26-0849-22D6-69FB94309210}"/>
              </a:ext>
            </a:extLst>
          </p:cNvPr>
          <p:cNvSpPr txBox="1"/>
          <p:nvPr/>
        </p:nvSpPr>
        <p:spPr>
          <a:xfrm>
            <a:off x="2625090" y="3229627"/>
            <a:ext cx="2057218"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0" i="0" u="none" strike="noStrike" dirty="0">
                <a:solidFill>
                  <a:srgbClr val="001D35"/>
                </a:solidFill>
                <a:effectLst/>
                <a:latin typeface="Google Sans"/>
              </a:rPr>
              <a:t>ABA directory lists 135 burn centers, only 76 are currently verified</a:t>
            </a:r>
            <a:endParaRPr lang="en-US" dirty="0"/>
          </a:p>
        </p:txBody>
      </p:sp>
    </p:spTree>
    <p:extLst>
      <p:ext uri="{BB962C8B-B14F-4D97-AF65-F5344CB8AC3E}">
        <p14:creationId xmlns:p14="http://schemas.microsoft.com/office/powerpoint/2010/main" val="4194307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814A9-96FE-EA02-FFBF-AEDA5FA6A3CD}"/>
              </a:ext>
            </a:extLst>
          </p:cNvPr>
          <p:cNvSpPr>
            <a:spLocks noGrp="1"/>
          </p:cNvSpPr>
          <p:nvPr>
            <p:ph type="title"/>
          </p:nvPr>
        </p:nvSpPr>
        <p:spPr>
          <a:xfrm>
            <a:off x="838202" y="365125"/>
            <a:ext cx="6551428" cy="1325563"/>
          </a:xfrm>
        </p:spPr>
        <p:txBody>
          <a:bodyPr>
            <a:noAutofit/>
          </a:bodyPr>
          <a:lstStyle/>
          <a:p>
            <a:pPr algn="l"/>
            <a:r>
              <a:rPr lang="en-US" dirty="0">
                <a:solidFill>
                  <a:schemeClr val="accent6"/>
                </a:solidFill>
                <a:latin typeface="+mj-lt"/>
                <a:cs typeface="Calibri" panose="020F0502020204030204" pitchFamily="34" charset="0"/>
              </a:rPr>
              <a:t>Resources for Optimal Care of the Injured Patient </a:t>
            </a:r>
            <a:br>
              <a:rPr lang="en-US" dirty="0">
                <a:solidFill>
                  <a:schemeClr val="accent6"/>
                </a:solidFill>
                <a:latin typeface="+mj-lt"/>
                <a:cs typeface="Calibri" panose="020F0502020204030204" pitchFamily="34" charset="0"/>
              </a:rPr>
            </a:br>
            <a:r>
              <a:rPr lang="en-US" dirty="0">
                <a:solidFill>
                  <a:schemeClr val="accent6"/>
                </a:solidFill>
                <a:latin typeface="+mj-lt"/>
                <a:cs typeface="Calibri" panose="020F0502020204030204" pitchFamily="34" charset="0"/>
              </a:rPr>
              <a:t>(2022 Standards)</a:t>
            </a:r>
          </a:p>
        </p:txBody>
      </p:sp>
      <p:sp>
        <p:nvSpPr>
          <p:cNvPr id="3" name="Content Placeholder 2">
            <a:extLst>
              <a:ext uri="{FF2B5EF4-FFF2-40B4-BE49-F238E27FC236}">
                <a16:creationId xmlns:a16="http://schemas.microsoft.com/office/drawing/2014/main" id="{E7EFE65C-9FBD-7D8F-58AF-4E20A00F8EF7}"/>
              </a:ext>
            </a:extLst>
          </p:cNvPr>
          <p:cNvSpPr>
            <a:spLocks noGrp="1"/>
          </p:cNvSpPr>
          <p:nvPr>
            <p:ph idx="1"/>
          </p:nvPr>
        </p:nvSpPr>
        <p:spPr>
          <a:xfrm>
            <a:off x="753140" y="2011127"/>
            <a:ext cx="6189920" cy="3931920"/>
          </a:xfrm>
        </p:spPr>
        <p:txBody>
          <a:bodyPr>
            <a:normAutofit fontScale="92500" lnSpcReduction="20000"/>
          </a:bodyPr>
          <a:lstStyle/>
          <a:p>
            <a:pPr>
              <a:buClr>
                <a:schemeClr val="tx1"/>
              </a:buClr>
              <a:buSzPct val="120000"/>
              <a:buFont typeface="Arial" panose="020B0604020202020204" pitchFamily="34" charset="0"/>
              <a:buChar char="•"/>
            </a:pPr>
            <a:r>
              <a:rPr lang="en-US" sz="3200" dirty="0"/>
              <a:t>Effective for visits starting in September 2023</a:t>
            </a:r>
          </a:p>
          <a:p>
            <a:pPr>
              <a:buClr>
                <a:schemeClr val="tx1"/>
              </a:buClr>
              <a:buSzPct val="120000"/>
              <a:buFont typeface="Arial" panose="020B0604020202020204" pitchFamily="34" charset="0"/>
              <a:buChar char="•"/>
            </a:pPr>
            <a:r>
              <a:rPr lang="en-US" sz="3200" dirty="0"/>
              <a:t>Standard 5.10 - Pediatric Readiness</a:t>
            </a:r>
          </a:p>
          <a:p>
            <a:pPr lvl="1">
              <a:buClr>
                <a:schemeClr val="tx1"/>
              </a:buClr>
              <a:buSzPct val="90000"/>
            </a:pPr>
            <a:r>
              <a:rPr lang="en-US" sz="3000" dirty="0"/>
              <a:t>The NPRP assessment must be conducted once during the Verification cycle.</a:t>
            </a:r>
          </a:p>
          <a:p>
            <a:pPr lvl="1">
              <a:buClr>
                <a:schemeClr val="tx1"/>
              </a:buClr>
              <a:buSzPct val="90000"/>
            </a:pPr>
            <a:r>
              <a:rPr lang="en-US" sz="3000" dirty="0"/>
              <a:t>One cycle is defined as the thirty-six (36) month period preceding the expiration date of the current Verification status</a:t>
            </a:r>
          </a:p>
          <a:p>
            <a:endParaRPr lang="en-US" dirty="0"/>
          </a:p>
          <a:p>
            <a:endParaRPr lang="en-US" dirty="0"/>
          </a:p>
          <a:p>
            <a:pPr lvl="1"/>
            <a:endParaRPr lang="en-US" sz="2000" dirty="0"/>
          </a:p>
          <a:p>
            <a:pPr marL="800060" lvl="1" indent="-342882">
              <a:spcBef>
                <a:spcPts val="0"/>
              </a:spcBef>
              <a:buFont typeface="Symbol" panose="05050102010706020507" pitchFamily="18" charset="2"/>
              <a:buChar char=""/>
            </a:pPr>
            <a:endParaRPr lang="en-US" dirty="0"/>
          </a:p>
          <a:p>
            <a:endParaRPr lang="en-US" dirty="0"/>
          </a:p>
        </p:txBody>
      </p:sp>
      <p:pic>
        <p:nvPicPr>
          <p:cNvPr id="6" name="Picture 5">
            <a:extLst>
              <a:ext uri="{FF2B5EF4-FFF2-40B4-BE49-F238E27FC236}">
                <a16:creationId xmlns:a16="http://schemas.microsoft.com/office/drawing/2014/main" id="{920593B2-39A9-1D5D-8D5B-8E0AFDF77B5D}"/>
              </a:ext>
            </a:extLst>
          </p:cNvPr>
          <p:cNvPicPr>
            <a:picLocks noChangeAspect="1"/>
          </p:cNvPicPr>
          <p:nvPr/>
        </p:nvPicPr>
        <p:blipFill>
          <a:blip r:embed="rId3"/>
          <a:stretch>
            <a:fillRect/>
          </a:stretch>
        </p:blipFill>
        <p:spPr>
          <a:xfrm>
            <a:off x="7518531" y="985100"/>
            <a:ext cx="4472187" cy="5854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9885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7EEE6-F4E6-E233-AE0E-E2281BC86884}"/>
              </a:ext>
            </a:extLst>
          </p:cNvPr>
          <p:cNvSpPr>
            <a:spLocks noGrp="1"/>
          </p:cNvSpPr>
          <p:nvPr>
            <p:ph type="title"/>
          </p:nvPr>
        </p:nvSpPr>
        <p:spPr/>
        <p:txBody>
          <a:bodyPr/>
          <a:lstStyle/>
          <a:p>
            <a:r>
              <a:rPr lang="en-US" dirty="0"/>
              <a:t>2013 vs 2021: Healthcare Landscape</a:t>
            </a:r>
          </a:p>
        </p:txBody>
      </p:sp>
      <p:sp>
        <p:nvSpPr>
          <p:cNvPr id="3" name="Content Placeholder 2">
            <a:extLst>
              <a:ext uri="{FF2B5EF4-FFF2-40B4-BE49-F238E27FC236}">
                <a16:creationId xmlns:a16="http://schemas.microsoft.com/office/drawing/2014/main" id="{BAD61E14-7512-AD29-71C3-5D5F809B5539}"/>
              </a:ext>
            </a:extLst>
          </p:cNvPr>
          <p:cNvSpPr>
            <a:spLocks noGrp="1"/>
          </p:cNvSpPr>
          <p:nvPr>
            <p:ph idx="1"/>
          </p:nvPr>
        </p:nvSpPr>
        <p:spPr>
          <a:xfrm>
            <a:off x="609600" y="2362200"/>
            <a:ext cx="8826682" cy="3886200"/>
          </a:xfrm>
        </p:spPr>
        <p:txBody>
          <a:bodyPr>
            <a:normAutofit/>
          </a:bodyPr>
          <a:lstStyle/>
          <a:p>
            <a:r>
              <a:rPr lang="en-US" sz="2400" dirty="0"/>
              <a:t>17% fewer hospitals report availability of pediatric inpatient wards</a:t>
            </a:r>
          </a:p>
        </p:txBody>
      </p:sp>
      <p:grpSp>
        <p:nvGrpSpPr>
          <p:cNvPr id="5" name="Group 4">
            <a:extLst>
              <a:ext uri="{FF2B5EF4-FFF2-40B4-BE49-F238E27FC236}">
                <a16:creationId xmlns:a16="http://schemas.microsoft.com/office/drawing/2014/main" id="{7B2840DF-EFAE-C017-A9F8-C5C0AC64F218}"/>
              </a:ext>
            </a:extLst>
          </p:cNvPr>
          <p:cNvGrpSpPr/>
          <p:nvPr/>
        </p:nvGrpSpPr>
        <p:grpSpPr>
          <a:xfrm>
            <a:off x="1860699" y="3353460"/>
            <a:ext cx="7646198" cy="2894939"/>
            <a:chOff x="729544" y="2019300"/>
            <a:chExt cx="9752848" cy="4102100"/>
          </a:xfrm>
        </p:grpSpPr>
        <p:pic>
          <p:nvPicPr>
            <p:cNvPr id="4" name="Picture 3">
              <a:extLst>
                <a:ext uri="{FF2B5EF4-FFF2-40B4-BE49-F238E27FC236}">
                  <a16:creationId xmlns:a16="http://schemas.microsoft.com/office/drawing/2014/main" id="{6B9BFA0A-01EF-0233-A5B8-C8140264BADB}"/>
                </a:ext>
              </a:extLst>
            </p:cNvPr>
            <p:cNvPicPr>
              <a:picLocks noChangeAspect="1"/>
            </p:cNvPicPr>
            <p:nvPr/>
          </p:nvPicPr>
          <p:blipFill>
            <a:blip r:embed="rId2"/>
            <a:stretch>
              <a:fillRect/>
            </a:stretch>
          </p:blipFill>
          <p:spPr>
            <a:xfrm>
              <a:off x="1223298" y="2266860"/>
              <a:ext cx="9021986" cy="1713881"/>
            </a:xfrm>
            <a:prstGeom prst="rect">
              <a:avLst/>
            </a:prstGeom>
          </p:spPr>
        </p:pic>
        <p:pic>
          <p:nvPicPr>
            <p:cNvPr id="8" name="Picture 7">
              <a:extLst>
                <a:ext uri="{FF2B5EF4-FFF2-40B4-BE49-F238E27FC236}">
                  <a16:creationId xmlns:a16="http://schemas.microsoft.com/office/drawing/2014/main" id="{0E3EA460-629C-44E3-7E22-E89545F2CFB9}"/>
                </a:ext>
              </a:extLst>
            </p:cNvPr>
            <p:cNvPicPr>
              <a:picLocks noChangeAspect="1"/>
            </p:cNvPicPr>
            <p:nvPr/>
          </p:nvPicPr>
          <p:blipFill>
            <a:blip r:embed="rId3"/>
            <a:stretch>
              <a:fillRect/>
            </a:stretch>
          </p:blipFill>
          <p:spPr>
            <a:xfrm>
              <a:off x="729544" y="2019300"/>
              <a:ext cx="9752848" cy="292585"/>
            </a:xfrm>
            <a:prstGeom prst="rect">
              <a:avLst/>
            </a:prstGeom>
          </p:spPr>
        </p:pic>
        <p:pic>
          <p:nvPicPr>
            <p:cNvPr id="12" name="Picture 11">
              <a:extLst>
                <a:ext uri="{FF2B5EF4-FFF2-40B4-BE49-F238E27FC236}">
                  <a16:creationId xmlns:a16="http://schemas.microsoft.com/office/drawing/2014/main" id="{076942A2-B43F-4DA5-5DDF-1B997D23B58F}"/>
                </a:ext>
              </a:extLst>
            </p:cNvPr>
            <p:cNvPicPr>
              <a:picLocks noChangeAspect="1"/>
            </p:cNvPicPr>
            <p:nvPr/>
          </p:nvPicPr>
          <p:blipFill>
            <a:blip r:embed="rId4"/>
            <a:stretch>
              <a:fillRect/>
            </a:stretch>
          </p:blipFill>
          <p:spPr>
            <a:xfrm>
              <a:off x="1177860" y="3980742"/>
              <a:ext cx="9214462" cy="2140658"/>
            </a:xfrm>
            <a:prstGeom prst="rect">
              <a:avLst/>
            </a:prstGeom>
          </p:spPr>
        </p:pic>
      </p:grpSp>
      <p:sp>
        <p:nvSpPr>
          <p:cNvPr id="6" name="Rectangle 5">
            <a:extLst>
              <a:ext uri="{FF2B5EF4-FFF2-40B4-BE49-F238E27FC236}">
                <a16:creationId xmlns:a16="http://schemas.microsoft.com/office/drawing/2014/main" id="{BB841C29-3A2F-08EF-E919-4233EE3CA127}"/>
              </a:ext>
            </a:extLst>
          </p:cNvPr>
          <p:cNvSpPr/>
          <p:nvPr/>
        </p:nvSpPr>
        <p:spPr>
          <a:xfrm>
            <a:off x="2265717" y="4040371"/>
            <a:ext cx="6989636" cy="36849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A60402-1D77-A2F1-98CE-99D86A9DE4A3}"/>
              </a:ext>
            </a:extLst>
          </p:cNvPr>
          <p:cNvPicPr>
            <a:picLocks noChangeAspect="1"/>
          </p:cNvPicPr>
          <p:nvPr/>
        </p:nvPicPr>
        <p:blipFill>
          <a:blip r:embed="rId5"/>
          <a:stretch>
            <a:fillRect/>
          </a:stretch>
        </p:blipFill>
        <p:spPr>
          <a:xfrm>
            <a:off x="9580035" y="2958328"/>
            <a:ext cx="2214692" cy="2863035"/>
          </a:xfrm>
          <a:prstGeom prst="rect">
            <a:avLst/>
          </a:prstGeom>
        </p:spPr>
      </p:pic>
      <p:sp>
        <p:nvSpPr>
          <p:cNvPr id="9" name="TextBox 8">
            <a:extLst>
              <a:ext uri="{FF2B5EF4-FFF2-40B4-BE49-F238E27FC236}">
                <a16:creationId xmlns:a16="http://schemas.microsoft.com/office/drawing/2014/main" id="{632970F2-FDA2-500C-39E1-BF789A8CF282}"/>
              </a:ext>
            </a:extLst>
          </p:cNvPr>
          <p:cNvSpPr txBox="1"/>
          <p:nvPr/>
        </p:nvSpPr>
        <p:spPr>
          <a:xfrm>
            <a:off x="106514" y="3429000"/>
            <a:ext cx="2088589" cy="2308324"/>
          </a:xfrm>
          <a:prstGeom prst="rect">
            <a:avLst/>
          </a:prstGeom>
          <a:solidFill>
            <a:schemeClr val="tx2">
              <a:lumMod val="20000"/>
              <a:lumOff val="80000"/>
            </a:schemeClr>
          </a:solidFill>
        </p:spPr>
        <p:txBody>
          <a:bodyPr wrap="square" rtlCol="0">
            <a:spAutoFit/>
          </a:bodyPr>
          <a:lstStyle/>
          <a:p>
            <a:r>
              <a:rPr lang="en-US" sz="1800" dirty="0"/>
              <a:t>The loss of critical access hospitals over the prior decade (N=136), pales in comparison to the loss of pediatric inpatient units.</a:t>
            </a:r>
          </a:p>
        </p:txBody>
      </p:sp>
      <p:sp>
        <p:nvSpPr>
          <p:cNvPr id="10" name="TextBox 9">
            <a:extLst>
              <a:ext uri="{FF2B5EF4-FFF2-40B4-BE49-F238E27FC236}">
                <a16:creationId xmlns:a16="http://schemas.microsoft.com/office/drawing/2014/main" id="{D905CDD5-447C-1F5A-040E-93B69B7860CF}"/>
              </a:ext>
            </a:extLst>
          </p:cNvPr>
          <p:cNvSpPr txBox="1"/>
          <p:nvPr/>
        </p:nvSpPr>
        <p:spPr>
          <a:xfrm>
            <a:off x="0" y="6560274"/>
            <a:ext cx="2005263" cy="276999"/>
          </a:xfrm>
          <a:prstGeom prst="rect">
            <a:avLst/>
          </a:prstGeom>
          <a:noFill/>
        </p:spPr>
        <p:txBody>
          <a:bodyPr wrap="square" rtlCol="0">
            <a:spAutoFit/>
          </a:bodyPr>
          <a:lstStyle/>
          <a:p>
            <a:r>
              <a:rPr lang="en-US" sz="1200" dirty="0"/>
              <a:t>JAMA Peds Remick, 2023</a:t>
            </a:r>
          </a:p>
        </p:txBody>
      </p:sp>
    </p:spTree>
    <p:extLst>
      <p:ext uri="{BB962C8B-B14F-4D97-AF65-F5344CB8AC3E}">
        <p14:creationId xmlns:p14="http://schemas.microsoft.com/office/powerpoint/2010/main" val="1858732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F6D267-567A-24E2-6213-CF792C749397}"/>
              </a:ext>
            </a:extLst>
          </p:cNvPr>
          <p:cNvPicPr>
            <a:picLocks noChangeAspect="1"/>
          </p:cNvPicPr>
          <p:nvPr/>
        </p:nvPicPr>
        <p:blipFill>
          <a:blip r:embed="rId2"/>
          <a:stretch>
            <a:fillRect/>
          </a:stretch>
        </p:blipFill>
        <p:spPr>
          <a:xfrm>
            <a:off x="380999" y="365124"/>
            <a:ext cx="7389530" cy="2047875"/>
          </a:xfrm>
          <a:prstGeom prst="rect">
            <a:avLst/>
          </a:prstGeom>
        </p:spPr>
      </p:pic>
      <p:sp>
        <p:nvSpPr>
          <p:cNvPr id="6" name="Content Placeholder 5">
            <a:extLst>
              <a:ext uri="{FF2B5EF4-FFF2-40B4-BE49-F238E27FC236}">
                <a16:creationId xmlns:a16="http://schemas.microsoft.com/office/drawing/2014/main" id="{78158D5E-8D76-23F4-7EB4-AA4C0503B63D}"/>
              </a:ext>
            </a:extLst>
          </p:cNvPr>
          <p:cNvSpPr>
            <a:spLocks noGrp="1"/>
          </p:cNvSpPr>
          <p:nvPr>
            <p:ph idx="1"/>
          </p:nvPr>
        </p:nvSpPr>
        <p:spPr>
          <a:xfrm>
            <a:off x="744584" y="2412999"/>
            <a:ext cx="10515600" cy="3528978"/>
          </a:xfrm>
        </p:spPr>
        <p:txBody>
          <a:bodyPr>
            <a:normAutofit/>
          </a:bodyPr>
          <a:lstStyle/>
          <a:p>
            <a:pPr marL="0" indent="0">
              <a:buNone/>
            </a:pPr>
            <a:r>
              <a:rPr lang="en-US" sz="1800" dirty="0"/>
              <a:t>Published June 7, 2021</a:t>
            </a:r>
          </a:p>
          <a:p>
            <a:pPr marL="0" indent="0">
              <a:buNone/>
            </a:pPr>
            <a:r>
              <a:rPr lang="en-US" sz="1800" dirty="0"/>
              <a:t>If high pediatric readiness (</a:t>
            </a:r>
            <a:r>
              <a:rPr lang="en-US" sz="1800" dirty="0" err="1"/>
              <a:t>wPRS</a:t>
            </a:r>
            <a:r>
              <a:rPr lang="en-US" sz="1800" dirty="0"/>
              <a:t>&gt;93), risk of death decreased by ~50%</a:t>
            </a:r>
          </a:p>
        </p:txBody>
      </p:sp>
      <p:pic>
        <p:nvPicPr>
          <p:cNvPr id="7" name="Picture 6">
            <a:extLst>
              <a:ext uri="{FF2B5EF4-FFF2-40B4-BE49-F238E27FC236}">
                <a16:creationId xmlns:a16="http://schemas.microsoft.com/office/drawing/2014/main" id="{976DA56F-3561-744E-7A5D-51B7784DB98C}"/>
              </a:ext>
            </a:extLst>
          </p:cNvPr>
          <p:cNvPicPr>
            <a:picLocks noChangeAspect="1"/>
          </p:cNvPicPr>
          <p:nvPr/>
        </p:nvPicPr>
        <p:blipFill>
          <a:blip r:embed="rId3"/>
          <a:stretch>
            <a:fillRect/>
          </a:stretch>
        </p:blipFill>
        <p:spPr>
          <a:xfrm>
            <a:off x="838200" y="3240104"/>
            <a:ext cx="5397500" cy="2497955"/>
          </a:xfrm>
          <a:prstGeom prst="rect">
            <a:avLst/>
          </a:prstGeom>
        </p:spPr>
      </p:pic>
      <p:pic>
        <p:nvPicPr>
          <p:cNvPr id="8" name="Picture 7">
            <a:extLst>
              <a:ext uri="{FF2B5EF4-FFF2-40B4-BE49-F238E27FC236}">
                <a16:creationId xmlns:a16="http://schemas.microsoft.com/office/drawing/2014/main" id="{B30BE5D7-51F8-A0A5-B5E8-66C666A5B7DB}"/>
              </a:ext>
            </a:extLst>
          </p:cNvPr>
          <p:cNvPicPr>
            <a:picLocks noChangeAspect="1"/>
          </p:cNvPicPr>
          <p:nvPr/>
        </p:nvPicPr>
        <p:blipFill rotWithShape="1">
          <a:blip r:embed="rId4"/>
          <a:srcRect t="10639" r="42944" b="69289"/>
          <a:stretch/>
        </p:blipFill>
        <p:spPr>
          <a:xfrm>
            <a:off x="6235700" y="3575807"/>
            <a:ext cx="5777998" cy="1325563"/>
          </a:xfrm>
          <a:prstGeom prst="rect">
            <a:avLst/>
          </a:prstGeom>
        </p:spPr>
      </p:pic>
      <p:sp>
        <p:nvSpPr>
          <p:cNvPr id="9" name="TextBox 8">
            <a:extLst>
              <a:ext uri="{FF2B5EF4-FFF2-40B4-BE49-F238E27FC236}">
                <a16:creationId xmlns:a16="http://schemas.microsoft.com/office/drawing/2014/main" id="{D7E6BBA2-F6C6-02AF-37F0-C23B82C2727D}"/>
              </a:ext>
            </a:extLst>
          </p:cNvPr>
          <p:cNvSpPr txBox="1"/>
          <p:nvPr/>
        </p:nvSpPr>
        <p:spPr>
          <a:xfrm>
            <a:off x="9639300" y="6550787"/>
            <a:ext cx="2552700" cy="553998"/>
          </a:xfrm>
          <a:prstGeom prst="rect">
            <a:avLst/>
          </a:prstGeom>
          <a:noFill/>
        </p:spPr>
        <p:txBody>
          <a:bodyPr wrap="square" rtlCol="0">
            <a:spAutoFit/>
          </a:bodyPr>
          <a:lstStyle/>
          <a:p>
            <a:r>
              <a:rPr lang="en-US" sz="1200" i="1" dirty="0" err="1">
                <a:solidFill>
                  <a:schemeClr val="bg1">
                    <a:lumMod val="50000"/>
                  </a:schemeClr>
                </a:solidFill>
                <a:latin typeface="Arial" panose="020B0604020202020204" pitchFamily="34" charset="0"/>
                <a:cs typeface="Arial" panose="020B0604020202020204" pitchFamily="34" charset="0"/>
              </a:rPr>
              <a:t>Newgard</a:t>
            </a:r>
            <a:r>
              <a:rPr lang="en-US" sz="1200" i="1" dirty="0">
                <a:solidFill>
                  <a:schemeClr val="bg1">
                    <a:lumMod val="50000"/>
                  </a:schemeClr>
                </a:solidFill>
                <a:latin typeface="Arial" panose="020B0604020202020204" pitchFamily="34" charset="0"/>
                <a:cs typeface="Arial" panose="020B0604020202020204" pitchFamily="34" charset="0"/>
              </a:rPr>
              <a:t>, et al. JAMA Peds. 2021</a:t>
            </a:r>
            <a:endParaRPr kumimoji="0" lang="en-US" sz="1200" b="0" i="1" u="none"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28438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54C6-7D04-F813-A56D-9752BFA3C22C}"/>
              </a:ext>
            </a:extLst>
          </p:cNvPr>
          <p:cNvSpPr>
            <a:spLocks noGrp="1"/>
          </p:cNvSpPr>
          <p:nvPr>
            <p:ph type="title"/>
          </p:nvPr>
        </p:nvSpPr>
        <p:spPr/>
        <p:txBody>
          <a:bodyPr/>
          <a:lstStyle/>
          <a:p>
            <a:br>
              <a:rPr lang="en-US" sz="1800" b="0" i="0" u="none" strike="noStrike" baseline="0" dirty="0">
                <a:solidFill>
                  <a:srgbClr val="000000"/>
                </a:solidFill>
                <a:latin typeface="Arial" panose="020B0604020202020204" pitchFamily="34" charset="0"/>
              </a:rPr>
            </a:br>
            <a:r>
              <a:rPr lang="en-US" sz="1800" b="0" i="0" u="none" strike="noStrike" baseline="0" dirty="0">
                <a:solidFill>
                  <a:srgbClr val="000000"/>
                </a:solidFill>
                <a:latin typeface="Arial" panose="020B0604020202020204" pitchFamily="34" charset="0"/>
              </a:rPr>
              <a:t> </a:t>
            </a:r>
            <a:br>
              <a:rPr lang="en-US" sz="1800" b="0" i="0" u="none" strike="noStrike" baseline="0" dirty="0">
                <a:solidFill>
                  <a:srgbClr val="000000"/>
                </a:solidFill>
                <a:latin typeface="Arial" panose="020B0604020202020204" pitchFamily="34" charset="0"/>
              </a:rPr>
            </a:br>
            <a:r>
              <a:rPr lang="en-US" sz="1800" b="1" i="0" u="none" strike="noStrike" baseline="0" dirty="0">
                <a:solidFill>
                  <a:srgbClr val="000000"/>
                </a:solidFill>
                <a:latin typeface="Arial" panose="020B0604020202020204" pitchFamily="34" charset="0"/>
              </a:rPr>
              <a:t>Impact of Individual Components of Emergency Department Pediatric Readiness on Pediatric Mortality in US Trauma Centers</a:t>
            </a:r>
            <a:endParaRPr lang="en-US" dirty="0"/>
          </a:p>
        </p:txBody>
      </p:sp>
      <p:sp>
        <p:nvSpPr>
          <p:cNvPr id="3" name="Content Placeholder 2">
            <a:extLst>
              <a:ext uri="{FF2B5EF4-FFF2-40B4-BE49-F238E27FC236}">
                <a16:creationId xmlns:a16="http://schemas.microsoft.com/office/drawing/2014/main" id="{57BFD662-3640-1C31-1179-270781F69C7B}"/>
              </a:ext>
            </a:extLst>
          </p:cNvPr>
          <p:cNvSpPr>
            <a:spLocks noGrp="1"/>
          </p:cNvSpPr>
          <p:nvPr>
            <p:ph idx="1"/>
          </p:nvPr>
        </p:nvSpPr>
        <p:spPr>
          <a:xfrm>
            <a:off x="838200" y="1825625"/>
            <a:ext cx="4048125" cy="4351338"/>
          </a:xfrm>
        </p:spPr>
        <p:txBody>
          <a:bodyPr/>
          <a:lstStyle/>
          <a:p>
            <a:endParaRPr lang="en-US" sz="1800" b="0" i="0" u="none" strike="noStrike" baseline="0" dirty="0">
              <a:solidFill>
                <a:srgbClr val="000000"/>
              </a:solidFill>
              <a:latin typeface="Times New Roman" panose="02020603050405020304" pitchFamily="18" charset="0"/>
            </a:endParaRPr>
          </a:p>
          <a:p>
            <a:pPr marL="0" indent="0">
              <a:buNone/>
            </a:pPr>
            <a:r>
              <a:rPr lang="en-US" sz="1800" b="0" i="0" u="none" strike="noStrike" baseline="0" dirty="0">
                <a:solidFill>
                  <a:srgbClr val="000000"/>
                </a:solidFill>
                <a:latin typeface="Times New Roman" panose="02020603050405020304" pitchFamily="18" charset="0"/>
              </a:rPr>
              <a:t>Among 555 trauma centers, the O/E mortality ratios ranged from 0.07 to 4.17 (IQR 0.93, 1.14). </a:t>
            </a:r>
          </a:p>
          <a:p>
            <a:pPr marL="0" indent="0">
              <a:buNone/>
            </a:pPr>
            <a:r>
              <a:rPr lang="en-US" sz="1800" b="0" i="0" u="none" strike="noStrike" baseline="0" dirty="0">
                <a:solidFill>
                  <a:srgbClr val="000000"/>
                </a:solidFill>
                <a:latin typeface="Times New Roman" panose="02020603050405020304" pitchFamily="18" charset="0"/>
              </a:rPr>
              <a:t>Unadjusted analyses of 23 components of ED pediatric readiness - trauma centers with better-than-expected survival have: </a:t>
            </a:r>
          </a:p>
          <a:p>
            <a:r>
              <a:rPr lang="en-US" sz="1800" b="0" i="0" u="none" strike="noStrike" baseline="0" dirty="0">
                <a:solidFill>
                  <a:srgbClr val="000000"/>
                </a:solidFill>
                <a:latin typeface="Times New Roman" panose="02020603050405020304" pitchFamily="18" charset="0"/>
              </a:rPr>
              <a:t>a validated pediatric triage tool,</a:t>
            </a:r>
          </a:p>
          <a:p>
            <a:r>
              <a:rPr lang="en-US" sz="1800" b="0" i="0" u="none" strike="noStrike" baseline="0" dirty="0">
                <a:solidFill>
                  <a:srgbClr val="000000"/>
                </a:solidFill>
                <a:latin typeface="Times New Roman" panose="02020603050405020304" pitchFamily="18" charset="0"/>
              </a:rPr>
              <a:t> comprehensive quality improvement processes, </a:t>
            </a:r>
          </a:p>
          <a:p>
            <a:r>
              <a:rPr lang="en-US" sz="1800" b="0" i="0" u="none" strike="noStrike" baseline="0" dirty="0">
                <a:solidFill>
                  <a:srgbClr val="000000"/>
                </a:solidFill>
                <a:latin typeface="Times New Roman" panose="02020603050405020304" pitchFamily="18" charset="0"/>
              </a:rPr>
              <a:t>a pediatric-specific disaster plan, and </a:t>
            </a:r>
          </a:p>
          <a:p>
            <a:r>
              <a:rPr lang="en-US" sz="1800" b="0" i="0" u="none" strike="noStrike" baseline="0" dirty="0">
                <a:solidFill>
                  <a:srgbClr val="000000"/>
                </a:solidFill>
                <a:latin typeface="Times New Roman" panose="02020603050405020304" pitchFamily="18" charset="0"/>
              </a:rPr>
              <a:t>critical airway and resuscitation equipment (all p &lt; 0.03) </a:t>
            </a:r>
            <a:endParaRPr lang="en-US" dirty="0"/>
          </a:p>
        </p:txBody>
      </p:sp>
      <p:sp>
        <p:nvSpPr>
          <p:cNvPr id="4" name="TextBox 3">
            <a:extLst>
              <a:ext uri="{FF2B5EF4-FFF2-40B4-BE49-F238E27FC236}">
                <a16:creationId xmlns:a16="http://schemas.microsoft.com/office/drawing/2014/main" id="{31DB6C10-3517-7B01-0CF7-A5C1852775F1}"/>
              </a:ext>
            </a:extLst>
          </p:cNvPr>
          <p:cNvSpPr txBox="1"/>
          <p:nvPr/>
        </p:nvSpPr>
        <p:spPr>
          <a:xfrm>
            <a:off x="2914649" y="6488668"/>
            <a:ext cx="8143875" cy="369332"/>
          </a:xfrm>
          <a:prstGeom prst="rect">
            <a:avLst/>
          </a:prstGeom>
          <a:noFill/>
        </p:spPr>
        <p:txBody>
          <a:bodyPr wrap="square" rtlCol="0">
            <a:spAutoFit/>
          </a:bodyPr>
          <a:lstStyle/>
          <a:p>
            <a:r>
              <a:rPr lang="en-US" sz="1800" b="0" i="0" u="none" strike="noStrike" baseline="0" dirty="0">
                <a:solidFill>
                  <a:srgbClr val="000000"/>
                </a:solidFill>
                <a:latin typeface="Times New Roman" panose="02020603050405020304" pitchFamily="18" charset="0"/>
              </a:rPr>
              <a:t>Remick et al. J Trauma Acute Care Surg. 2023 March 01; 94(3): 417–424. </a:t>
            </a:r>
            <a:endParaRPr lang="en-US" dirty="0"/>
          </a:p>
        </p:txBody>
      </p:sp>
      <p:pic>
        <p:nvPicPr>
          <p:cNvPr id="6" name="Picture 5">
            <a:extLst>
              <a:ext uri="{FF2B5EF4-FFF2-40B4-BE49-F238E27FC236}">
                <a16:creationId xmlns:a16="http://schemas.microsoft.com/office/drawing/2014/main" id="{0181DE20-A8A0-7256-D04E-F0CE556DF23E}"/>
              </a:ext>
            </a:extLst>
          </p:cNvPr>
          <p:cNvPicPr>
            <a:picLocks noChangeAspect="1"/>
          </p:cNvPicPr>
          <p:nvPr/>
        </p:nvPicPr>
        <p:blipFill>
          <a:blip r:embed="rId3"/>
          <a:stretch>
            <a:fillRect/>
          </a:stretch>
        </p:blipFill>
        <p:spPr>
          <a:xfrm>
            <a:off x="5461000" y="1690688"/>
            <a:ext cx="5892800" cy="4430889"/>
          </a:xfrm>
          <a:prstGeom prst="rect">
            <a:avLst/>
          </a:prstGeom>
        </p:spPr>
      </p:pic>
    </p:spTree>
    <p:extLst>
      <p:ext uri="{BB962C8B-B14F-4D97-AF65-F5344CB8AC3E}">
        <p14:creationId xmlns:p14="http://schemas.microsoft.com/office/powerpoint/2010/main" val="4225779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C17A-10CB-FD17-71B1-4EB16C2309CD}"/>
              </a:ext>
            </a:extLst>
          </p:cNvPr>
          <p:cNvSpPr>
            <a:spLocks noGrp="1"/>
          </p:cNvSpPr>
          <p:nvPr>
            <p:ph type="title"/>
          </p:nvPr>
        </p:nvSpPr>
        <p:spPr/>
        <p:txBody>
          <a:bodyPr>
            <a:normAutofit fontScale="90000"/>
          </a:bodyPr>
          <a:lstStyle/>
          <a:p>
            <a:r>
              <a:rPr lang="en-US" dirty="0"/>
              <a:t>The Association Between Pediatric Readiness and Mortality for Injured Children at US Trauma Centers</a:t>
            </a:r>
          </a:p>
        </p:txBody>
      </p:sp>
      <p:sp>
        <p:nvSpPr>
          <p:cNvPr id="3" name="Content Placeholder 2">
            <a:extLst>
              <a:ext uri="{FF2B5EF4-FFF2-40B4-BE49-F238E27FC236}">
                <a16:creationId xmlns:a16="http://schemas.microsoft.com/office/drawing/2014/main" id="{CB52FE1A-B3F6-81E2-46B3-D48FDAEF0D20}"/>
              </a:ext>
            </a:extLst>
          </p:cNvPr>
          <p:cNvSpPr>
            <a:spLocks noGrp="1"/>
          </p:cNvSpPr>
          <p:nvPr>
            <p:ph idx="1"/>
          </p:nvPr>
        </p:nvSpPr>
        <p:spPr>
          <a:xfrm>
            <a:off x="838200" y="2517731"/>
            <a:ext cx="4247367" cy="3659231"/>
          </a:xfrm>
        </p:spPr>
        <p:txBody>
          <a:bodyPr>
            <a:normAutofit/>
          </a:bodyPr>
          <a:lstStyle/>
          <a:p>
            <a:r>
              <a:rPr lang="en-US" b="0" i="0" dirty="0">
                <a:solidFill>
                  <a:srgbClr val="000000"/>
                </a:solidFill>
                <a:effectLst/>
                <a:highlight>
                  <a:srgbClr val="FFFFFF"/>
                </a:highlight>
                <a:latin typeface="Aptos" panose="020B0004020202020204" pitchFamily="34" charset="0"/>
              </a:rPr>
              <a:t>Pediatric centers show an improvement in adjusted mortality </a:t>
            </a:r>
            <a:r>
              <a:rPr lang="en-US" dirty="0">
                <a:solidFill>
                  <a:srgbClr val="000000"/>
                </a:solidFill>
                <a:highlight>
                  <a:srgbClr val="FFFFFF"/>
                </a:highlight>
                <a:latin typeface="Aptos" panose="020B0004020202020204" pitchFamily="34" charset="0"/>
              </a:rPr>
              <a:t>for </a:t>
            </a:r>
            <a:r>
              <a:rPr lang="en-US" b="0" i="0" dirty="0" err="1">
                <a:solidFill>
                  <a:srgbClr val="000000"/>
                </a:solidFill>
                <a:effectLst/>
                <a:highlight>
                  <a:srgbClr val="FFFFFF"/>
                </a:highlight>
                <a:latin typeface="Aptos" panose="020B0004020202020204" pitchFamily="34" charset="0"/>
              </a:rPr>
              <a:t>wPRS</a:t>
            </a:r>
            <a:r>
              <a:rPr lang="en-US" b="0" i="0" dirty="0">
                <a:solidFill>
                  <a:srgbClr val="000000"/>
                </a:solidFill>
                <a:effectLst/>
                <a:highlight>
                  <a:srgbClr val="FFFFFF"/>
                </a:highlight>
                <a:latin typeface="Aptos" panose="020B0004020202020204" pitchFamily="34" charset="0"/>
              </a:rPr>
              <a:t> &gt; 94</a:t>
            </a:r>
          </a:p>
        </p:txBody>
      </p:sp>
      <p:sp>
        <p:nvSpPr>
          <p:cNvPr id="4" name="TextBox 3">
            <a:extLst>
              <a:ext uri="{FF2B5EF4-FFF2-40B4-BE49-F238E27FC236}">
                <a16:creationId xmlns:a16="http://schemas.microsoft.com/office/drawing/2014/main" id="{BB989FEE-196E-64FA-159A-DFB96B70A6DC}"/>
              </a:ext>
            </a:extLst>
          </p:cNvPr>
          <p:cNvSpPr txBox="1"/>
          <p:nvPr/>
        </p:nvSpPr>
        <p:spPr>
          <a:xfrm>
            <a:off x="9043791" y="6423003"/>
            <a:ext cx="5202477" cy="369332"/>
          </a:xfrm>
          <a:prstGeom prst="rect">
            <a:avLst/>
          </a:prstGeom>
          <a:noFill/>
        </p:spPr>
        <p:txBody>
          <a:bodyPr wrap="square" rtlCol="0">
            <a:spAutoFit/>
          </a:bodyPr>
          <a:lstStyle/>
          <a:p>
            <a:r>
              <a:rPr lang="en-US" dirty="0" err="1"/>
              <a:t>Melhado</a:t>
            </a:r>
            <a:r>
              <a:rPr lang="en-US" dirty="0"/>
              <a:t> et al, Ann Surg, 2023</a:t>
            </a:r>
          </a:p>
        </p:txBody>
      </p:sp>
      <p:pic>
        <p:nvPicPr>
          <p:cNvPr id="7" name="Picture 6">
            <a:extLst>
              <a:ext uri="{FF2B5EF4-FFF2-40B4-BE49-F238E27FC236}">
                <a16:creationId xmlns:a16="http://schemas.microsoft.com/office/drawing/2014/main" id="{3879BC36-8F25-8085-7F2C-769ED77DA300}"/>
              </a:ext>
            </a:extLst>
          </p:cNvPr>
          <p:cNvPicPr>
            <a:picLocks noChangeAspect="1"/>
          </p:cNvPicPr>
          <p:nvPr/>
        </p:nvPicPr>
        <p:blipFill>
          <a:blip r:embed="rId2"/>
          <a:stretch>
            <a:fillRect/>
          </a:stretch>
        </p:blipFill>
        <p:spPr>
          <a:xfrm>
            <a:off x="5073057" y="1690688"/>
            <a:ext cx="6571972" cy="4351338"/>
          </a:xfrm>
          <a:prstGeom prst="rect">
            <a:avLst/>
          </a:prstGeom>
        </p:spPr>
      </p:pic>
    </p:spTree>
    <p:extLst>
      <p:ext uri="{BB962C8B-B14F-4D97-AF65-F5344CB8AC3E}">
        <p14:creationId xmlns:p14="http://schemas.microsoft.com/office/powerpoint/2010/main" val="1871257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Text Placeholder 2">
            <a:extLst>
              <a:ext uri="{FF2B5EF4-FFF2-40B4-BE49-F238E27FC236}">
                <a16:creationId xmlns:a16="http://schemas.microsoft.com/office/drawing/2014/main" id="{3A05D262-6DDC-4025-90FD-F1CEC9D03A0A}"/>
              </a:ext>
            </a:extLst>
          </p:cNvPr>
          <p:cNvSpPr txBox="1"/>
          <p:nvPr>
            <p:custDataLst>
              <p:tags r:id="rId1"/>
            </p:custDataLst>
          </p:nvPr>
        </p:nvSpPr>
        <p:spPr bwMode="auto">
          <a:xfrm>
            <a:off x="6255026" y="6659494"/>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Netw</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Open. 2023;6(7):e2321707. doi:10.1001/jamanetworkopen.2023.21707</a:t>
            </a:r>
          </a:p>
        </p:txBody>
      </p:sp>
      <p:pic>
        <p:nvPicPr>
          <p:cNvPr id="14348" name="New picture">
            <a:extLst>
              <a:ext uri="{FF2B5EF4-FFF2-40B4-BE49-F238E27FC236}">
                <a16:creationId xmlns:a16="http://schemas.microsoft.com/office/drawing/2014/main" id="{F40E6917-1223-659D-7445-EC73131FA87A}"/>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923" t="72741" r="923" b="-32"/>
          <a:stretch/>
        </p:blipFill>
        <p:spPr bwMode="auto">
          <a:xfrm>
            <a:off x="60960" y="3088083"/>
            <a:ext cx="8064137" cy="170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Title 1">
            <a:extLst>
              <a:ext uri="{FF2B5EF4-FFF2-40B4-BE49-F238E27FC236}">
                <a16:creationId xmlns:a16="http://schemas.microsoft.com/office/drawing/2014/main" id="{962A0565-E014-A5B9-0362-E81DEC64DEE9}"/>
              </a:ext>
            </a:extLst>
          </p:cNvPr>
          <p:cNvSpPr>
            <a:spLocks noGrp="1"/>
          </p:cNvSpPr>
          <p:nvPr>
            <p:ph type="title"/>
          </p:nvPr>
        </p:nvSpPr>
        <p:spPr/>
        <p:txBody>
          <a:bodyPr/>
          <a:lstStyle/>
          <a:p>
            <a:r>
              <a:rPr lang="en-US" dirty="0"/>
              <a:t>Impact of PECCs on </a:t>
            </a:r>
            <a:r>
              <a:rPr lang="en-US" dirty="0" err="1"/>
              <a:t>wPRS</a:t>
            </a:r>
            <a:endParaRPr lang="en-US" dirty="0"/>
          </a:p>
        </p:txBody>
      </p:sp>
      <p:sp>
        <p:nvSpPr>
          <p:cNvPr id="3" name="Content Placeholder 2">
            <a:extLst>
              <a:ext uri="{FF2B5EF4-FFF2-40B4-BE49-F238E27FC236}">
                <a16:creationId xmlns:a16="http://schemas.microsoft.com/office/drawing/2014/main" id="{DAB21BD4-0845-660A-21A0-A360D00044CD}"/>
              </a:ext>
            </a:extLst>
          </p:cNvPr>
          <p:cNvSpPr>
            <a:spLocks noGrp="1"/>
          </p:cNvSpPr>
          <p:nvPr>
            <p:ph idx="1"/>
          </p:nvPr>
        </p:nvSpPr>
        <p:spPr>
          <a:xfrm>
            <a:off x="838200" y="1800801"/>
            <a:ext cx="7604051" cy="3745835"/>
          </a:xfrm>
        </p:spPr>
        <p:txBody>
          <a:bodyPr>
            <a:normAutofit/>
          </a:bodyPr>
          <a:lstStyle/>
          <a:p>
            <a:r>
              <a:rPr lang="en-US" sz="2400" dirty="0"/>
              <a:t>The presence of the nurse-physician PECC dyad = average </a:t>
            </a:r>
            <a:r>
              <a:rPr lang="en-US" sz="2400" b="1" u="sng" dirty="0"/>
              <a:t>16pt increase </a:t>
            </a:r>
            <a:r>
              <a:rPr lang="en-US" sz="2400" dirty="0"/>
              <a:t>in adjusted </a:t>
            </a:r>
            <a:r>
              <a:rPr lang="en-US" sz="2400" dirty="0" err="1"/>
              <a:t>wPRS</a:t>
            </a:r>
            <a:r>
              <a:rPr lang="en-US" sz="2400" dirty="0"/>
              <a:t> compared to no PECC</a:t>
            </a:r>
          </a:p>
        </p:txBody>
      </p:sp>
      <p:sp>
        <p:nvSpPr>
          <p:cNvPr id="6" name="TextBox 5">
            <a:extLst>
              <a:ext uri="{FF2B5EF4-FFF2-40B4-BE49-F238E27FC236}">
                <a16:creationId xmlns:a16="http://schemas.microsoft.com/office/drawing/2014/main" id="{5E134E14-7AB4-D8FB-FDBE-D13E13C6AA18}"/>
              </a:ext>
            </a:extLst>
          </p:cNvPr>
          <p:cNvSpPr txBox="1"/>
          <p:nvPr/>
        </p:nvSpPr>
        <p:spPr>
          <a:xfrm>
            <a:off x="8659105" y="1594581"/>
            <a:ext cx="3306726" cy="1631216"/>
          </a:xfrm>
          <a:prstGeom prst="rect">
            <a:avLst/>
          </a:prstGeom>
          <a:solidFill>
            <a:schemeClr val="tx2">
              <a:lumMod val="40000"/>
              <a:lumOff val="60000"/>
            </a:schemeClr>
          </a:solidFill>
        </p:spPr>
        <p:txBody>
          <a:bodyPr wrap="square" rtlCol="0">
            <a:spAutoFit/>
          </a:bodyPr>
          <a:lstStyle/>
          <a:p>
            <a:pPr marL="0" lvl="1" defTabSz="1218042"/>
            <a:r>
              <a:rPr lang="en-US" sz="2000" u="sng" dirty="0">
                <a:solidFill>
                  <a:prstClr val="black"/>
                </a:solidFill>
                <a:latin typeface="Calibri"/>
              </a:rPr>
              <a:t>2021 Stats:</a:t>
            </a:r>
          </a:p>
          <a:p>
            <a:pPr marL="0" lvl="1" defTabSz="1218042"/>
            <a:r>
              <a:rPr lang="en-US" sz="2000" dirty="0">
                <a:solidFill>
                  <a:prstClr val="black"/>
                </a:solidFill>
                <a:latin typeface="Calibri"/>
              </a:rPr>
              <a:t>Physician PECC - 37% of EDs (76% with protected time)</a:t>
            </a:r>
          </a:p>
          <a:p>
            <a:pPr marL="0" lvl="1" defTabSz="1218042"/>
            <a:r>
              <a:rPr lang="en-US" sz="2000" dirty="0">
                <a:solidFill>
                  <a:prstClr val="black"/>
                </a:solidFill>
                <a:latin typeface="Calibri"/>
              </a:rPr>
              <a:t>Nurse PECC – 37% of EDs</a:t>
            </a:r>
          </a:p>
          <a:p>
            <a:pPr marL="0" lvl="1" defTabSz="1218042"/>
            <a:r>
              <a:rPr lang="en-US" sz="2000" dirty="0">
                <a:solidFill>
                  <a:prstClr val="black"/>
                </a:solidFill>
                <a:latin typeface="Calibri"/>
              </a:rPr>
              <a:t>(81% with protected time)</a:t>
            </a:r>
          </a:p>
        </p:txBody>
      </p:sp>
      <p:sp>
        <p:nvSpPr>
          <p:cNvPr id="4" name="TextBox 3">
            <a:extLst>
              <a:ext uri="{FF2B5EF4-FFF2-40B4-BE49-F238E27FC236}">
                <a16:creationId xmlns:a16="http://schemas.microsoft.com/office/drawing/2014/main" id="{3AE46257-7A15-5E77-57B6-5A523B604D27}"/>
              </a:ext>
            </a:extLst>
          </p:cNvPr>
          <p:cNvSpPr txBox="1"/>
          <p:nvPr/>
        </p:nvSpPr>
        <p:spPr>
          <a:xfrm>
            <a:off x="8659105" y="3225797"/>
            <a:ext cx="3306726" cy="707886"/>
          </a:xfrm>
          <a:prstGeom prst="rect">
            <a:avLst/>
          </a:prstGeom>
          <a:solidFill>
            <a:schemeClr val="tx2">
              <a:lumMod val="40000"/>
              <a:lumOff val="60000"/>
            </a:schemeClr>
          </a:solidFill>
        </p:spPr>
        <p:txBody>
          <a:bodyPr wrap="square" rtlCol="0">
            <a:spAutoFit/>
          </a:bodyPr>
          <a:lstStyle/>
          <a:p>
            <a:pPr marL="0" lvl="1" defTabSz="1218042"/>
            <a:r>
              <a:rPr lang="en-US" sz="2000" dirty="0">
                <a:solidFill>
                  <a:prstClr val="black"/>
                </a:solidFill>
                <a:latin typeface="Calibri"/>
              </a:rPr>
              <a:t>28.5% of EDs have both a physician and nurse PECC</a:t>
            </a:r>
          </a:p>
        </p:txBody>
      </p:sp>
      <p:pic>
        <p:nvPicPr>
          <p:cNvPr id="5" name="New picture">
            <a:extLst>
              <a:ext uri="{FF2B5EF4-FFF2-40B4-BE49-F238E27FC236}">
                <a16:creationId xmlns:a16="http://schemas.microsoft.com/office/drawing/2014/main" id="{0F6ADE52-5AE8-74F5-2C30-758E01C4F89F}"/>
              </a:ext>
            </a:extLst>
          </p:cNvPr>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b="18665"/>
          <a:stretch/>
        </p:blipFill>
        <p:spPr bwMode="auto">
          <a:xfrm>
            <a:off x="2699657" y="4904229"/>
            <a:ext cx="9005038" cy="172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7" name="Rectangle 6">
            <a:extLst>
              <a:ext uri="{FF2B5EF4-FFF2-40B4-BE49-F238E27FC236}">
                <a16:creationId xmlns:a16="http://schemas.microsoft.com/office/drawing/2014/main" id="{B639915E-9837-5E26-0092-62A4C80C7BF2}"/>
              </a:ext>
            </a:extLst>
          </p:cNvPr>
          <p:cNvSpPr/>
          <p:nvPr/>
        </p:nvSpPr>
        <p:spPr>
          <a:xfrm>
            <a:off x="8785617" y="6329225"/>
            <a:ext cx="1202635" cy="268357"/>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F1F33882-FC5A-6028-9D91-8ED6B141EE19}"/>
              </a:ext>
            </a:extLst>
          </p:cNvPr>
          <p:cNvSpPr/>
          <p:nvPr/>
        </p:nvSpPr>
        <p:spPr>
          <a:xfrm rot="10800000">
            <a:off x="7100887" y="-3"/>
            <a:ext cx="5091111" cy="3429002"/>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1CE8C04-5657-C219-C10F-3513CB7E54C4}"/>
              </a:ext>
            </a:extLst>
          </p:cNvPr>
          <p:cNvPicPr>
            <a:picLocks noChangeAspect="1"/>
          </p:cNvPicPr>
          <p:nvPr/>
        </p:nvPicPr>
        <p:blipFill>
          <a:blip r:embed="rId2"/>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E6B1FF36-279B-A13C-7A2E-A4A79CE46F0C}"/>
              </a:ext>
            </a:extLst>
          </p:cNvPr>
          <p:cNvSpPr txBox="1"/>
          <p:nvPr/>
        </p:nvSpPr>
        <p:spPr>
          <a:xfrm>
            <a:off x="461250" y="571379"/>
            <a:ext cx="7196850" cy="1815882"/>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Objectives</a:t>
            </a:r>
          </a:p>
          <a:p>
            <a:endParaRPr lang="en-US" sz="2800" b="1" dirty="0">
              <a:latin typeface="Open Sans" pitchFamily="2" charset="0"/>
              <a:ea typeface="Open Sans" pitchFamily="2" charset="0"/>
              <a:cs typeface="Open Sans" pitchFamily="2" charset="0"/>
            </a:endParaRPr>
          </a:p>
          <a:p>
            <a:r>
              <a:rPr lang="en-US" sz="2800" b="1" dirty="0">
                <a:latin typeface="Open Sans" pitchFamily="2" charset="0"/>
                <a:ea typeface="Open Sans" pitchFamily="2" charset="0"/>
                <a:cs typeface="Open Sans" pitchFamily="2" charset="0"/>
              </a:rPr>
              <a:t>At conclusion of this program, </a:t>
            </a:r>
          </a:p>
          <a:p>
            <a:r>
              <a:rPr lang="en-US" sz="2800" b="1" dirty="0">
                <a:latin typeface="Open Sans" pitchFamily="2" charset="0"/>
                <a:ea typeface="Open Sans" pitchFamily="2" charset="0"/>
                <a:cs typeface="Open Sans" pitchFamily="2" charset="0"/>
              </a:rPr>
              <a:t>the participant will be able to:</a:t>
            </a:r>
          </a:p>
        </p:txBody>
      </p:sp>
      <p:sp>
        <p:nvSpPr>
          <p:cNvPr id="3" name="TextBox 2">
            <a:extLst>
              <a:ext uri="{FF2B5EF4-FFF2-40B4-BE49-F238E27FC236}">
                <a16:creationId xmlns:a16="http://schemas.microsoft.com/office/drawing/2014/main" id="{F231C3A0-0659-CE05-9DC4-9B6EDD1B6D8F}"/>
              </a:ext>
            </a:extLst>
          </p:cNvPr>
          <p:cNvSpPr txBox="1"/>
          <p:nvPr/>
        </p:nvSpPr>
        <p:spPr>
          <a:xfrm>
            <a:off x="564356" y="2750938"/>
            <a:ext cx="10421582" cy="4031873"/>
          </a:xfrm>
          <a:prstGeom prst="rect">
            <a:avLst/>
          </a:prstGeom>
          <a:noFill/>
        </p:spPr>
        <p:txBody>
          <a:bodyPr wrap="square">
            <a:spAutoFit/>
          </a:bodyPr>
          <a:lstStyle/>
          <a:p>
            <a:pPr marL="285750" indent="-285750">
              <a:buFont typeface="Arial" panose="020B0604020202020204" pitchFamily="34" charset="0"/>
              <a:buChar char="•"/>
            </a:pPr>
            <a:r>
              <a:rPr lang="en-US" sz="3200" dirty="0">
                <a:effectLst/>
                <a:latin typeface="Calibri" panose="020F0502020204030204" pitchFamily="34" charset="0"/>
                <a:ea typeface="Aptos" panose="020B0004020202020204" pitchFamily="34" charset="0"/>
              </a:rPr>
              <a:t>Provide historical context and foundational knowledge of Pediatric Readiness systems and surveys.</a:t>
            </a:r>
          </a:p>
          <a:p>
            <a:pPr marL="285750" indent="-285750">
              <a:buFont typeface="Arial" panose="020B0604020202020204" pitchFamily="34" charset="0"/>
              <a:buChar char="•"/>
            </a:pPr>
            <a:r>
              <a:rPr lang="en-US" sz="3200" dirty="0">
                <a:latin typeface="Calibri" panose="020F0502020204030204" pitchFamily="34" charset="0"/>
              </a:rPr>
              <a:t>Describe how the National Pediatric Readiness Program helped to shape the national standards.</a:t>
            </a:r>
          </a:p>
          <a:p>
            <a:pPr marL="285750" indent="-285750">
              <a:buFont typeface="Arial" panose="020B0604020202020204" pitchFamily="34" charset="0"/>
              <a:buChar char="•"/>
            </a:pPr>
            <a:r>
              <a:rPr lang="en-US" sz="3200" dirty="0">
                <a:latin typeface="Calibri" panose="020F0502020204030204" pitchFamily="34" charset="0"/>
                <a:ea typeface="Aptos" panose="020B0004020202020204" pitchFamily="34" charset="0"/>
              </a:rPr>
              <a:t>A</a:t>
            </a:r>
            <a:r>
              <a:rPr lang="en-US" sz="3200" dirty="0">
                <a:effectLst/>
                <a:latin typeface="Calibri" panose="020F0502020204030204" pitchFamily="34" charset="0"/>
                <a:ea typeface="Aptos" panose="020B0004020202020204" pitchFamily="34" charset="0"/>
              </a:rPr>
              <a:t>dvocate effectively within their trauma systems and partner with other organizations and hospital emergency departments to improve pediatric readiness.</a:t>
            </a:r>
          </a:p>
          <a:p>
            <a:pPr marL="285750" indent="-285750">
              <a:buFont typeface="Arial" panose="020B0604020202020204" pitchFamily="34" charset="0"/>
              <a:buChar char="•"/>
            </a:pPr>
            <a:r>
              <a:rPr lang="en-US" sz="3200" dirty="0">
                <a:effectLst/>
              </a:rPr>
              <a:t> </a:t>
            </a:r>
            <a:endParaRPr lang="en-US" sz="32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3" name="Picture 12" descr="A red and black broken glass&#10;&#10;Description automatically generated">
            <a:extLst>
              <a:ext uri="{FF2B5EF4-FFF2-40B4-BE49-F238E27FC236}">
                <a16:creationId xmlns:a16="http://schemas.microsoft.com/office/drawing/2014/main" id="{EEBC837D-8563-1228-1176-E3A7E826976F}"/>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4" name="Straight Connector 13">
            <a:extLst>
              <a:ext uri="{FF2B5EF4-FFF2-40B4-BE49-F238E27FC236}">
                <a16:creationId xmlns:a16="http://schemas.microsoft.com/office/drawing/2014/main" id="{94C07B60-1B0A-DD21-955E-850F64690F15}"/>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A7CE2412-9512-C117-26ED-F2BF68F17738}"/>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Tree>
    <p:extLst>
      <p:ext uri="{BB962C8B-B14F-4D97-AF65-F5344CB8AC3E}">
        <p14:creationId xmlns:p14="http://schemas.microsoft.com/office/powerpoint/2010/main" val="2960963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3748-F9B5-B851-834D-2B9543B218B6}"/>
              </a:ext>
            </a:extLst>
          </p:cNvPr>
          <p:cNvSpPr>
            <a:spLocks noGrp="1"/>
          </p:cNvSpPr>
          <p:nvPr>
            <p:ph type="title"/>
          </p:nvPr>
        </p:nvSpPr>
        <p:spPr/>
        <p:txBody>
          <a:bodyPr>
            <a:normAutofit/>
          </a:bodyPr>
          <a:lstStyle/>
          <a:p>
            <a:r>
              <a:rPr lang="en-US" sz="4200" dirty="0"/>
              <a:t>Impact of QI plans on </a:t>
            </a:r>
            <a:r>
              <a:rPr lang="en-US" sz="4200" dirty="0" err="1"/>
              <a:t>wPRS</a:t>
            </a:r>
            <a:endParaRPr lang="en-US" sz="4200" dirty="0"/>
          </a:p>
        </p:txBody>
      </p:sp>
      <p:sp>
        <p:nvSpPr>
          <p:cNvPr id="3" name="Content Placeholder 2">
            <a:extLst>
              <a:ext uri="{FF2B5EF4-FFF2-40B4-BE49-F238E27FC236}">
                <a16:creationId xmlns:a16="http://schemas.microsoft.com/office/drawing/2014/main" id="{F40E7545-FC9C-9B9A-1BE1-D0B9185BFA3F}"/>
              </a:ext>
            </a:extLst>
          </p:cNvPr>
          <p:cNvSpPr>
            <a:spLocks noGrp="1"/>
          </p:cNvSpPr>
          <p:nvPr>
            <p:ph idx="1"/>
          </p:nvPr>
        </p:nvSpPr>
        <p:spPr>
          <a:xfrm>
            <a:off x="838200" y="1825625"/>
            <a:ext cx="10515600" cy="1335020"/>
          </a:xfrm>
        </p:spPr>
        <p:txBody>
          <a:bodyPr>
            <a:normAutofit lnSpcReduction="10000"/>
          </a:bodyPr>
          <a:lstStyle/>
          <a:p>
            <a:r>
              <a:rPr lang="en-US" dirty="0"/>
              <a:t>The presence of a full QI plan = average </a:t>
            </a:r>
            <a:r>
              <a:rPr lang="en-US" b="1" u="sng" dirty="0"/>
              <a:t>26pt increase </a:t>
            </a:r>
            <a:r>
              <a:rPr lang="en-US" dirty="0"/>
              <a:t>in adjusted </a:t>
            </a:r>
            <a:r>
              <a:rPr lang="en-US" dirty="0" err="1"/>
              <a:t>wPRS</a:t>
            </a:r>
            <a:r>
              <a:rPr lang="en-US" dirty="0"/>
              <a:t> compared to no QI plan</a:t>
            </a:r>
          </a:p>
          <a:p>
            <a:r>
              <a:rPr lang="en-US" dirty="0"/>
              <a:t>Shift from lowest to top quartile of readiness</a:t>
            </a:r>
          </a:p>
          <a:p>
            <a:endParaRPr lang="en-US" dirty="0"/>
          </a:p>
        </p:txBody>
      </p:sp>
      <p:pic>
        <p:nvPicPr>
          <p:cNvPr id="4" name="Picture 3">
            <a:extLst>
              <a:ext uri="{FF2B5EF4-FFF2-40B4-BE49-F238E27FC236}">
                <a16:creationId xmlns:a16="http://schemas.microsoft.com/office/drawing/2014/main" id="{EA578DDF-0712-C5EC-35BA-56BC81358F8B}"/>
              </a:ext>
            </a:extLst>
          </p:cNvPr>
          <p:cNvPicPr>
            <a:picLocks noChangeAspect="1"/>
          </p:cNvPicPr>
          <p:nvPr/>
        </p:nvPicPr>
        <p:blipFill rotWithShape="1">
          <a:blip r:embed="rId2"/>
          <a:srcRect t="34212" b="33891"/>
          <a:stretch/>
        </p:blipFill>
        <p:spPr>
          <a:xfrm>
            <a:off x="372999" y="3160645"/>
            <a:ext cx="8017241" cy="1939993"/>
          </a:xfrm>
          <a:prstGeom prst="rect">
            <a:avLst/>
          </a:prstGeom>
        </p:spPr>
      </p:pic>
      <p:sp>
        <p:nvSpPr>
          <p:cNvPr id="6" name="TextBox 5">
            <a:extLst>
              <a:ext uri="{FF2B5EF4-FFF2-40B4-BE49-F238E27FC236}">
                <a16:creationId xmlns:a16="http://schemas.microsoft.com/office/drawing/2014/main" id="{7E18FF54-9834-6B7F-6C51-DDC6109C41AE}"/>
              </a:ext>
            </a:extLst>
          </p:cNvPr>
          <p:cNvSpPr txBox="1"/>
          <p:nvPr/>
        </p:nvSpPr>
        <p:spPr>
          <a:xfrm>
            <a:off x="8737482" y="3607240"/>
            <a:ext cx="3306726" cy="1015663"/>
          </a:xfrm>
          <a:prstGeom prst="rect">
            <a:avLst/>
          </a:prstGeom>
          <a:solidFill>
            <a:schemeClr val="tx2">
              <a:lumMod val="40000"/>
              <a:lumOff val="60000"/>
            </a:schemeClr>
          </a:solidFill>
        </p:spPr>
        <p:txBody>
          <a:bodyPr wrap="square" rtlCol="0">
            <a:spAutoFit/>
          </a:bodyPr>
          <a:lstStyle/>
          <a:p>
            <a:pPr marL="0" lvl="1" defTabSz="1218042"/>
            <a:r>
              <a:rPr lang="en-US" sz="2000" u="sng" dirty="0">
                <a:solidFill>
                  <a:prstClr val="black"/>
                </a:solidFill>
                <a:latin typeface="Calibri"/>
              </a:rPr>
              <a:t>2021 Stats:</a:t>
            </a:r>
          </a:p>
          <a:p>
            <a:pPr marL="0" lvl="1" defTabSz="1218042"/>
            <a:r>
              <a:rPr lang="en-US" sz="2000" dirty="0">
                <a:solidFill>
                  <a:prstClr val="black"/>
                </a:solidFill>
                <a:latin typeface="Calibri"/>
              </a:rPr>
              <a:t>Peds QI Plan – 50% of EDs</a:t>
            </a:r>
          </a:p>
          <a:p>
            <a:pPr marL="0" lvl="1" defTabSz="1218042"/>
            <a:r>
              <a:rPr lang="en-US" sz="2000" dirty="0">
                <a:solidFill>
                  <a:prstClr val="black"/>
                </a:solidFill>
                <a:latin typeface="Calibri"/>
              </a:rPr>
              <a:t>Among those – 60% complete</a:t>
            </a:r>
          </a:p>
        </p:txBody>
      </p:sp>
    </p:spTree>
    <p:extLst>
      <p:ext uri="{BB962C8B-B14F-4D97-AF65-F5344CB8AC3E}">
        <p14:creationId xmlns:p14="http://schemas.microsoft.com/office/powerpoint/2010/main" val="3237356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Magnetic Disk 16">
            <a:extLst>
              <a:ext uri="{FF2B5EF4-FFF2-40B4-BE49-F238E27FC236}">
                <a16:creationId xmlns:a16="http://schemas.microsoft.com/office/drawing/2014/main" id="{F466D71C-1CE7-DF51-CCD0-5E5F02F19D01}"/>
              </a:ext>
            </a:extLst>
          </p:cNvPr>
          <p:cNvSpPr/>
          <p:nvPr/>
        </p:nvSpPr>
        <p:spPr>
          <a:xfrm>
            <a:off x="903767" y="2923953"/>
            <a:ext cx="531623" cy="3827721"/>
          </a:xfrm>
          <a:prstGeom prst="flowChartMagneticDisk">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Magnetic Disk 17">
            <a:extLst>
              <a:ext uri="{FF2B5EF4-FFF2-40B4-BE49-F238E27FC236}">
                <a16:creationId xmlns:a16="http://schemas.microsoft.com/office/drawing/2014/main" id="{64643F16-40D0-03BB-B5BB-4F65116554EF}"/>
              </a:ext>
            </a:extLst>
          </p:cNvPr>
          <p:cNvSpPr/>
          <p:nvPr/>
        </p:nvSpPr>
        <p:spPr>
          <a:xfrm>
            <a:off x="10659141" y="2923952"/>
            <a:ext cx="531623" cy="3827721"/>
          </a:xfrm>
          <a:prstGeom prst="flowChartMagneticDisk">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F9B57B-372D-9CBF-58E2-3254A107F40B}"/>
              </a:ext>
            </a:extLst>
          </p:cNvPr>
          <p:cNvSpPr>
            <a:spLocks noGrp="1"/>
          </p:cNvSpPr>
          <p:nvPr>
            <p:ph type="title"/>
          </p:nvPr>
        </p:nvSpPr>
        <p:spPr/>
        <p:txBody>
          <a:bodyPr/>
          <a:lstStyle/>
          <a:p>
            <a:r>
              <a:rPr lang="en-US" dirty="0"/>
              <a:t>What have been the barriers to engaging in pediatric QI?</a:t>
            </a:r>
          </a:p>
        </p:txBody>
      </p:sp>
      <p:sp>
        <p:nvSpPr>
          <p:cNvPr id="4" name="Rectangle 3">
            <a:extLst>
              <a:ext uri="{FF2B5EF4-FFF2-40B4-BE49-F238E27FC236}">
                <a16:creationId xmlns:a16="http://schemas.microsoft.com/office/drawing/2014/main" id="{EB86CE04-1101-C2DA-AE05-D3705F53B744}"/>
              </a:ext>
            </a:extLst>
          </p:cNvPr>
          <p:cNvSpPr/>
          <p:nvPr/>
        </p:nvSpPr>
        <p:spPr>
          <a:xfrm>
            <a:off x="609600" y="3136605"/>
            <a:ext cx="10809767" cy="2190307"/>
          </a:xfrm>
          <a:prstGeom prst="rect">
            <a:avLst/>
          </a:prstGeom>
          <a:solidFill>
            <a:schemeClr val="bg1">
              <a:lumMod val="95000"/>
            </a:schemeClr>
          </a:solidFill>
          <a:ln w="762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7A807EF-D476-57CD-7C9A-70BE317861B0}"/>
              </a:ext>
            </a:extLst>
          </p:cNvPr>
          <p:cNvCxnSpPr/>
          <p:nvPr/>
        </p:nvCxnSpPr>
        <p:spPr>
          <a:xfrm>
            <a:off x="2360425" y="3136605"/>
            <a:ext cx="0" cy="2190307"/>
          </a:xfrm>
          <a:prstGeom prst="line">
            <a:avLst/>
          </a:prstGeom>
          <a:ln w="762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2784F25-6958-F43C-893B-75A8C15D75B4}"/>
              </a:ext>
            </a:extLst>
          </p:cNvPr>
          <p:cNvCxnSpPr/>
          <p:nvPr/>
        </p:nvCxnSpPr>
        <p:spPr>
          <a:xfrm>
            <a:off x="4139610" y="3136605"/>
            <a:ext cx="0" cy="2190307"/>
          </a:xfrm>
          <a:prstGeom prst="line">
            <a:avLst/>
          </a:prstGeom>
          <a:ln w="762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84EDE7E-0322-1210-8501-AC0B4F4591C5}"/>
              </a:ext>
            </a:extLst>
          </p:cNvPr>
          <p:cNvCxnSpPr/>
          <p:nvPr/>
        </p:nvCxnSpPr>
        <p:spPr>
          <a:xfrm>
            <a:off x="5950688" y="3136605"/>
            <a:ext cx="0" cy="2190307"/>
          </a:xfrm>
          <a:prstGeom prst="line">
            <a:avLst/>
          </a:prstGeom>
          <a:ln w="762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54A58AB-E517-CB8C-A943-9F0F8C64A363}"/>
              </a:ext>
            </a:extLst>
          </p:cNvPr>
          <p:cNvCxnSpPr/>
          <p:nvPr/>
        </p:nvCxnSpPr>
        <p:spPr>
          <a:xfrm>
            <a:off x="7878726" y="3136605"/>
            <a:ext cx="0" cy="2190307"/>
          </a:xfrm>
          <a:prstGeom prst="line">
            <a:avLst/>
          </a:prstGeom>
          <a:ln w="762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589AA60-378B-1063-586E-CADCE9B62ED9}"/>
              </a:ext>
            </a:extLst>
          </p:cNvPr>
          <p:cNvCxnSpPr/>
          <p:nvPr/>
        </p:nvCxnSpPr>
        <p:spPr>
          <a:xfrm>
            <a:off x="9657907" y="3136605"/>
            <a:ext cx="0" cy="2190307"/>
          </a:xfrm>
          <a:prstGeom prst="line">
            <a:avLst/>
          </a:prstGeom>
          <a:ln w="762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7E19E9F-FE45-8A1F-ACF7-74B9E7B839C2}"/>
              </a:ext>
            </a:extLst>
          </p:cNvPr>
          <p:cNvSpPr txBox="1"/>
          <p:nvPr/>
        </p:nvSpPr>
        <p:spPr>
          <a:xfrm>
            <a:off x="567064" y="3429000"/>
            <a:ext cx="1818173" cy="1631216"/>
          </a:xfrm>
          <a:prstGeom prst="rect">
            <a:avLst/>
          </a:prstGeom>
          <a:noFill/>
        </p:spPr>
        <p:txBody>
          <a:bodyPr wrap="square" rtlCol="0">
            <a:spAutoFit/>
          </a:bodyPr>
          <a:lstStyle/>
          <a:p>
            <a:pPr algn="ctr"/>
            <a:r>
              <a:rPr lang="en-US" sz="2000" dirty="0"/>
              <a:t>No designated individual or organizational structure</a:t>
            </a:r>
          </a:p>
        </p:txBody>
      </p:sp>
      <p:sp>
        <p:nvSpPr>
          <p:cNvPr id="12" name="TextBox 11">
            <a:extLst>
              <a:ext uri="{FF2B5EF4-FFF2-40B4-BE49-F238E27FC236}">
                <a16:creationId xmlns:a16="http://schemas.microsoft.com/office/drawing/2014/main" id="{0DB8C2A7-F645-37E6-9EE8-34B79B5F1D3B}"/>
              </a:ext>
            </a:extLst>
          </p:cNvPr>
          <p:cNvSpPr txBox="1"/>
          <p:nvPr/>
        </p:nvSpPr>
        <p:spPr>
          <a:xfrm>
            <a:off x="2431308" y="3832473"/>
            <a:ext cx="1637416" cy="707886"/>
          </a:xfrm>
          <a:prstGeom prst="rect">
            <a:avLst/>
          </a:prstGeom>
          <a:noFill/>
        </p:spPr>
        <p:txBody>
          <a:bodyPr wrap="square" rtlCol="0">
            <a:spAutoFit/>
          </a:bodyPr>
          <a:lstStyle/>
          <a:p>
            <a:pPr algn="ctr"/>
            <a:r>
              <a:rPr lang="en-US" sz="2000" dirty="0"/>
              <a:t>No financial incentives</a:t>
            </a:r>
          </a:p>
        </p:txBody>
      </p:sp>
      <p:sp>
        <p:nvSpPr>
          <p:cNvPr id="13" name="TextBox 12">
            <a:extLst>
              <a:ext uri="{FF2B5EF4-FFF2-40B4-BE49-F238E27FC236}">
                <a16:creationId xmlns:a16="http://schemas.microsoft.com/office/drawing/2014/main" id="{33EE66A0-8DBE-9B1B-BA0D-7984DEDB8EDA}"/>
              </a:ext>
            </a:extLst>
          </p:cNvPr>
          <p:cNvSpPr txBox="1"/>
          <p:nvPr/>
        </p:nvSpPr>
        <p:spPr>
          <a:xfrm>
            <a:off x="4242390" y="3262262"/>
            <a:ext cx="1637416" cy="1938992"/>
          </a:xfrm>
          <a:prstGeom prst="rect">
            <a:avLst/>
          </a:prstGeom>
          <a:noFill/>
        </p:spPr>
        <p:txBody>
          <a:bodyPr wrap="square" rtlCol="0">
            <a:spAutoFit/>
          </a:bodyPr>
          <a:lstStyle/>
          <a:p>
            <a:pPr algn="ctr"/>
            <a:r>
              <a:rPr lang="en-US" sz="2000" dirty="0"/>
              <a:t>Low pediatric patient volumes relative to adults</a:t>
            </a:r>
          </a:p>
        </p:txBody>
      </p:sp>
      <p:sp>
        <p:nvSpPr>
          <p:cNvPr id="14" name="TextBox 13">
            <a:extLst>
              <a:ext uri="{FF2B5EF4-FFF2-40B4-BE49-F238E27FC236}">
                <a16:creationId xmlns:a16="http://schemas.microsoft.com/office/drawing/2014/main" id="{2D4F3543-4688-6CE0-CBA2-4647DD9C5DAE}"/>
              </a:ext>
            </a:extLst>
          </p:cNvPr>
          <p:cNvSpPr txBox="1"/>
          <p:nvPr/>
        </p:nvSpPr>
        <p:spPr>
          <a:xfrm>
            <a:off x="6124350" y="3290200"/>
            <a:ext cx="1637416" cy="1938992"/>
          </a:xfrm>
          <a:prstGeom prst="rect">
            <a:avLst/>
          </a:prstGeom>
          <a:noFill/>
        </p:spPr>
        <p:txBody>
          <a:bodyPr wrap="square" rtlCol="0">
            <a:spAutoFit/>
          </a:bodyPr>
          <a:lstStyle/>
          <a:p>
            <a:pPr algn="ctr"/>
            <a:r>
              <a:rPr lang="en-US" sz="2000" dirty="0"/>
              <a:t>Lack of relevant measures and performance standards</a:t>
            </a:r>
          </a:p>
        </p:txBody>
      </p:sp>
      <p:sp>
        <p:nvSpPr>
          <p:cNvPr id="15" name="TextBox 14">
            <a:extLst>
              <a:ext uri="{FF2B5EF4-FFF2-40B4-BE49-F238E27FC236}">
                <a16:creationId xmlns:a16="http://schemas.microsoft.com/office/drawing/2014/main" id="{831B39A8-8D29-8C4C-9F31-DC42C3472B55}"/>
              </a:ext>
            </a:extLst>
          </p:cNvPr>
          <p:cNvSpPr txBox="1"/>
          <p:nvPr/>
        </p:nvSpPr>
        <p:spPr>
          <a:xfrm>
            <a:off x="9719929" y="3287983"/>
            <a:ext cx="1637416" cy="1938992"/>
          </a:xfrm>
          <a:prstGeom prst="rect">
            <a:avLst/>
          </a:prstGeom>
          <a:noFill/>
        </p:spPr>
        <p:txBody>
          <a:bodyPr wrap="square" rtlCol="0">
            <a:spAutoFit/>
          </a:bodyPr>
          <a:lstStyle/>
          <a:p>
            <a:pPr algn="ctr"/>
            <a:r>
              <a:rPr lang="en-US" sz="2000" dirty="0"/>
              <a:t>Lack of access to data visualization tools or platforms</a:t>
            </a:r>
          </a:p>
        </p:txBody>
      </p:sp>
      <p:sp>
        <p:nvSpPr>
          <p:cNvPr id="16" name="TextBox 15">
            <a:extLst>
              <a:ext uri="{FF2B5EF4-FFF2-40B4-BE49-F238E27FC236}">
                <a16:creationId xmlns:a16="http://schemas.microsoft.com/office/drawing/2014/main" id="{37AFA4D9-7E99-D65F-AF9C-DD2961CDAD3F}"/>
              </a:ext>
            </a:extLst>
          </p:cNvPr>
          <p:cNvSpPr txBox="1"/>
          <p:nvPr/>
        </p:nvSpPr>
        <p:spPr>
          <a:xfrm>
            <a:off x="7956693" y="3513487"/>
            <a:ext cx="1637416" cy="1631216"/>
          </a:xfrm>
          <a:prstGeom prst="rect">
            <a:avLst/>
          </a:prstGeom>
          <a:noFill/>
        </p:spPr>
        <p:txBody>
          <a:bodyPr wrap="square" rtlCol="0">
            <a:spAutoFit/>
          </a:bodyPr>
          <a:lstStyle/>
          <a:p>
            <a:pPr algn="ctr"/>
            <a:r>
              <a:rPr lang="en-US" sz="2000" dirty="0"/>
              <a:t>Lack of access to data collection tools</a:t>
            </a:r>
          </a:p>
        </p:txBody>
      </p:sp>
    </p:spTree>
    <p:extLst>
      <p:ext uri="{BB962C8B-B14F-4D97-AF65-F5344CB8AC3E}">
        <p14:creationId xmlns:p14="http://schemas.microsoft.com/office/powerpoint/2010/main" val="3681346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6263E83-245F-21A6-582A-EDA4CA06F431}"/>
              </a:ext>
            </a:extLst>
          </p:cNvPr>
          <p:cNvSpPr/>
          <p:nvPr/>
        </p:nvSpPr>
        <p:spPr>
          <a:xfrm>
            <a:off x="8958470" y="0"/>
            <a:ext cx="3233529" cy="6857995"/>
          </a:xfrm>
          <a:custGeom>
            <a:avLst/>
            <a:gdLst>
              <a:gd name="connsiteX0" fmla="*/ 5071937 w 5991229"/>
              <a:gd name="connsiteY0" fmla="*/ 0 h 6857996"/>
              <a:gd name="connsiteX1" fmla="*/ 5991229 w 5991229"/>
              <a:gd name="connsiteY1" fmla="*/ 0 h 6857996"/>
              <a:gd name="connsiteX2" fmla="*/ 5991229 w 5991229"/>
              <a:gd name="connsiteY2" fmla="*/ 6857996 h 6857996"/>
              <a:gd name="connsiteX3" fmla="*/ 0 w 5991229"/>
              <a:gd name="connsiteY3" fmla="*/ 6857996 h 6857996"/>
              <a:gd name="connsiteX4" fmla="*/ 5071937 w 5991229"/>
              <a:gd name="connsiteY4" fmla="*/ 0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229" h="6857996">
                <a:moveTo>
                  <a:pt x="5071937" y="0"/>
                </a:moveTo>
                <a:lnTo>
                  <a:pt x="5991229" y="0"/>
                </a:lnTo>
                <a:lnTo>
                  <a:pt x="5991229" y="6857996"/>
                </a:lnTo>
                <a:lnTo>
                  <a:pt x="0" y="6857996"/>
                </a:lnTo>
                <a:lnTo>
                  <a:pt x="5071937"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red and black broken glass&#10;&#10;Description automatically generated">
            <a:extLst>
              <a:ext uri="{FF2B5EF4-FFF2-40B4-BE49-F238E27FC236}">
                <a16:creationId xmlns:a16="http://schemas.microsoft.com/office/drawing/2014/main" id="{DB4AC22A-395C-570E-2CF9-95A62073922F}"/>
              </a:ext>
            </a:extLst>
          </p:cNvPr>
          <p:cNvPicPr>
            <a:picLocks noChangeAspect="1"/>
          </p:cNvPicPr>
          <p:nvPr/>
        </p:nvPicPr>
        <p:blipFill rotWithShape="1">
          <a:blip r:embed="rId2">
            <a:alphaModFix amt="85000"/>
          </a:blip>
          <a:srcRect b="60345"/>
          <a:stretch/>
        </p:blipFill>
        <p:spPr>
          <a:xfrm>
            <a:off x="10310190" y="5303520"/>
            <a:ext cx="2253651" cy="1554480"/>
          </a:xfrm>
          <a:prstGeom prst="rect">
            <a:avLst/>
          </a:prstGeom>
        </p:spPr>
      </p:pic>
      <p:sp>
        <p:nvSpPr>
          <p:cNvPr id="2" name="TextBox 1">
            <a:extLst>
              <a:ext uri="{FF2B5EF4-FFF2-40B4-BE49-F238E27FC236}">
                <a16:creationId xmlns:a16="http://schemas.microsoft.com/office/drawing/2014/main" id="{03ADF175-B643-EE96-15EC-E4E319E2E0AA}"/>
              </a:ext>
            </a:extLst>
          </p:cNvPr>
          <p:cNvSpPr txBox="1"/>
          <p:nvPr/>
        </p:nvSpPr>
        <p:spPr>
          <a:xfrm>
            <a:off x="1396723" y="1485032"/>
            <a:ext cx="7196850" cy="646331"/>
          </a:xfrm>
          <a:prstGeom prst="rect">
            <a:avLst/>
          </a:prstGeom>
          <a:noFill/>
        </p:spPr>
        <p:txBody>
          <a:bodyPr wrap="square" rtlCol="0">
            <a:spAutoFit/>
          </a:bodyPr>
          <a:lstStyle/>
          <a:p>
            <a:r>
              <a:rPr lang="en-US" sz="3600" b="1" dirty="0">
                <a:latin typeface="Open Sans" pitchFamily="2" charset="0"/>
                <a:ea typeface="Open Sans" pitchFamily="2" charset="0"/>
                <a:cs typeface="Open Sans" pitchFamily="2" charset="0"/>
              </a:rPr>
              <a:t>Opportunities and Challenges</a:t>
            </a:r>
          </a:p>
        </p:txBody>
      </p:sp>
      <p:pic>
        <p:nvPicPr>
          <p:cNvPr id="3" name="Picture 2">
            <a:extLst>
              <a:ext uri="{FF2B5EF4-FFF2-40B4-BE49-F238E27FC236}">
                <a16:creationId xmlns:a16="http://schemas.microsoft.com/office/drawing/2014/main" id="{E8BE762D-16D6-3B87-CE92-6178E1530A84}"/>
              </a:ext>
            </a:extLst>
          </p:cNvPr>
          <p:cNvPicPr>
            <a:picLocks noChangeAspect="1"/>
          </p:cNvPicPr>
          <p:nvPr/>
        </p:nvPicPr>
        <p:blipFill>
          <a:blip r:embed="rId3"/>
          <a:stretch>
            <a:fillRect/>
          </a:stretch>
        </p:blipFill>
        <p:spPr>
          <a:xfrm>
            <a:off x="338435" y="6267635"/>
            <a:ext cx="2849357" cy="321961"/>
          </a:xfrm>
          <a:prstGeom prst="rect">
            <a:avLst/>
          </a:prstGeom>
        </p:spPr>
      </p:pic>
      <p:sp>
        <p:nvSpPr>
          <p:cNvPr id="6" name="Right Triangle 5">
            <a:extLst>
              <a:ext uri="{FF2B5EF4-FFF2-40B4-BE49-F238E27FC236}">
                <a16:creationId xmlns:a16="http://schemas.microsoft.com/office/drawing/2014/main" id="{45F9E15A-A420-B5EC-E511-D6567EDFEBFF}"/>
              </a:ext>
            </a:extLst>
          </p:cNvPr>
          <p:cNvSpPr/>
          <p:nvPr/>
        </p:nvSpPr>
        <p:spPr>
          <a:xfrm rot="10800000">
            <a:off x="10310190" y="-5"/>
            <a:ext cx="1881807" cy="4076057"/>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D29A0FD-F956-5550-EA73-821460AC8225}"/>
              </a:ext>
            </a:extLst>
          </p:cNvPr>
          <p:cNvSpPr txBox="1"/>
          <p:nvPr/>
        </p:nvSpPr>
        <p:spPr>
          <a:xfrm>
            <a:off x="564357" y="2750938"/>
            <a:ext cx="6100762" cy="2062103"/>
          </a:xfrm>
          <a:prstGeom prst="rect">
            <a:avLst/>
          </a:prstGeom>
          <a:noFill/>
        </p:spPr>
        <p:txBody>
          <a:bodyPr wrap="square">
            <a:spAutoFit/>
          </a:bodyPr>
          <a:lstStyle/>
          <a:p>
            <a:r>
              <a:rPr lang="en-US" sz="3200" dirty="0">
                <a:latin typeface="Open Sans Light" panose="020B0306030504020204" pitchFamily="34" charset="0"/>
                <a:ea typeface="Open Sans Light" panose="020B0306030504020204" pitchFamily="34" charset="0"/>
                <a:cs typeface="Open Sans Light" panose="020B0306030504020204" pitchFamily="34" charset="0"/>
              </a:rPr>
              <a:t>NPRQI</a:t>
            </a:r>
          </a:p>
          <a:p>
            <a:r>
              <a:rPr lang="en-US" sz="3200" dirty="0">
                <a:latin typeface="Open Sans Light" panose="020B0306030504020204" pitchFamily="34" charset="0"/>
                <a:ea typeface="Open Sans Light" panose="020B0306030504020204" pitchFamily="34" charset="0"/>
                <a:cs typeface="Open Sans Light" panose="020B0306030504020204" pitchFamily="34" charset="0"/>
              </a:rPr>
              <a:t>Team Building with the ED</a:t>
            </a:r>
          </a:p>
          <a:p>
            <a:r>
              <a:rPr lang="en-US" sz="3200" dirty="0">
                <a:latin typeface="Open Sans Light" panose="020B0306030504020204" pitchFamily="34" charset="0"/>
                <a:ea typeface="Open Sans Light" panose="020B0306030504020204" pitchFamily="34" charset="0"/>
                <a:cs typeface="Open Sans Light" panose="020B0306030504020204" pitchFamily="34" charset="0"/>
              </a:rPr>
              <a:t>PECCs</a:t>
            </a:r>
          </a:p>
          <a:p>
            <a:r>
              <a:rPr lang="en-US" sz="3200" dirty="0">
                <a:latin typeface="Open Sans Light" panose="020B0306030504020204" pitchFamily="34" charset="0"/>
                <a:ea typeface="Open Sans Light" panose="020B0306030504020204" pitchFamily="34" charset="0"/>
                <a:cs typeface="Open Sans Light" panose="020B0306030504020204" pitchFamily="34" charset="0"/>
              </a:rPr>
              <a:t>Rural Emergency Departments</a:t>
            </a:r>
          </a:p>
        </p:txBody>
      </p:sp>
      <p:sp>
        <p:nvSpPr>
          <p:cNvPr id="8" name="TextBox 7">
            <a:extLst>
              <a:ext uri="{FF2B5EF4-FFF2-40B4-BE49-F238E27FC236}">
                <a16:creationId xmlns:a16="http://schemas.microsoft.com/office/drawing/2014/main" id="{D45FFC0E-40FC-1D17-6220-0099FADD0478}"/>
              </a:ext>
            </a:extLst>
          </p:cNvPr>
          <p:cNvSpPr txBox="1"/>
          <p:nvPr/>
        </p:nvSpPr>
        <p:spPr>
          <a:xfrm>
            <a:off x="8544382" y="657137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Tree>
    <p:extLst>
      <p:ext uri="{BB962C8B-B14F-4D97-AF65-F5344CB8AC3E}">
        <p14:creationId xmlns:p14="http://schemas.microsoft.com/office/powerpoint/2010/main" val="1646842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BCF2-0CBD-2341-C175-909A14A03453}"/>
              </a:ext>
            </a:extLst>
          </p:cNvPr>
          <p:cNvSpPr>
            <a:spLocks noGrp="1"/>
          </p:cNvSpPr>
          <p:nvPr>
            <p:ph type="title"/>
          </p:nvPr>
        </p:nvSpPr>
        <p:spPr/>
        <p:txBody>
          <a:bodyPr/>
          <a:lstStyle/>
          <a:p>
            <a:r>
              <a:rPr lang="en-US" sz="3600" dirty="0"/>
              <a:t>Pediatric Readiness Recognition Programs and Association with Pediatric Readiness</a:t>
            </a:r>
          </a:p>
        </p:txBody>
      </p:sp>
      <p:pic>
        <p:nvPicPr>
          <p:cNvPr id="6" name="Picture 5">
            <a:extLst>
              <a:ext uri="{FF2B5EF4-FFF2-40B4-BE49-F238E27FC236}">
                <a16:creationId xmlns:a16="http://schemas.microsoft.com/office/drawing/2014/main" id="{8D943048-88C0-17DD-AA50-7D15F163508E}"/>
              </a:ext>
            </a:extLst>
          </p:cNvPr>
          <p:cNvPicPr>
            <a:picLocks noChangeAspect="1"/>
          </p:cNvPicPr>
          <p:nvPr/>
        </p:nvPicPr>
        <p:blipFill rotWithShape="1">
          <a:blip r:embed="rId2"/>
          <a:srcRect l="24884" t="27089" r="23625" b="10671"/>
          <a:stretch/>
        </p:blipFill>
        <p:spPr>
          <a:xfrm>
            <a:off x="6797842" y="2594350"/>
            <a:ext cx="4863556" cy="3674321"/>
          </a:xfrm>
          <a:prstGeom prst="rect">
            <a:avLst/>
          </a:prstGeom>
        </p:spPr>
      </p:pic>
      <p:sp>
        <p:nvSpPr>
          <p:cNvPr id="7" name="TextBox 6">
            <a:extLst>
              <a:ext uri="{FF2B5EF4-FFF2-40B4-BE49-F238E27FC236}">
                <a16:creationId xmlns:a16="http://schemas.microsoft.com/office/drawing/2014/main" id="{5B034FE9-D8B9-3EB6-D8AA-B2F9CA86415E}"/>
              </a:ext>
            </a:extLst>
          </p:cNvPr>
          <p:cNvSpPr txBox="1"/>
          <p:nvPr/>
        </p:nvSpPr>
        <p:spPr>
          <a:xfrm>
            <a:off x="3492500" y="6334780"/>
            <a:ext cx="9324837" cy="307777"/>
          </a:xfrm>
          <a:prstGeom prst="rect">
            <a:avLst/>
          </a:prstGeom>
          <a:noFill/>
        </p:spPr>
        <p:txBody>
          <a:bodyPr wrap="square" rtlCol="0">
            <a:spAutoFit/>
          </a:bodyPr>
          <a:lstStyle/>
          <a:p>
            <a:r>
              <a:rPr lang="en-US" sz="1400" dirty="0"/>
              <a:t>Remick, et al. Ann </a:t>
            </a:r>
            <a:r>
              <a:rPr lang="en-US" sz="1400" dirty="0" err="1"/>
              <a:t>Emerg</a:t>
            </a:r>
            <a:r>
              <a:rPr lang="en-US" sz="1400" dirty="0"/>
              <a:t> Med 2016.                                               </a:t>
            </a:r>
            <a:r>
              <a:rPr lang="en-US" sz="1400" dirty="0" err="1"/>
              <a:t>Whitfill</a:t>
            </a:r>
            <a:r>
              <a:rPr lang="en-US" sz="1400" dirty="0"/>
              <a:t>, et al. J </a:t>
            </a:r>
            <a:r>
              <a:rPr lang="en-US" sz="1400" dirty="0" err="1"/>
              <a:t>Pediatr</a:t>
            </a:r>
            <a:r>
              <a:rPr lang="en-US" sz="1400" dirty="0"/>
              <a:t> 2019.</a:t>
            </a:r>
          </a:p>
        </p:txBody>
      </p:sp>
      <p:pic>
        <p:nvPicPr>
          <p:cNvPr id="9" name="Picture 8">
            <a:extLst>
              <a:ext uri="{FF2B5EF4-FFF2-40B4-BE49-F238E27FC236}">
                <a16:creationId xmlns:a16="http://schemas.microsoft.com/office/drawing/2014/main" id="{F6C21AED-BEC3-4B75-0230-DF2419F2B357}"/>
              </a:ext>
            </a:extLst>
          </p:cNvPr>
          <p:cNvPicPr>
            <a:picLocks noChangeAspect="1"/>
          </p:cNvPicPr>
          <p:nvPr/>
        </p:nvPicPr>
        <p:blipFill rotWithShape="1">
          <a:blip r:embed="rId3"/>
          <a:srcRect l="11550" t="30175" r="10468" b="63155"/>
          <a:stretch/>
        </p:blipFill>
        <p:spPr>
          <a:xfrm>
            <a:off x="664634" y="1818073"/>
            <a:ext cx="10445985" cy="558404"/>
          </a:xfrm>
          <a:prstGeom prst="rect">
            <a:avLst/>
          </a:prstGeom>
        </p:spPr>
      </p:pic>
      <p:pic>
        <p:nvPicPr>
          <p:cNvPr id="4" name="Picture 3">
            <a:extLst>
              <a:ext uri="{FF2B5EF4-FFF2-40B4-BE49-F238E27FC236}">
                <a16:creationId xmlns:a16="http://schemas.microsoft.com/office/drawing/2014/main" id="{00A24C36-43CB-6BC2-768C-768D543AD0D9}"/>
              </a:ext>
            </a:extLst>
          </p:cNvPr>
          <p:cNvPicPr>
            <a:picLocks noChangeAspect="1"/>
          </p:cNvPicPr>
          <p:nvPr/>
        </p:nvPicPr>
        <p:blipFill>
          <a:blip r:embed="rId4"/>
          <a:stretch>
            <a:fillRect/>
          </a:stretch>
        </p:blipFill>
        <p:spPr>
          <a:xfrm>
            <a:off x="664634" y="2755232"/>
            <a:ext cx="5826736" cy="1538430"/>
          </a:xfrm>
          <a:prstGeom prst="rect">
            <a:avLst/>
          </a:prstGeom>
        </p:spPr>
      </p:pic>
    </p:spTree>
    <p:extLst>
      <p:ext uri="{BB962C8B-B14F-4D97-AF65-F5344CB8AC3E}">
        <p14:creationId xmlns:p14="http://schemas.microsoft.com/office/powerpoint/2010/main" val="1653343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4C3601-94F0-C227-4655-2DD58B0076A8}"/>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876482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D3120-0966-B598-94F2-FEA734DD0FB6}"/>
              </a:ext>
            </a:extLst>
          </p:cNvPr>
          <p:cNvSpPr>
            <a:spLocks noGrp="1"/>
          </p:cNvSpPr>
          <p:nvPr>
            <p:ph type="title"/>
          </p:nvPr>
        </p:nvSpPr>
        <p:spPr>
          <a:xfrm>
            <a:off x="726440" y="208753"/>
            <a:ext cx="10515600" cy="1325563"/>
          </a:xfrm>
        </p:spPr>
        <p:txBody>
          <a:bodyPr>
            <a:normAutofit/>
          </a:bodyPr>
          <a:lstStyle/>
          <a:p>
            <a:r>
              <a:rPr lang="en-US" dirty="0"/>
              <a:t>NPRQI Site Dashboard – Graph View</a:t>
            </a:r>
            <a:endParaRPr lang="en-US" sz="1800" dirty="0"/>
          </a:p>
        </p:txBody>
      </p:sp>
      <p:grpSp>
        <p:nvGrpSpPr>
          <p:cNvPr id="6" name="Group 5">
            <a:extLst>
              <a:ext uri="{FF2B5EF4-FFF2-40B4-BE49-F238E27FC236}">
                <a16:creationId xmlns:a16="http://schemas.microsoft.com/office/drawing/2014/main" id="{5077B232-9F30-A722-2855-A2305CCFD695}"/>
              </a:ext>
            </a:extLst>
          </p:cNvPr>
          <p:cNvGrpSpPr/>
          <p:nvPr/>
        </p:nvGrpSpPr>
        <p:grpSpPr>
          <a:xfrm>
            <a:off x="419100" y="1534316"/>
            <a:ext cx="11353800" cy="5215905"/>
            <a:chOff x="0" y="177800"/>
            <a:chExt cx="12192000" cy="6502400"/>
          </a:xfrm>
        </p:grpSpPr>
        <p:pic>
          <p:nvPicPr>
            <p:cNvPr id="7" name="slide2" descr="Site Graph">
              <a:extLst>
                <a:ext uri="{FF2B5EF4-FFF2-40B4-BE49-F238E27FC236}">
                  <a16:creationId xmlns:a16="http://schemas.microsoft.com/office/drawing/2014/main" id="{27F6C235-EB3A-4CA0-84EC-B0E1CEF16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
              <a:ext cx="12192000" cy="6502400"/>
            </a:xfrm>
            <a:prstGeom prst="rect">
              <a:avLst/>
            </a:prstGeom>
          </p:spPr>
        </p:pic>
        <p:sp>
          <p:nvSpPr>
            <p:cNvPr id="8" name="Rectangle 7">
              <a:extLst>
                <a:ext uri="{FF2B5EF4-FFF2-40B4-BE49-F238E27FC236}">
                  <a16:creationId xmlns:a16="http://schemas.microsoft.com/office/drawing/2014/main" id="{FF76E972-B531-9505-4B45-35CB144562A5}"/>
                </a:ext>
              </a:extLst>
            </p:cNvPr>
            <p:cNvSpPr/>
            <p:nvPr/>
          </p:nvSpPr>
          <p:spPr>
            <a:xfrm>
              <a:off x="4521667" y="177800"/>
              <a:ext cx="1744910" cy="258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6127A7C7-007E-4316-454E-0326DA05AEAA}"/>
              </a:ext>
            </a:extLst>
          </p:cNvPr>
          <p:cNvPicPr>
            <a:picLocks noChangeAspect="1"/>
          </p:cNvPicPr>
          <p:nvPr/>
        </p:nvPicPr>
        <p:blipFill>
          <a:blip r:embed="rId3"/>
          <a:stretch>
            <a:fillRect/>
          </a:stretch>
        </p:blipFill>
        <p:spPr>
          <a:xfrm>
            <a:off x="10967720" y="119494"/>
            <a:ext cx="1106841" cy="642926"/>
          </a:xfrm>
          <a:prstGeom prst="rect">
            <a:avLst/>
          </a:prstGeom>
        </p:spPr>
      </p:pic>
    </p:spTree>
    <p:extLst>
      <p:ext uri="{BB962C8B-B14F-4D97-AF65-F5344CB8AC3E}">
        <p14:creationId xmlns:p14="http://schemas.microsoft.com/office/powerpoint/2010/main" val="1128012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D4D2BF-8103-08B4-06D1-9D23ED835332}"/>
              </a:ext>
            </a:extLst>
          </p:cNvPr>
          <p:cNvPicPr>
            <a:picLocks noChangeAspect="1"/>
          </p:cNvPicPr>
          <p:nvPr/>
        </p:nvPicPr>
        <p:blipFill>
          <a:blip r:embed="rId2"/>
          <a:stretch>
            <a:fillRect/>
          </a:stretch>
        </p:blipFill>
        <p:spPr>
          <a:xfrm>
            <a:off x="1384341" y="4705586"/>
            <a:ext cx="1624673" cy="2092756"/>
          </a:xfrm>
          <a:prstGeom prst="rect">
            <a:avLst/>
          </a:prstGeom>
        </p:spPr>
      </p:pic>
      <p:sp>
        <p:nvSpPr>
          <p:cNvPr id="2" name="Title 1">
            <a:extLst>
              <a:ext uri="{FF2B5EF4-FFF2-40B4-BE49-F238E27FC236}">
                <a16:creationId xmlns:a16="http://schemas.microsoft.com/office/drawing/2014/main" id="{3BAB174E-B489-7328-308B-2CCEC7DBC9B2}"/>
              </a:ext>
            </a:extLst>
          </p:cNvPr>
          <p:cNvSpPr>
            <a:spLocks noGrp="1"/>
          </p:cNvSpPr>
          <p:nvPr>
            <p:ph type="title"/>
          </p:nvPr>
        </p:nvSpPr>
        <p:spPr>
          <a:xfrm>
            <a:off x="609599" y="889000"/>
            <a:ext cx="11229415" cy="1146048"/>
          </a:xfrm>
        </p:spPr>
        <p:txBody>
          <a:bodyPr/>
          <a:lstStyle/>
          <a:p>
            <a:r>
              <a:rPr lang="en-US" dirty="0"/>
              <a:t>New TX trauma rules: 11/2024</a:t>
            </a:r>
          </a:p>
        </p:txBody>
      </p:sp>
      <p:sp>
        <p:nvSpPr>
          <p:cNvPr id="3" name="Content Placeholder 2">
            <a:extLst>
              <a:ext uri="{FF2B5EF4-FFF2-40B4-BE49-F238E27FC236}">
                <a16:creationId xmlns:a16="http://schemas.microsoft.com/office/drawing/2014/main" id="{B15A34E0-FFCB-B2A9-E0E4-B2BD7B433AF8}"/>
              </a:ext>
            </a:extLst>
          </p:cNvPr>
          <p:cNvSpPr>
            <a:spLocks noGrp="1"/>
          </p:cNvSpPr>
          <p:nvPr>
            <p:ph sz="half" idx="1"/>
          </p:nvPr>
        </p:nvSpPr>
        <p:spPr>
          <a:xfrm>
            <a:off x="352986" y="2015285"/>
            <a:ext cx="4205116" cy="2751797"/>
          </a:xfrm>
        </p:spPr>
        <p:txBody>
          <a:bodyPr>
            <a:normAutofit fontScale="92500" lnSpcReduction="20000"/>
          </a:bodyPr>
          <a:lstStyle/>
          <a:p>
            <a:pPr marL="76199" indent="0">
              <a:buNone/>
            </a:pPr>
            <a:r>
              <a:rPr lang="en-US" sz="1600" b="1" u="sng" dirty="0">
                <a:solidFill>
                  <a:schemeClr val="accent2"/>
                </a:solidFill>
              </a:rPr>
              <a:t>Texas Trauma Rules:</a:t>
            </a:r>
          </a:p>
          <a:p>
            <a:pPr marL="419099" indent="-342900"/>
            <a:r>
              <a:rPr lang="en-US" sz="1600" b="1" dirty="0">
                <a:solidFill>
                  <a:schemeClr val="accent2"/>
                </a:solidFill>
              </a:rPr>
              <a:t>Pediatric simulations (semiannual)</a:t>
            </a:r>
          </a:p>
          <a:p>
            <a:pPr marL="419099" indent="-342900"/>
            <a:r>
              <a:rPr lang="en-US" sz="1600" b="1" dirty="0">
                <a:solidFill>
                  <a:schemeClr val="accent2"/>
                </a:solidFill>
              </a:rPr>
              <a:t>Pediatric competencies for staff</a:t>
            </a:r>
          </a:p>
          <a:p>
            <a:pPr marL="419099" indent="-342900"/>
            <a:r>
              <a:rPr lang="en-US" sz="1600" b="1" dirty="0">
                <a:solidFill>
                  <a:schemeClr val="accent2"/>
                </a:solidFill>
              </a:rPr>
              <a:t>Pediatric equipment and supplies </a:t>
            </a:r>
          </a:p>
          <a:p>
            <a:pPr marL="419099" indent="-342900"/>
            <a:r>
              <a:rPr lang="en-US" sz="1600" b="1" dirty="0">
                <a:solidFill>
                  <a:schemeClr val="accent2"/>
                </a:solidFill>
              </a:rPr>
              <a:t>Annual NPRP assessment</a:t>
            </a:r>
          </a:p>
          <a:p>
            <a:pPr marL="419099" indent="-342900"/>
            <a:r>
              <a:rPr lang="en-US" sz="1600" b="1" i="0" dirty="0">
                <a:solidFill>
                  <a:schemeClr val="accent2"/>
                </a:solidFill>
                <a:effectLst/>
                <a:highlight>
                  <a:srgbClr val="FFFFFF"/>
                </a:highlight>
              </a:rPr>
              <a:t>Assessments include GCS; complete vital signs </a:t>
            </a:r>
          </a:p>
          <a:p>
            <a:pPr marL="419099" indent="-342900"/>
            <a:r>
              <a:rPr lang="en-US" sz="1600" b="1" i="0" dirty="0">
                <a:solidFill>
                  <a:schemeClr val="accent2"/>
                </a:solidFill>
                <a:effectLst/>
                <a:highlight>
                  <a:srgbClr val="FFFFFF"/>
                </a:highlight>
              </a:rPr>
              <a:t>Serial vital signs, GCS, and pain assessments in shock and trauma</a:t>
            </a:r>
          </a:p>
          <a:p>
            <a:pPr marL="419099" indent="-342900"/>
            <a:r>
              <a:rPr lang="en-US" sz="1600" b="1" i="0" dirty="0">
                <a:solidFill>
                  <a:schemeClr val="accent2"/>
                </a:solidFill>
                <a:effectLst/>
                <a:highlight>
                  <a:srgbClr val="FFFFFF"/>
                </a:highlight>
              </a:rPr>
              <a:t>Pediatric imaging guidelines</a:t>
            </a:r>
            <a:endParaRPr lang="en-US" sz="1600" b="1" dirty="0">
              <a:solidFill>
                <a:schemeClr val="accent2"/>
              </a:solidFill>
            </a:endParaRPr>
          </a:p>
          <a:p>
            <a:endParaRPr lang="en-US" dirty="0"/>
          </a:p>
        </p:txBody>
      </p:sp>
      <p:pic>
        <p:nvPicPr>
          <p:cNvPr id="8" name="Picture 2" descr="Map of the 12 Texas Regions">
            <a:extLst>
              <a:ext uri="{FF2B5EF4-FFF2-40B4-BE49-F238E27FC236}">
                <a16:creationId xmlns:a16="http://schemas.microsoft.com/office/drawing/2014/main" id="{6FADA42E-1223-1BE6-4C6B-9B6ECCF88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669" y="3292225"/>
            <a:ext cx="3361659" cy="32546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66D9F3-18C6-D9AB-8EA4-EFC6034E8C24}"/>
              </a:ext>
            </a:extLst>
          </p:cNvPr>
          <p:cNvSpPr txBox="1"/>
          <p:nvPr/>
        </p:nvSpPr>
        <p:spPr>
          <a:xfrm>
            <a:off x="4827996" y="3026335"/>
            <a:ext cx="3465094" cy="954107"/>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302 Trauma Centers</a:t>
            </a:r>
            <a:endParaRPr lang="en-US" sz="14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D650B67-AC54-E6B8-86F7-B8AA7BEFC535}"/>
              </a:ext>
            </a:extLst>
          </p:cNvPr>
          <p:cNvPicPr>
            <a:picLocks noChangeAspect="1"/>
          </p:cNvPicPr>
          <p:nvPr/>
        </p:nvPicPr>
        <p:blipFill>
          <a:blip r:embed="rId4"/>
          <a:stretch>
            <a:fillRect/>
          </a:stretch>
        </p:blipFill>
        <p:spPr>
          <a:xfrm>
            <a:off x="7964941" y="1837756"/>
            <a:ext cx="3819848" cy="4918054"/>
          </a:xfrm>
          <a:prstGeom prst="rect">
            <a:avLst/>
          </a:prstGeom>
        </p:spPr>
      </p:pic>
    </p:spTree>
    <p:extLst>
      <p:ext uri="{BB962C8B-B14F-4D97-AF65-F5344CB8AC3E}">
        <p14:creationId xmlns:p14="http://schemas.microsoft.com/office/powerpoint/2010/main" val="2279930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606910-5E4D-74EB-0ECD-D7CF55CD8C21}"/>
              </a:ext>
            </a:extLst>
          </p:cNvPr>
          <p:cNvSpPr>
            <a:spLocks noGrp="1"/>
          </p:cNvSpPr>
          <p:nvPr>
            <p:ph type="title"/>
          </p:nvPr>
        </p:nvSpPr>
        <p:spPr>
          <a:xfrm>
            <a:off x="1021080" y="286795"/>
            <a:ext cx="11069320" cy="1415005"/>
          </a:xfrm>
        </p:spPr>
        <p:txBody>
          <a:bodyPr>
            <a:noAutofit/>
          </a:bodyPr>
          <a:lstStyle/>
          <a:p>
            <a:r>
              <a:rPr lang="en-US" sz="2667" dirty="0"/>
              <a:t>Burke LG, </a:t>
            </a:r>
            <a:r>
              <a:rPr lang="en-US" sz="2667" dirty="0" err="1"/>
              <a:t>Beaute</a:t>
            </a:r>
            <a:r>
              <a:rPr lang="en-US" sz="2667" dirty="0"/>
              <a:t> JI, Michelson KA. </a:t>
            </a:r>
            <a:r>
              <a:rPr lang="en-US" sz="3200" dirty="0">
                <a:solidFill>
                  <a:schemeClr val="accent2">
                    <a:lumMod val="60000"/>
                    <a:lumOff val="40000"/>
                  </a:schemeClr>
                </a:solidFill>
              </a:rPr>
              <a:t>Saving Children’s Lives Through Universal Pediatric Readiness Is a Wise Investment. </a:t>
            </a:r>
            <a:r>
              <a:rPr lang="en-US" sz="2667" dirty="0"/>
              <a:t>JAMA </a:t>
            </a:r>
            <a:r>
              <a:rPr lang="en-US" sz="2667" dirty="0" err="1"/>
              <a:t>Netw</a:t>
            </a:r>
            <a:r>
              <a:rPr lang="en-US" sz="2667" dirty="0"/>
              <a:t> Open. 2024;7(11):e2442139. doi:10.1001/jamanetworkopen.2024.42139</a:t>
            </a:r>
          </a:p>
        </p:txBody>
      </p:sp>
      <p:sp>
        <p:nvSpPr>
          <p:cNvPr id="7" name="Text Placeholder 6">
            <a:extLst>
              <a:ext uri="{FF2B5EF4-FFF2-40B4-BE49-F238E27FC236}">
                <a16:creationId xmlns:a16="http://schemas.microsoft.com/office/drawing/2014/main" id="{C4DAAF5B-4F72-83C7-4E75-09CC644E1B08}"/>
              </a:ext>
            </a:extLst>
          </p:cNvPr>
          <p:cNvSpPr>
            <a:spLocks noGrp="1"/>
          </p:cNvSpPr>
          <p:nvPr>
            <p:ph type="body" idx="1"/>
          </p:nvPr>
        </p:nvSpPr>
        <p:spPr>
          <a:xfrm>
            <a:off x="406400" y="2006602"/>
            <a:ext cx="11277600" cy="4564605"/>
          </a:xfrm>
        </p:spPr>
        <p:txBody>
          <a:bodyPr>
            <a:normAutofit fontScale="92500" lnSpcReduction="20000"/>
          </a:bodyPr>
          <a:lstStyle/>
          <a:p>
            <a:pPr marL="114293" indent="0">
              <a:buNone/>
            </a:pPr>
            <a:r>
              <a:rPr lang="en-US" sz="2400" dirty="0" err="1">
                <a:solidFill>
                  <a:srgbClr val="333333"/>
                </a:solidFill>
                <a:latin typeface="Guardian TextSans Web"/>
              </a:rPr>
              <a:t>Newgard</a:t>
            </a:r>
            <a:r>
              <a:rPr lang="en-US" sz="2400" dirty="0">
                <a:solidFill>
                  <a:srgbClr val="333333"/>
                </a:solidFill>
                <a:latin typeface="Guardian TextSans Web"/>
              </a:rPr>
              <a:t> CD, Lin A, Goldhaber-</a:t>
            </a:r>
            <a:r>
              <a:rPr lang="en-US" sz="2400" dirty="0" err="1">
                <a:solidFill>
                  <a:srgbClr val="333333"/>
                </a:solidFill>
                <a:latin typeface="Guardian TextSans Web"/>
              </a:rPr>
              <a:t>Fiebert</a:t>
            </a:r>
            <a:r>
              <a:rPr lang="en-US" sz="2400" dirty="0">
                <a:solidFill>
                  <a:srgbClr val="333333"/>
                </a:solidFill>
                <a:latin typeface="Guardian TextSans Web"/>
              </a:rPr>
              <a:t> JD, et al. </a:t>
            </a:r>
            <a:r>
              <a:rPr lang="en-US" b="1" i="0" u="none" strike="noStrike" dirty="0">
                <a:solidFill>
                  <a:srgbClr val="333333"/>
                </a:solidFill>
                <a:effectLst/>
                <a:latin typeface="Guardian TextSans Web"/>
              </a:rPr>
              <a:t>State and National Estimates of the Cost of Emergency Department Pediatric Readiness and Lives Saved. </a:t>
            </a:r>
            <a:r>
              <a:rPr lang="en-US" sz="2400" i="1" dirty="0">
                <a:solidFill>
                  <a:srgbClr val="333333"/>
                </a:solidFill>
                <a:latin typeface="Guardian TextSans Web"/>
              </a:rPr>
              <a:t>JAMA </a:t>
            </a:r>
            <a:r>
              <a:rPr lang="en-US" sz="2400" i="1" dirty="0" err="1">
                <a:solidFill>
                  <a:srgbClr val="333333"/>
                </a:solidFill>
                <a:latin typeface="Guardian TextSans Web"/>
              </a:rPr>
              <a:t>Netw</a:t>
            </a:r>
            <a:r>
              <a:rPr lang="en-US" sz="2400" i="1" dirty="0">
                <a:solidFill>
                  <a:srgbClr val="333333"/>
                </a:solidFill>
                <a:latin typeface="Guardian TextSans Web"/>
              </a:rPr>
              <a:t> Open.</a:t>
            </a:r>
            <a:r>
              <a:rPr lang="en-US" sz="2400" dirty="0">
                <a:solidFill>
                  <a:srgbClr val="333333"/>
                </a:solidFill>
                <a:latin typeface="Guardian TextSans Web"/>
              </a:rPr>
              <a:t> 2024;7(11):e2442154. </a:t>
            </a:r>
            <a:r>
              <a:rPr lang="en-US" b="0" i="0" u="none" strike="noStrike" dirty="0">
                <a:solidFill>
                  <a:srgbClr val="333333"/>
                </a:solidFill>
                <a:effectLst/>
                <a:latin typeface="Guardian TextSans Web"/>
              </a:rPr>
              <a:t>doi:10.1001/jamanetworkopen.2024.42154</a:t>
            </a:r>
          </a:p>
          <a:p>
            <a:pPr marL="114293" indent="0">
              <a:buNone/>
            </a:pPr>
            <a:r>
              <a:rPr lang="en-US" b="0" i="0" u="none" strike="noStrike" dirty="0">
                <a:solidFill>
                  <a:srgbClr val="333333"/>
                </a:solidFill>
                <a:effectLst/>
                <a:latin typeface="Guardian TextSans Web"/>
              </a:rPr>
              <a:t>In this cohort study of 4840 EDs across the US, 842 (17.4%) had high pediatric readiness and the annual cost to reach high pediatric readiness was $207 335 302, ranging from $0 to $11.84 per child by state. An estimated 2143 pediatric lives may be saved each year through universal high ED pediatric readiness. </a:t>
            </a:r>
          </a:p>
          <a:p>
            <a:pPr marL="114293" indent="0">
              <a:buNone/>
            </a:pPr>
            <a:r>
              <a:rPr lang="en-US" b="0" i="0" u="none" strike="noStrike" dirty="0">
                <a:solidFill>
                  <a:srgbClr val="1F1F1F"/>
                </a:solidFill>
                <a:effectLst/>
                <a:latin typeface="Google Sans"/>
              </a:rPr>
              <a:t>The authors estimated the cost of bringing all US EDs to high pediatric readiness at </a:t>
            </a:r>
            <a:r>
              <a:rPr lang="en-US" b="0" i="0" u="none" strike="noStrike" dirty="0">
                <a:solidFill>
                  <a:srgbClr val="040C28"/>
                </a:solidFill>
                <a:effectLst/>
                <a:latin typeface="Google Sans"/>
              </a:rPr>
              <a:t>$207 million</a:t>
            </a:r>
            <a:r>
              <a:rPr lang="en-US" b="0" i="0" u="none" strike="noStrike" dirty="0">
                <a:solidFill>
                  <a:srgbClr val="1F1F1F"/>
                </a:solidFill>
                <a:effectLst/>
                <a:latin typeface="Google Sans"/>
              </a:rPr>
              <a:t>, which is less than 0.005% of the $4.5 trillion in US health care spending in 2022</a:t>
            </a:r>
            <a:endParaRPr lang="en-US" dirty="0"/>
          </a:p>
        </p:txBody>
      </p:sp>
    </p:spTree>
    <p:extLst>
      <p:ext uri="{BB962C8B-B14F-4D97-AF65-F5344CB8AC3E}">
        <p14:creationId xmlns:p14="http://schemas.microsoft.com/office/powerpoint/2010/main" val="478611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B4908-6286-2903-BD5D-C1B91EF5B138}"/>
              </a:ext>
            </a:extLst>
          </p:cNvPr>
          <p:cNvPicPr>
            <a:picLocks noChangeAspect="1"/>
          </p:cNvPicPr>
          <p:nvPr/>
        </p:nvPicPr>
        <p:blipFill>
          <a:blip r:embed="rId2"/>
          <a:stretch>
            <a:fillRect/>
          </a:stretch>
        </p:blipFill>
        <p:spPr>
          <a:xfrm>
            <a:off x="2339690" y="355265"/>
            <a:ext cx="9649109" cy="6223673"/>
          </a:xfrm>
          <a:prstGeom prst="rect">
            <a:avLst/>
          </a:prstGeom>
        </p:spPr>
      </p:pic>
      <p:sp>
        <p:nvSpPr>
          <p:cNvPr id="3" name="TextBox 2">
            <a:extLst>
              <a:ext uri="{FF2B5EF4-FFF2-40B4-BE49-F238E27FC236}">
                <a16:creationId xmlns:a16="http://schemas.microsoft.com/office/drawing/2014/main" id="{CC60FD43-0530-848D-9A74-20FF3D9F55FB}"/>
              </a:ext>
            </a:extLst>
          </p:cNvPr>
          <p:cNvSpPr txBox="1"/>
          <p:nvPr/>
        </p:nvSpPr>
        <p:spPr>
          <a:xfrm>
            <a:off x="203202" y="168996"/>
            <a:ext cx="3047999" cy="193899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1219170"/>
            <a:r>
              <a:rPr lang="en-US" sz="2400" b="1" dirty="0">
                <a:solidFill>
                  <a:srgbClr val="333333"/>
                </a:solidFill>
                <a:latin typeface="Guardian TextSans Web"/>
              </a:rPr>
              <a:t> Annual Cost per Child Resident to Reach Universal High ED Pediatric Readiness by State</a:t>
            </a: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716345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CE8C04-5657-C219-C10F-3513CB7E54C4}"/>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E6B1FF36-279B-A13C-7A2E-A4A79CE46F0C}"/>
              </a:ext>
            </a:extLst>
          </p:cNvPr>
          <p:cNvSpPr txBox="1"/>
          <p:nvPr/>
        </p:nvSpPr>
        <p:spPr>
          <a:xfrm>
            <a:off x="175098" y="422099"/>
            <a:ext cx="9299641"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buNone/>
            </a:pPr>
            <a:r>
              <a:rPr lang="en-US" sz="2800" b="1" i="1" dirty="0">
                <a:effectLst/>
                <a:latin typeface="Helvetica" pitchFamily="2" charset="0"/>
              </a:rPr>
              <a:t>American College of Emergency Physicians </a:t>
            </a:r>
          </a:p>
          <a:p>
            <a:pPr>
              <a:buNone/>
            </a:pPr>
            <a:r>
              <a:rPr lang="en-US" sz="2800" b="1" i="1" dirty="0">
                <a:effectLst/>
                <a:latin typeface="Helvetica" pitchFamily="2" charset="0"/>
              </a:rPr>
              <a:t>Emergency Department</a:t>
            </a:r>
            <a:r>
              <a:rPr lang="en-US" sz="2800" b="1" dirty="0">
                <a:latin typeface="Helvetica" pitchFamily="2" charset="0"/>
              </a:rPr>
              <a:t> </a:t>
            </a:r>
            <a:r>
              <a:rPr lang="en-US" sz="2800" b="1" i="1" dirty="0">
                <a:effectLst/>
                <a:latin typeface="Helvetica" pitchFamily="2" charset="0"/>
              </a:rPr>
              <a:t>Accreditation Criteria</a:t>
            </a:r>
            <a:endParaRPr lang="en-US" sz="2800" b="1" dirty="0">
              <a:effectLst/>
              <a:latin typeface="Helvetica" pitchFamily="2" charset="0"/>
            </a:endParaRPr>
          </a:p>
          <a:p>
            <a:r>
              <a:rPr lang="en-US" sz="2800" b="1" i="1" dirty="0">
                <a:latin typeface="Open Sans" pitchFamily="2" charset="0"/>
                <a:ea typeface="Open Sans" pitchFamily="2" charset="0"/>
                <a:cs typeface="Open Sans" pitchFamily="2" charset="0"/>
              </a:rPr>
              <a:t>August 2025</a:t>
            </a:r>
          </a:p>
          <a:p>
            <a:pPr>
              <a:buNone/>
            </a:pPr>
            <a:r>
              <a:rPr lang="en-US" sz="2800" b="1" i="1" dirty="0">
                <a:latin typeface="Open Sans" pitchFamily="2" charset="0"/>
                <a:ea typeface="Open Sans" pitchFamily="2" charset="0"/>
                <a:cs typeface="Open Sans" pitchFamily="2" charset="0"/>
              </a:rPr>
              <a:t>Level I-III and </a:t>
            </a:r>
            <a:r>
              <a:rPr lang="en-US" sz="2800" b="1" i="1" dirty="0">
                <a:solidFill>
                  <a:schemeClr val="tx1"/>
                </a:solidFill>
                <a:effectLst/>
                <a:latin typeface="Helvetica" pitchFamily="2" charset="0"/>
              </a:rPr>
              <a:t>Federally Designated Rural and Emergency Hospital and Critical</a:t>
            </a:r>
            <a:r>
              <a:rPr lang="en-US" sz="2800" b="1" dirty="0">
                <a:solidFill>
                  <a:schemeClr val="tx1"/>
                </a:solidFill>
                <a:latin typeface="Helvetica" pitchFamily="2" charset="0"/>
              </a:rPr>
              <a:t> </a:t>
            </a:r>
            <a:r>
              <a:rPr lang="en-US" sz="2800" b="1" i="1" dirty="0">
                <a:solidFill>
                  <a:schemeClr val="tx1"/>
                </a:solidFill>
                <a:effectLst/>
                <a:latin typeface="Helvetica" pitchFamily="2" charset="0"/>
              </a:rPr>
              <a:t>Access Hospital</a:t>
            </a:r>
            <a:endParaRPr lang="en-US" sz="2800" b="1" dirty="0">
              <a:solidFill>
                <a:schemeClr val="tx1"/>
              </a:solidFill>
              <a:effectLst/>
              <a:latin typeface="Helvetica" pitchFamily="2" charset="0"/>
            </a:endParaRPr>
          </a:p>
          <a:p>
            <a:endParaRPr lang="en-US" sz="2800" b="1" i="1" dirty="0">
              <a:latin typeface="Open Sans" pitchFamily="2" charset="0"/>
              <a:ea typeface="Open Sans" pitchFamily="2" charset="0"/>
              <a:cs typeface="Open Sans" pitchFamily="2" charset="0"/>
            </a:endParaRPr>
          </a:p>
        </p:txBody>
      </p:sp>
      <p:sp>
        <p:nvSpPr>
          <p:cNvPr id="14" name="Right Triangle 13">
            <a:extLst>
              <a:ext uri="{FF2B5EF4-FFF2-40B4-BE49-F238E27FC236}">
                <a16:creationId xmlns:a16="http://schemas.microsoft.com/office/drawing/2014/main" id="{ABFCDDBA-7EA2-D6E5-3C7C-81E3302F60A6}"/>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6DFEC7E-7E0D-F644-5DC7-FA1CB94B5F34}"/>
              </a:ext>
            </a:extLst>
          </p:cNvPr>
          <p:cNvSpPr txBox="1"/>
          <p:nvPr/>
        </p:nvSpPr>
        <p:spPr>
          <a:xfrm>
            <a:off x="338436" y="2840478"/>
            <a:ext cx="11515130" cy="38214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None/>
            </a:pPr>
            <a:r>
              <a:rPr lang="en-US" sz="2400" b="1" i="1" dirty="0">
                <a:effectLst/>
                <a:latin typeface="Helvetica" pitchFamily="2" charset="0"/>
              </a:rPr>
              <a:t>QI Plan (all hospitals): </a:t>
            </a:r>
            <a:r>
              <a:rPr lang="en-US" sz="2400" i="1" dirty="0">
                <a:effectLst/>
                <a:latin typeface="Helvetica" pitchFamily="2" charset="0"/>
              </a:rPr>
              <a:t>The ED must review its pediatric readiness status at least every two years, including participation</a:t>
            </a:r>
            <a:endParaRPr lang="en-US" sz="2400" dirty="0">
              <a:effectLst/>
              <a:latin typeface="Helvetica" pitchFamily="2" charset="0"/>
            </a:endParaRPr>
          </a:p>
          <a:p>
            <a:pPr>
              <a:buNone/>
            </a:pPr>
            <a:r>
              <a:rPr lang="en-US" sz="2400" i="1" dirty="0">
                <a:effectLst/>
                <a:latin typeface="Helvetica" pitchFamily="2" charset="0"/>
              </a:rPr>
              <a:t>in the National Pediatric Readiness Assessment (</a:t>
            </a:r>
            <a:r>
              <a:rPr lang="en-US" sz="2400" i="1" dirty="0" err="1">
                <a:solidFill>
                  <a:srgbClr val="0563C2"/>
                </a:solidFill>
                <a:effectLst/>
                <a:latin typeface="Helvetica" pitchFamily="2" charset="0"/>
              </a:rPr>
              <a:t>www.pedsready.org</a:t>
            </a:r>
            <a:r>
              <a:rPr lang="en-US" sz="2400" i="1" dirty="0">
                <a:solidFill>
                  <a:srgbClr val="0563C2"/>
                </a:solidFill>
                <a:effectLst/>
                <a:latin typeface="Helvetica" pitchFamily="2" charset="0"/>
              </a:rPr>
              <a:t> </a:t>
            </a:r>
            <a:r>
              <a:rPr lang="en-US" sz="2400" i="1" dirty="0">
                <a:effectLst/>
                <a:latin typeface="Helvetica" pitchFamily="2" charset="0"/>
              </a:rPr>
              <a:t>). The ED must document</a:t>
            </a:r>
            <a:r>
              <a:rPr lang="en-US" sz="2400" dirty="0">
                <a:latin typeface="Helvetica" pitchFamily="2" charset="0"/>
              </a:rPr>
              <a:t> </a:t>
            </a:r>
            <a:r>
              <a:rPr lang="en-US" sz="2400" i="1" dirty="0">
                <a:effectLst/>
                <a:latin typeface="Helvetica" pitchFamily="2" charset="0"/>
              </a:rPr>
              <a:t>their gap analysis and develop action plans to address any identified deficiencies.</a:t>
            </a:r>
          </a:p>
          <a:p>
            <a:pPr>
              <a:buNone/>
            </a:pPr>
            <a:endParaRPr lang="en-US" sz="2400" i="1" dirty="0">
              <a:effectLst/>
            </a:endParaRPr>
          </a:p>
          <a:p>
            <a:r>
              <a:rPr lang="en-US" sz="2400" b="1" i="1" dirty="0">
                <a:latin typeface="Helvetica" pitchFamily="2" charset="0"/>
              </a:rPr>
              <a:t>Policies: </a:t>
            </a:r>
            <a:r>
              <a:rPr lang="en-US" sz="2400" i="1" dirty="0">
                <a:effectLst/>
                <a:highlight>
                  <a:srgbClr val="FFFF00"/>
                </a:highlight>
                <a:latin typeface="Helvetica" pitchFamily="2" charset="0"/>
              </a:rPr>
              <a:t>A hospital disaster plan that includes a plan for adult and pediatric patient surge to the ED.</a:t>
            </a:r>
            <a:endParaRPr lang="en-US" sz="2400" dirty="0">
              <a:effectLst/>
              <a:highlight>
                <a:srgbClr val="FFFF00"/>
              </a:highlight>
              <a:latin typeface="Helvetica" pitchFamily="2" charset="0"/>
            </a:endParaRPr>
          </a:p>
          <a:p>
            <a:pPr>
              <a:buNone/>
            </a:pPr>
            <a:endParaRPr lang="en-US" sz="2800" dirty="0">
              <a:effectLst/>
            </a:endParaRPr>
          </a:p>
          <a:p>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descr="A red and black broken glass&#10;&#10;Description automatically generated">
            <a:extLst>
              <a:ext uri="{FF2B5EF4-FFF2-40B4-BE49-F238E27FC236}">
                <a16:creationId xmlns:a16="http://schemas.microsoft.com/office/drawing/2014/main" id="{EB74F0C3-DB35-1E8D-9460-C065449C6AE6}"/>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BFFC8314-16A4-13DC-4AE9-1C4FB22F4E8F}"/>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60417DF-E3F4-0DB1-80BD-8A39E460C228}"/>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Tree>
    <p:extLst>
      <p:ext uri="{BB962C8B-B14F-4D97-AF65-F5344CB8AC3E}">
        <p14:creationId xmlns:p14="http://schemas.microsoft.com/office/powerpoint/2010/main" val="350341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80E689-EB73-C4F8-3598-AC39D4B9DF8A}"/>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D73DB15-0C56-C004-FE9B-E36EABDD1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ight Triangle 27">
            <a:extLst>
              <a:ext uri="{FF2B5EF4-FFF2-40B4-BE49-F238E27FC236}">
                <a16:creationId xmlns:a16="http://schemas.microsoft.com/office/drawing/2014/main" id="{D50D041C-61CC-9221-6485-CE8996F31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170AA3E8-1585-5A28-F4CC-312CBFBD99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389DDC2-6EDF-764A-8F5E-6D650AE7D467}"/>
              </a:ext>
            </a:extLst>
          </p:cNvPr>
          <p:cNvSpPr>
            <a:spLocks noGrp="1"/>
          </p:cNvSpPr>
          <p:nvPr>
            <p:ph type="ctrTitle"/>
          </p:nvPr>
        </p:nvSpPr>
        <p:spPr>
          <a:xfrm>
            <a:off x="1285241" y="1364343"/>
            <a:ext cx="9231410" cy="3860800"/>
          </a:xfrm>
        </p:spPr>
        <p:txBody>
          <a:bodyPr anchor="b">
            <a:normAutofit/>
          </a:bodyPr>
          <a:lstStyle/>
          <a:p>
            <a:r>
              <a:rPr lang="en-US" sz="5500" dirty="0"/>
              <a:t>History of </a:t>
            </a:r>
            <a:br>
              <a:rPr lang="en-US" sz="5500" dirty="0"/>
            </a:br>
            <a:r>
              <a:rPr lang="en-US" sz="5500" dirty="0"/>
              <a:t>Pediatric Readiness within the </a:t>
            </a:r>
            <a:br>
              <a:rPr lang="en-US" sz="5500" dirty="0"/>
            </a:br>
            <a:r>
              <a:rPr lang="en-US" sz="5500" dirty="0"/>
              <a:t>EMS System</a:t>
            </a:r>
            <a:br>
              <a:rPr lang="en-US" sz="5500" dirty="0"/>
            </a:br>
            <a:endParaRPr lang="en-US" sz="5500" dirty="0"/>
          </a:p>
        </p:txBody>
      </p:sp>
    </p:spTree>
    <p:extLst>
      <p:ext uri="{BB962C8B-B14F-4D97-AF65-F5344CB8AC3E}">
        <p14:creationId xmlns:p14="http://schemas.microsoft.com/office/powerpoint/2010/main" val="3059884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6C342-4796-036C-0F3D-DDCFC5B1F40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74EC04A-F5D1-7CF9-2D52-9782B2514B53}"/>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199BB3E2-D74B-33E5-85D9-BAEE746FB189}"/>
              </a:ext>
            </a:extLst>
          </p:cNvPr>
          <p:cNvSpPr txBox="1"/>
          <p:nvPr/>
        </p:nvSpPr>
        <p:spPr>
          <a:xfrm>
            <a:off x="175098" y="422099"/>
            <a:ext cx="9299641"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buNone/>
            </a:pPr>
            <a:r>
              <a:rPr lang="en-US" sz="2800" b="1" i="1" dirty="0">
                <a:effectLst/>
                <a:latin typeface="Helvetica" pitchFamily="2" charset="0"/>
              </a:rPr>
              <a:t>American College of Emergency Physicians </a:t>
            </a:r>
          </a:p>
          <a:p>
            <a:pPr>
              <a:buNone/>
            </a:pPr>
            <a:r>
              <a:rPr lang="en-US" sz="2800" b="1" i="1" dirty="0">
                <a:effectLst/>
                <a:latin typeface="Helvetica" pitchFamily="2" charset="0"/>
              </a:rPr>
              <a:t>Emergency Department</a:t>
            </a:r>
            <a:r>
              <a:rPr lang="en-US" sz="2800" b="1" dirty="0">
                <a:latin typeface="Helvetica" pitchFamily="2" charset="0"/>
              </a:rPr>
              <a:t> </a:t>
            </a:r>
            <a:r>
              <a:rPr lang="en-US" sz="2800" b="1" i="1" dirty="0">
                <a:effectLst/>
                <a:latin typeface="Helvetica" pitchFamily="2" charset="0"/>
              </a:rPr>
              <a:t>Accreditation Criteria</a:t>
            </a:r>
            <a:endParaRPr lang="en-US" sz="2800" b="1" dirty="0">
              <a:effectLst/>
              <a:latin typeface="Helvetica" pitchFamily="2" charset="0"/>
            </a:endParaRPr>
          </a:p>
          <a:p>
            <a:r>
              <a:rPr lang="en-US" sz="2800" b="1" i="1" dirty="0">
                <a:latin typeface="Open Sans" pitchFamily="2" charset="0"/>
                <a:ea typeface="Open Sans" pitchFamily="2" charset="0"/>
                <a:cs typeface="Open Sans" pitchFamily="2" charset="0"/>
              </a:rPr>
              <a:t>August 2025</a:t>
            </a:r>
          </a:p>
          <a:p>
            <a:pPr>
              <a:buNone/>
            </a:pPr>
            <a:r>
              <a:rPr lang="en-US" sz="2800" b="1" i="1" dirty="0">
                <a:solidFill>
                  <a:schemeClr val="tx1"/>
                </a:solidFill>
                <a:effectLst/>
                <a:latin typeface="Helvetica" pitchFamily="2" charset="0"/>
              </a:rPr>
              <a:t>Federally Designated Rural and Emergency Hospital and Critical</a:t>
            </a:r>
            <a:r>
              <a:rPr lang="en-US" sz="2800" b="1" dirty="0">
                <a:solidFill>
                  <a:schemeClr val="tx1"/>
                </a:solidFill>
                <a:latin typeface="Helvetica" pitchFamily="2" charset="0"/>
              </a:rPr>
              <a:t> </a:t>
            </a:r>
            <a:r>
              <a:rPr lang="en-US" sz="2800" b="1" i="1" dirty="0">
                <a:solidFill>
                  <a:schemeClr val="tx1"/>
                </a:solidFill>
                <a:effectLst/>
                <a:latin typeface="Helvetica" pitchFamily="2" charset="0"/>
              </a:rPr>
              <a:t>Access Hospital</a:t>
            </a:r>
            <a:endParaRPr lang="en-US" sz="2800" b="1" dirty="0">
              <a:solidFill>
                <a:schemeClr val="tx1"/>
              </a:solidFill>
              <a:effectLst/>
              <a:latin typeface="Helvetica" pitchFamily="2" charset="0"/>
            </a:endParaRPr>
          </a:p>
          <a:p>
            <a:endParaRPr lang="en-US" sz="2800" b="1" i="1" dirty="0">
              <a:latin typeface="Open Sans" pitchFamily="2" charset="0"/>
              <a:ea typeface="Open Sans" pitchFamily="2" charset="0"/>
              <a:cs typeface="Open Sans" pitchFamily="2" charset="0"/>
            </a:endParaRPr>
          </a:p>
        </p:txBody>
      </p:sp>
      <p:sp>
        <p:nvSpPr>
          <p:cNvPr id="14" name="Right Triangle 13">
            <a:extLst>
              <a:ext uri="{FF2B5EF4-FFF2-40B4-BE49-F238E27FC236}">
                <a16:creationId xmlns:a16="http://schemas.microsoft.com/office/drawing/2014/main" id="{63E3056E-0F21-69B7-BC18-0E10BAFC3267}"/>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BC600A12-9E86-9F5E-30AE-28F737DF2AAA}"/>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24BF2150-464A-B444-7206-BDF81E25E86D}"/>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D0E3A10-CA11-7EB9-5D65-F5AD4513411F}"/>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9" name="TextBox 8">
            <a:extLst>
              <a:ext uri="{FF2B5EF4-FFF2-40B4-BE49-F238E27FC236}">
                <a16:creationId xmlns:a16="http://schemas.microsoft.com/office/drawing/2014/main" id="{85C780A9-E81C-364D-9067-BD049D0B86D1}"/>
              </a:ext>
            </a:extLst>
          </p:cNvPr>
          <p:cNvSpPr txBox="1"/>
          <p:nvPr/>
        </p:nvSpPr>
        <p:spPr>
          <a:xfrm>
            <a:off x="700390" y="3429000"/>
            <a:ext cx="11239674" cy="243143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en-US" sz="3200" i="1" dirty="0">
                <a:effectLst/>
                <a:latin typeface="Helvetica" pitchFamily="2" charset="0"/>
              </a:rPr>
              <a:t>Staffing/Supervision:</a:t>
            </a:r>
            <a:endParaRPr lang="en-US" sz="3200" dirty="0">
              <a:effectLst/>
              <a:latin typeface="Helvetica" pitchFamily="2" charset="0"/>
            </a:endParaRPr>
          </a:p>
          <a:p>
            <a:pPr>
              <a:buNone/>
            </a:pPr>
            <a:r>
              <a:rPr lang="en-US" sz="2400" i="1" dirty="0">
                <a:effectLst/>
                <a:latin typeface="Helvetica" pitchFamily="2" charset="0"/>
              </a:rPr>
              <a:t>There is a physician on site 24/7/365 in the ED. The physician can be a qualified emergency physician or</a:t>
            </a:r>
            <a:r>
              <a:rPr lang="en-US" sz="2400" dirty="0">
                <a:latin typeface="Helvetica" pitchFamily="2" charset="0"/>
              </a:rPr>
              <a:t> </a:t>
            </a:r>
            <a:r>
              <a:rPr lang="en-US" sz="2400" i="1" dirty="0">
                <a:effectLst/>
                <a:latin typeface="Helvetica" pitchFamily="2" charset="0"/>
              </a:rPr>
              <a:t>an American Board of Medical Specialties (ABMS) BC/BE physician. Patients may be seen by a NP or PA</a:t>
            </a:r>
            <a:r>
              <a:rPr lang="en-US" sz="2400" dirty="0">
                <a:latin typeface="Helvetica" pitchFamily="2" charset="0"/>
              </a:rPr>
              <a:t> </a:t>
            </a:r>
            <a:r>
              <a:rPr lang="en-US" sz="2400" i="1" dirty="0">
                <a:effectLst/>
                <a:latin typeface="Helvetica" pitchFamily="2" charset="0"/>
              </a:rPr>
              <a:t>who will consult a physician as needed.</a:t>
            </a:r>
            <a:endParaRPr lang="en-US" sz="2400" dirty="0">
              <a:effectLst/>
              <a:latin typeface="Helvetica" pitchFamily="2" charset="0"/>
            </a:endParaRPr>
          </a:p>
          <a:p>
            <a:r>
              <a:rPr lang="en-US" sz="2400" i="1" dirty="0">
                <a:effectLst/>
                <a:latin typeface="Helvetica" pitchFamily="2" charset="0"/>
              </a:rPr>
              <a:t>The Medical Director of the ED must be a qualified emergency physician.</a:t>
            </a:r>
            <a:endParaRPr lang="en-US" sz="2400" dirty="0">
              <a:effectLst/>
              <a:latin typeface="Helvetica" pitchFamily="2" charset="0"/>
            </a:endParaRPr>
          </a:p>
        </p:txBody>
      </p:sp>
    </p:spTree>
    <p:extLst>
      <p:ext uri="{BB962C8B-B14F-4D97-AF65-F5344CB8AC3E}">
        <p14:creationId xmlns:p14="http://schemas.microsoft.com/office/powerpoint/2010/main" val="3419360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35BB5-928A-E224-DE36-B0ABCE89FDD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A433E20-AC71-1777-414E-D00F86B74E66}"/>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95705F92-65B3-967E-CE7F-D3DCAD32CEBA}"/>
              </a:ext>
            </a:extLst>
          </p:cNvPr>
          <p:cNvSpPr txBox="1"/>
          <p:nvPr/>
        </p:nvSpPr>
        <p:spPr>
          <a:xfrm>
            <a:off x="175098" y="422098"/>
            <a:ext cx="964983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a:latin typeface="Open Sans" pitchFamily="2" charset="0"/>
                <a:ea typeface="Open Sans" pitchFamily="2" charset="0"/>
                <a:cs typeface="Open Sans" pitchFamily="2" charset="0"/>
              </a:rPr>
              <a:t>States Seeking Laws for ED </a:t>
            </a:r>
          </a:p>
          <a:p>
            <a:r>
              <a:rPr lang="en-US" sz="3600" b="1" dirty="0">
                <a:latin typeface="Open Sans" pitchFamily="2" charset="0"/>
                <a:ea typeface="Open Sans" pitchFamily="2" charset="0"/>
                <a:cs typeface="Open Sans" pitchFamily="2" charset="0"/>
              </a:rPr>
              <a:t>Coverage by Physicians</a:t>
            </a:r>
          </a:p>
        </p:txBody>
      </p:sp>
      <p:sp>
        <p:nvSpPr>
          <p:cNvPr id="14" name="Right Triangle 13">
            <a:extLst>
              <a:ext uri="{FF2B5EF4-FFF2-40B4-BE49-F238E27FC236}">
                <a16:creationId xmlns:a16="http://schemas.microsoft.com/office/drawing/2014/main" id="{B18F9708-999C-D007-BAE2-F6A5F459D540}"/>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82A8BF49-C305-7659-76EB-1E252AB68AD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16BC879B-CC11-6840-196D-4C436C321988}"/>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1606F83-36C2-632F-72DA-D652B0FDD285}"/>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9" name="TextBox 8">
            <a:extLst>
              <a:ext uri="{FF2B5EF4-FFF2-40B4-BE49-F238E27FC236}">
                <a16:creationId xmlns:a16="http://schemas.microsoft.com/office/drawing/2014/main" id="{A66A8BA6-D5E9-440D-0BE1-D735C8162660}"/>
              </a:ext>
            </a:extLst>
          </p:cNvPr>
          <p:cNvSpPr txBox="1"/>
          <p:nvPr/>
        </p:nvSpPr>
        <p:spPr>
          <a:xfrm>
            <a:off x="461250" y="2717909"/>
            <a:ext cx="11478814"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b="0" i="0" u="none" strike="noStrike" dirty="0">
                <a:solidFill>
                  <a:srgbClr val="1F1F1F"/>
                </a:solidFill>
                <a:effectLst/>
                <a:latin typeface="ElsevierGulliver"/>
              </a:rPr>
              <a:t>Approximately 1 in 13 US EDs lacks 24/7 attending physician coverage. The absence of 24/7 attending physician coverage was more common in low-volume EDs and CAHs. </a:t>
            </a:r>
          </a:p>
          <a:p>
            <a:endParaRPr lang="en-US" sz="3200" b="0" i="0" u="none" strike="noStrike" dirty="0">
              <a:solidFill>
                <a:srgbClr val="1F1F1F"/>
              </a:solidFill>
              <a:effectLst/>
              <a:latin typeface="ElsevierGulliver"/>
            </a:endParaRPr>
          </a:p>
          <a:p>
            <a:pPr algn="ctr">
              <a:buNone/>
            </a:pPr>
            <a:r>
              <a:rPr lang="en-US" sz="3200" b="0" i="0" u="none" strike="noStrike" dirty="0">
                <a:solidFill>
                  <a:srgbClr val="1F1F1F"/>
                </a:solidFill>
                <a:effectLst/>
                <a:latin typeface="ElsevierGulliver"/>
              </a:rPr>
              <a:t>Lack of 24/7 Attending Physician Coverage in US Emergency Departments, 2022. </a:t>
            </a:r>
            <a:r>
              <a:rPr lang="en-US" sz="3200" b="0" i="0" u="none" strike="noStrike" dirty="0">
                <a:solidFill>
                  <a:srgbClr val="1F1F1F"/>
                </a:solidFill>
                <a:effectLst/>
                <a:latin typeface="ElsevierSans"/>
                <a:hlinkClick r:id="rId5" tooltip="Go to JACEP Open on ScienceDirect"/>
              </a:rPr>
              <a:t>JACEP Open</a:t>
            </a:r>
            <a:endParaRPr lang="en-US" sz="3200" b="0" i="0" u="none" strike="noStrike" dirty="0">
              <a:solidFill>
                <a:srgbClr val="1F1F1F"/>
              </a:solidFill>
              <a:effectLst/>
              <a:latin typeface="ElsevierSans"/>
            </a:endParaRPr>
          </a:p>
          <a:p>
            <a:pPr algn="ctr"/>
            <a:r>
              <a:rPr lang="en-US" sz="3200" b="0" i="0" u="none" strike="noStrike" dirty="0">
                <a:solidFill>
                  <a:srgbClr val="1F1F1F"/>
                </a:solidFill>
                <a:effectLst/>
                <a:latin typeface="ElsevierSans"/>
                <a:hlinkClick r:id="rId6" tooltip="Go to table of contents for this volume/issue"/>
              </a:rPr>
              <a:t>Volume 6, Issue 2</a:t>
            </a:r>
            <a:r>
              <a:rPr lang="en-US" sz="3200" b="0" i="0" u="none" strike="noStrike" dirty="0">
                <a:solidFill>
                  <a:srgbClr val="1F1F1F"/>
                </a:solidFill>
                <a:effectLst/>
                <a:latin typeface="ElsevierSans"/>
              </a:rPr>
              <a:t>, April 2025, 100050</a:t>
            </a:r>
          </a:p>
        </p:txBody>
      </p:sp>
      <p:sp>
        <p:nvSpPr>
          <p:cNvPr id="7" name="TextBox 6">
            <a:extLst>
              <a:ext uri="{FF2B5EF4-FFF2-40B4-BE49-F238E27FC236}">
                <a16:creationId xmlns:a16="http://schemas.microsoft.com/office/drawing/2014/main" id="{E266CCCF-4742-CE18-9635-64220ED11238}"/>
              </a:ext>
            </a:extLst>
          </p:cNvPr>
          <p:cNvSpPr txBox="1"/>
          <p:nvPr/>
        </p:nvSpPr>
        <p:spPr>
          <a:xfrm>
            <a:off x="461250" y="1631559"/>
            <a:ext cx="9363686"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a:latin typeface="Open Sans Light" panose="020B0306030504020204" pitchFamily="34" charset="0"/>
                <a:ea typeface="Open Sans Light" panose="020B0306030504020204" pitchFamily="34" charset="0"/>
                <a:cs typeface="Open Sans Light" panose="020B0306030504020204" pitchFamily="34" charset="0"/>
              </a:rPr>
              <a:t>Passed Laws Requiring 24/7/365 Coverage</a:t>
            </a:r>
          </a:p>
          <a:p>
            <a:r>
              <a:rPr lang="en-US" sz="3200" dirty="0">
                <a:latin typeface="Open Sans Light" panose="020B0306030504020204" pitchFamily="34" charset="0"/>
                <a:ea typeface="Open Sans Light" panose="020B0306030504020204" pitchFamily="34" charset="0"/>
                <a:cs typeface="Open Sans Light" panose="020B0306030504020204" pitchFamily="34" charset="0"/>
              </a:rPr>
              <a:t>Indiana &amp; Virginia</a:t>
            </a:r>
          </a:p>
        </p:txBody>
      </p:sp>
    </p:spTree>
    <p:extLst>
      <p:ext uri="{BB962C8B-B14F-4D97-AF65-F5344CB8AC3E}">
        <p14:creationId xmlns:p14="http://schemas.microsoft.com/office/powerpoint/2010/main" val="1189773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85044-972F-5DFE-37FA-4D939045A45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87A3BB4-DCD5-C70B-84ED-CC0333706763}"/>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73DBB9EA-D5C6-38F0-73AC-9DF38992FD25}"/>
              </a:ext>
            </a:extLst>
          </p:cNvPr>
          <p:cNvSpPr txBox="1"/>
          <p:nvPr/>
        </p:nvSpPr>
        <p:spPr>
          <a:xfrm>
            <a:off x="175098" y="852985"/>
            <a:ext cx="928018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a:latin typeface="Open Sans" pitchFamily="2" charset="0"/>
                <a:ea typeface="Open Sans" pitchFamily="2" charset="0"/>
                <a:cs typeface="Open Sans" pitchFamily="2" charset="0"/>
              </a:rPr>
              <a:t>Establishing PR in the Absence of an MD</a:t>
            </a:r>
          </a:p>
        </p:txBody>
      </p:sp>
      <p:sp>
        <p:nvSpPr>
          <p:cNvPr id="14" name="Right Triangle 13">
            <a:extLst>
              <a:ext uri="{FF2B5EF4-FFF2-40B4-BE49-F238E27FC236}">
                <a16:creationId xmlns:a16="http://schemas.microsoft.com/office/drawing/2014/main" id="{7F2DF73A-FDEC-69BC-7F63-128BA4C47765}"/>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50407CA9-F07C-A6D6-3C7E-6C37C3C9DE2D}"/>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2155D3AB-51BF-631A-521C-FF500BD8205C}"/>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F5D8109-0CFE-E2BD-BD73-AE48E516B822}"/>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9" name="TextBox 8">
            <a:extLst>
              <a:ext uri="{FF2B5EF4-FFF2-40B4-BE49-F238E27FC236}">
                <a16:creationId xmlns:a16="http://schemas.microsoft.com/office/drawing/2014/main" id="{3AAA3422-1C97-0E31-C15D-210AE48465D2}"/>
              </a:ext>
            </a:extLst>
          </p:cNvPr>
          <p:cNvSpPr txBox="1"/>
          <p:nvPr/>
        </p:nvSpPr>
        <p:spPr>
          <a:xfrm>
            <a:off x="251937" y="3135090"/>
            <a:ext cx="11332582" cy="26776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dirty="0">
                <a:solidFill>
                  <a:srgbClr val="1F1F1F"/>
                </a:solidFill>
                <a:latin typeface="ElsevierSans"/>
              </a:rPr>
              <a:t>M</a:t>
            </a:r>
            <a:r>
              <a:rPr lang="en-US" sz="2800" b="0" i="0" u="none" strike="noStrike" dirty="0">
                <a:solidFill>
                  <a:srgbClr val="1F1F1F"/>
                </a:solidFill>
                <a:effectLst/>
                <a:latin typeface="ElsevierSans"/>
              </a:rPr>
              <a:t>any EDs only have one PECC (usually a nurse) or none</a:t>
            </a:r>
          </a:p>
          <a:p>
            <a:endParaRPr lang="en-US" sz="2800" b="0" i="0" u="none" strike="noStrike" dirty="0">
              <a:solidFill>
                <a:srgbClr val="1F1F1F"/>
              </a:solidFill>
              <a:effectLst/>
              <a:latin typeface="ElsevierSans"/>
            </a:endParaRPr>
          </a:p>
          <a:p>
            <a:r>
              <a:rPr lang="en-US" sz="2800" b="0" i="0" u="none" strike="noStrike" dirty="0">
                <a:solidFill>
                  <a:srgbClr val="1F1F1F"/>
                </a:solidFill>
                <a:effectLst/>
                <a:latin typeface="ElsevierSans"/>
              </a:rPr>
              <a:t>In rural areas, the sharing of the PECC position across hospitals or across departments within a hospital is common</a:t>
            </a:r>
          </a:p>
          <a:p>
            <a:endParaRPr lang="en-US" sz="2800" dirty="0">
              <a:solidFill>
                <a:srgbClr val="1F1F1F"/>
              </a:solidFill>
              <a:latin typeface="ElsevierSans"/>
            </a:endParaRPr>
          </a:p>
          <a:p>
            <a:r>
              <a:rPr lang="en-US" sz="2800" b="0" i="0" u="none" strike="noStrike" dirty="0">
                <a:solidFill>
                  <a:srgbClr val="1F1F1F"/>
                </a:solidFill>
                <a:effectLst/>
                <a:latin typeface="ElsevierSans"/>
              </a:rPr>
              <a:t>A dyad could be a nurse or paramedic who works in an ED and a NP/PA</a:t>
            </a:r>
          </a:p>
        </p:txBody>
      </p:sp>
      <p:sp>
        <p:nvSpPr>
          <p:cNvPr id="7" name="TextBox 6">
            <a:extLst>
              <a:ext uri="{FF2B5EF4-FFF2-40B4-BE49-F238E27FC236}">
                <a16:creationId xmlns:a16="http://schemas.microsoft.com/office/drawing/2014/main" id="{57AA7D55-6B31-5A94-D13A-D443827ABB0A}"/>
              </a:ext>
            </a:extLst>
          </p:cNvPr>
          <p:cNvSpPr txBox="1"/>
          <p:nvPr/>
        </p:nvSpPr>
        <p:spPr>
          <a:xfrm>
            <a:off x="461251" y="1678195"/>
            <a:ext cx="11026556"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dirty="0">
                <a:latin typeface="Open Sans Light" panose="020B0306030504020204" pitchFamily="34" charset="0"/>
                <a:ea typeface="Open Sans Light" panose="020B0306030504020204" pitchFamily="34" charset="0"/>
                <a:cs typeface="Open Sans Light" panose="020B0306030504020204" pitchFamily="34" charset="0"/>
              </a:rPr>
              <a:t>2015/2023: </a:t>
            </a:r>
            <a:r>
              <a:rPr lang="en-US" sz="2800" b="0" i="0" u="none" strike="noStrike" dirty="0">
                <a:solidFill>
                  <a:srgbClr val="333333"/>
                </a:solidFill>
                <a:effectLst/>
                <a:latin typeface="Guardian TextSans Web"/>
              </a:rPr>
              <a:t>The presence of physician and nurse PECCs was associated with a higher adjusted median WPRS across all pediatric volume categories</a:t>
            </a:r>
            <a:endParaRPr lang="en-US" sz="28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15689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7118-2F00-2F8D-52AD-E2FFB7AD909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B82A795-8A5C-5EC6-7471-539B333852CA}"/>
              </a:ext>
            </a:extLst>
          </p:cNvPr>
          <p:cNvPicPr>
            <a:picLocks noChangeAspect="1"/>
          </p:cNvPicPr>
          <p:nvPr/>
        </p:nvPicPr>
        <p:blipFill>
          <a:blip r:embed="rId2"/>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534587C9-9044-4512-0012-9C3DEECF21EB}"/>
              </a:ext>
            </a:extLst>
          </p:cNvPr>
          <p:cNvSpPr txBox="1"/>
          <p:nvPr/>
        </p:nvSpPr>
        <p:spPr>
          <a:xfrm>
            <a:off x="461250" y="571379"/>
            <a:ext cx="1000355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latin typeface="Open Sans" pitchFamily="2" charset="0"/>
                <a:ea typeface="Open Sans" pitchFamily="2" charset="0"/>
                <a:cs typeface="Open Sans" pitchFamily="2" charset="0"/>
              </a:rPr>
              <a:t>Simulation Program Overview and Challenges</a:t>
            </a:r>
          </a:p>
        </p:txBody>
      </p:sp>
      <p:sp>
        <p:nvSpPr>
          <p:cNvPr id="14" name="Right Triangle 13">
            <a:extLst>
              <a:ext uri="{FF2B5EF4-FFF2-40B4-BE49-F238E27FC236}">
                <a16:creationId xmlns:a16="http://schemas.microsoft.com/office/drawing/2014/main" id="{5D7BD7FB-A021-8E09-3A84-F67A22751A7E}"/>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881D874-8A93-7632-AFA1-AA86C699E6E3}"/>
              </a:ext>
            </a:extLst>
          </p:cNvPr>
          <p:cNvSpPr/>
          <p:nvPr/>
        </p:nvSpPr>
        <p:spPr>
          <a:xfrm>
            <a:off x="-4" y="1470193"/>
            <a:ext cx="12192000" cy="4321001"/>
          </a:xfrm>
          <a:prstGeom prst="rect">
            <a:avLst/>
          </a:prstGeom>
          <a:solidFill>
            <a:srgbClr val="F2F2F2">
              <a:alpha val="7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F963974-321B-55F8-5AAC-C81ADE3717C8}"/>
              </a:ext>
            </a:extLst>
          </p:cNvPr>
          <p:cNvSpPr txBox="1"/>
          <p:nvPr/>
        </p:nvSpPr>
        <p:spPr>
          <a:xfrm>
            <a:off x="638629" y="1403520"/>
            <a:ext cx="10945890" cy="43396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buFont typeface="Arial" panose="020B0604020202020204" pitchFamily="34" charset="0"/>
              <a:buChar char="•"/>
            </a:pPr>
            <a:r>
              <a:rPr lang="en-US" sz="3200" dirty="0">
                <a:latin typeface="Open Sans Light" panose="020B0306030504020204" pitchFamily="34" charset="0"/>
                <a:ea typeface="Open Sans Light" panose="020B0306030504020204" pitchFamily="34" charset="0"/>
                <a:cs typeface="Open Sans Light" panose="020B0306030504020204" pitchFamily="34" charset="0"/>
              </a:rPr>
              <a:t>Majority of our trauma centers have participated or are on the list to participate</a:t>
            </a:r>
          </a:p>
          <a:p>
            <a:pPr marL="457200" indent="-457200">
              <a:buFont typeface="Arial" panose="020B0604020202020204" pitchFamily="34" charset="0"/>
              <a:buChar char="•"/>
            </a:pPr>
            <a:r>
              <a:rPr lang="en-US" sz="3200" dirty="0">
                <a:latin typeface="Open Sans Light" panose="020B0306030504020204" pitchFamily="34" charset="0"/>
                <a:ea typeface="Open Sans Light" panose="020B0306030504020204" pitchFamily="34" charset="0"/>
                <a:cs typeface="Open Sans Light" panose="020B0306030504020204" pitchFamily="34" charset="0"/>
              </a:rPr>
              <a:t>Every hospital that has participated has a PECC</a:t>
            </a:r>
          </a:p>
          <a:p>
            <a:pPr marL="457200" indent="-457200">
              <a:buFont typeface="Arial" panose="020B0604020202020204" pitchFamily="34" charset="0"/>
              <a:buChar char="•"/>
            </a:pPr>
            <a:r>
              <a:rPr lang="en-US" sz="3200" dirty="0">
                <a:latin typeface="Open Sans Light" panose="020B0306030504020204" pitchFamily="34" charset="0"/>
                <a:ea typeface="Open Sans Light" panose="020B0306030504020204" pitchFamily="34" charset="0"/>
                <a:cs typeface="Open Sans Light" panose="020B0306030504020204" pitchFamily="34" charset="0"/>
              </a:rPr>
              <a:t>MD participation is low; a surgeon has never participated</a:t>
            </a:r>
          </a:p>
          <a:p>
            <a:endParaRPr lang="en-US" sz="32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2800" b="1" i="1" dirty="0">
                <a:latin typeface="Open Sans Light" panose="020B0306030504020204" pitchFamily="34" charset="0"/>
                <a:ea typeface="Open Sans Light" panose="020B0306030504020204" pitchFamily="34" charset="0"/>
                <a:cs typeface="Open Sans Light" panose="020B0306030504020204" pitchFamily="34" charset="0"/>
              </a:rPr>
              <a:t>Course is 4-5hr in center’s ED; 2 case scenarios including 1 trauma/burn/child abuse; table-top disaster drill; check equipment and skills; scavenger hunt with PR check list</a:t>
            </a:r>
          </a:p>
        </p:txBody>
      </p:sp>
      <p:pic>
        <p:nvPicPr>
          <p:cNvPr id="6" name="Picture 5" descr="A red and black broken glass&#10;&#10;Description automatically generated">
            <a:extLst>
              <a:ext uri="{FF2B5EF4-FFF2-40B4-BE49-F238E27FC236}">
                <a16:creationId xmlns:a16="http://schemas.microsoft.com/office/drawing/2014/main" id="{114E6B7E-9C1A-E1F6-6328-C3D3AAFA45BD}"/>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5E557D50-3445-5869-68C8-612A42BEC681}"/>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73F7E399-F209-A5EA-F118-54AEAA9EFAA3}"/>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Tree>
    <p:extLst>
      <p:ext uri="{BB962C8B-B14F-4D97-AF65-F5344CB8AC3E}">
        <p14:creationId xmlns:p14="http://schemas.microsoft.com/office/powerpoint/2010/main" val="894072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8FA4E-F4EE-1548-2543-91E62A2A6D4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C332B42-AAF2-D645-56E1-CFCC70F72626}"/>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794B57E3-0553-A25F-202C-D6338594319D}"/>
              </a:ext>
            </a:extLst>
          </p:cNvPr>
          <p:cNvSpPr txBox="1"/>
          <p:nvPr/>
        </p:nvSpPr>
        <p:spPr>
          <a:xfrm>
            <a:off x="461249" y="164001"/>
            <a:ext cx="283853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latin typeface="Open Sans" pitchFamily="2" charset="0"/>
                <a:ea typeface="Open Sans" pitchFamily="2" charset="0"/>
                <a:cs typeface="Open Sans" pitchFamily="2" charset="0"/>
              </a:rPr>
              <a:t>Next Steps</a:t>
            </a:r>
          </a:p>
        </p:txBody>
      </p:sp>
      <p:sp>
        <p:nvSpPr>
          <p:cNvPr id="14" name="Right Triangle 13">
            <a:extLst>
              <a:ext uri="{FF2B5EF4-FFF2-40B4-BE49-F238E27FC236}">
                <a16:creationId xmlns:a16="http://schemas.microsoft.com/office/drawing/2014/main" id="{9516B60C-3855-3017-C5BA-2F40A02951B3}"/>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3FB114C-C3E1-9AA0-CBC2-B1334480EE2F}"/>
              </a:ext>
            </a:extLst>
          </p:cNvPr>
          <p:cNvSpPr/>
          <p:nvPr/>
        </p:nvSpPr>
        <p:spPr>
          <a:xfrm>
            <a:off x="-4" y="1470193"/>
            <a:ext cx="12192000" cy="4321001"/>
          </a:xfrm>
          <a:prstGeom prst="rect">
            <a:avLst/>
          </a:prstGeom>
          <a:solidFill>
            <a:srgbClr val="F2F2F2">
              <a:alpha val="7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2851EC1-3744-80D0-EFEC-7E602AB95407}"/>
              </a:ext>
            </a:extLst>
          </p:cNvPr>
          <p:cNvSpPr txBox="1"/>
          <p:nvPr/>
        </p:nvSpPr>
        <p:spPr>
          <a:xfrm>
            <a:off x="251936" y="912781"/>
            <a:ext cx="12056178" cy="61247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514350" indent="-514350">
              <a:buAutoNum type="arabicPeriod"/>
            </a:pPr>
            <a:r>
              <a:rPr lang="en-US" sz="2800" b="1" i="1" dirty="0">
                <a:latin typeface="Open Sans Light" panose="020B0306030504020204" pitchFamily="34" charset="0"/>
                <a:ea typeface="Open Sans Light" panose="020B0306030504020204" pitchFamily="34" charset="0"/>
                <a:cs typeface="Open Sans Light" panose="020B0306030504020204" pitchFamily="34" charset="0"/>
              </a:rPr>
              <a:t>Develop list of all trauma center listserv of TC medical directors and program managers</a:t>
            </a:r>
          </a:p>
          <a:p>
            <a:pPr marL="514350" indent="-514350">
              <a:buAutoNum type="arabicPeriod"/>
            </a:pPr>
            <a:r>
              <a:rPr lang="en-US" sz="2800" b="1" i="1" dirty="0">
                <a:latin typeface="Open Sans Light" panose="020B0306030504020204" pitchFamily="34" charset="0"/>
                <a:ea typeface="Open Sans Light" panose="020B0306030504020204" pitchFamily="34" charset="0"/>
                <a:cs typeface="Open Sans Light" panose="020B0306030504020204" pitchFamily="34" charset="0"/>
              </a:rPr>
              <a:t>Reach out to your EMSC State Program Manager to see which trauma centers took the 2021 survey </a:t>
            </a:r>
          </a:p>
          <a:p>
            <a:pPr marL="971550" lvl="1" indent="-514350">
              <a:buFont typeface="Arial" panose="020B0604020202020204" pitchFamily="34" charset="0"/>
              <a:buChar char="•"/>
            </a:pPr>
            <a:r>
              <a:rPr lang="en-US" sz="2800" b="1" i="1" dirty="0">
                <a:latin typeface="Open Sans Light" panose="020B0306030504020204" pitchFamily="34" charset="0"/>
                <a:ea typeface="Open Sans Light" panose="020B0306030504020204" pitchFamily="34" charset="0"/>
                <a:cs typeface="Open Sans Light" panose="020B0306030504020204" pitchFamily="34" charset="0"/>
              </a:rPr>
              <a:t>The next national survey starts in March 2026, and he/she may be starting to develop the list of hospital ED contacts</a:t>
            </a:r>
          </a:p>
          <a:p>
            <a:pPr marL="971550" lvl="1" indent="-514350">
              <a:buFont typeface="Arial" panose="020B0604020202020204" pitchFamily="34" charset="0"/>
              <a:buChar char="•"/>
            </a:pPr>
            <a:r>
              <a:rPr lang="en-US" sz="2800" b="1" i="1" dirty="0">
                <a:latin typeface="Open Sans Light" panose="020B0306030504020204" pitchFamily="34" charset="0"/>
                <a:ea typeface="Open Sans Light" panose="020B0306030504020204" pitchFamily="34" charset="0"/>
                <a:cs typeface="Open Sans Light" panose="020B0306030504020204" pitchFamily="34" charset="0"/>
              </a:rPr>
              <a:t>This individual will likely have a list of PECCs in state hospitals</a:t>
            </a:r>
          </a:p>
          <a:p>
            <a:pPr marL="514350" indent="-514350">
              <a:buAutoNum type="arabicPeriod" startAt="3"/>
            </a:pPr>
            <a:r>
              <a:rPr lang="en-US" sz="2800" b="1" i="1" dirty="0">
                <a:highlight>
                  <a:srgbClr val="FFFF00"/>
                </a:highlight>
                <a:latin typeface="Open Sans Light" panose="020B0306030504020204" pitchFamily="34" charset="0"/>
                <a:ea typeface="Open Sans Light" panose="020B0306030504020204" pitchFamily="34" charset="0"/>
                <a:cs typeface="Open Sans Light" panose="020B0306030504020204" pitchFamily="34" charset="0"/>
              </a:rPr>
              <a:t>Encourage a partnership between the TMD and TPM with the ED   	regarding the pediatric readiness program (team approach)</a:t>
            </a:r>
          </a:p>
          <a:p>
            <a:pPr marL="514350" indent="-514350">
              <a:buAutoNum type="arabicPeriod" startAt="3"/>
            </a:pPr>
            <a:r>
              <a:rPr lang="en-US" sz="2800" b="1" i="1" dirty="0">
                <a:latin typeface="Open Sans Light" panose="020B0306030504020204" pitchFamily="34" charset="0"/>
                <a:ea typeface="Open Sans Light" panose="020B0306030504020204" pitchFamily="34" charset="0"/>
                <a:cs typeface="Open Sans Light" panose="020B0306030504020204" pitchFamily="34" charset="0"/>
              </a:rPr>
              <a:t>Encourage participation in the QI of trauma and acute care surgical pediatric patients that are cared for in TC EDs and invite the PE to Trauma QI if pediatric patients are discussed    </a:t>
            </a:r>
          </a:p>
          <a:p>
            <a:pPr marL="514350" indent="-514350">
              <a:buAutoNum type="arabicPeriod"/>
            </a:pPr>
            <a:endParaRPr lang="en-US" sz="2800" b="1" i="1" dirty="0">
              <a:latin typeface="Open Sans Light" panose="020B0306030504020204" pitchFamily="34" charset="0"/>
              <a:ea typeface="Open Sans Light" panose="020B0306030504020204" pitchFamily="34" charset="0"/>
              <a:cs typeface="Open Sans Light" panose="020B0306030504020204" pitchFamily="34" charset="0"/>
            </a:endParaRPr>
          </a:p>
          <a:p>
            <a:pPr marL="514350" indent="-514350">
              <a:buAutoNum type="arabicPeriod"/>
            </a:pPr>
            <a:endParaRPr lang="en-US" sz="2800" b="1" i="1"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descr="A red and black broken glass&#10;&#10;Description automatically generated">
            <a:extLst>
              <a:ext uri="{FF2B5EF4-FFF2-40B4-BE49-F238E27FC236}">
                <a16:creationId xmlns:a16="http://schemas.microsoft.com/office/drawing/2014/main" id="{6E6A9FE8-012F-306C-6D2D-A66BCACF2305}"/>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7B8FE21F-B78D-B365-E729-A9137A52C2B1}"/>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45F8D542-DE0F-4302-AE84-7EFE8269CAF0}"/>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Tree>
    <p:extLst>
      <p:ext uri="{BB962C8B-B14F-4D97-AF65-F5344CB8AC3E}">
        <p14:creationId xmlns:p14="http://schemas.microsoft.com/office/powerpoint/2010/main" val="2692174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890E5-F989-E8ED-35E9-B397707804FE}"/>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51AD60BD-B37B-7E54-9FBA-8452AE3BBF76}"/>
              </a:ext>
            </a:extLst>
          </p:cNvPr>
          <p:cNvGrpSpPr/>
          <p:nvPr/>
        </p:nvGrpSpPr>
        <p:grpSpPr>
          <a:xfrm>
            <a:off x="0" y="0"/>
            <a:ext cx="12192000" cy="6858000"/>
            <a:chOff x="0" y="0"/>
            <a:chExt cx="12192000" cy="6858000"/>
          </a:xfrm>
        </p:grpSpPr>
        <p:pic>
          <p:nvPicPr>
            <p:cNvPr id="3" name="object 3">
              <a:extLst>
                <a:ext uri="{FF2B5EF4-FFF2-40B4-BE49-F238E27FC236}">
                  <a16:creationId xmlns:a16="http://schemas.microsoft.com/office/drawing/2014/main" id="{F445625D-E1BA-7973-2574-1A7419B695EF}"/>
                </a:ext>
              </a:extLst>
            </p:cNvPr>
            <p:cNvPicPr/>
            <p:nvPr/>
          </p:nvPicPr>
          <p:blipFill>
            <a:blip r:embed="rId3" cstate="print"/>
            <a:stretch>
              <a:fillRect/>
            </a:stretch>
          </p:blipFill>
          <p:spPr>
            <a:xfrm>
              <a:off x="0" y="0"/>
              <a:ext cx="12192000" cy="6857999"/>
            </a:xfrm>
            <a:prstGeom prst="rect">
              <a:avLst/>
            </a:prstGeom>
          </p:spPr>
        </p:pic>
        <p:sp>
          <p:nvSpPr>
            <p:cNvPr id="4" name="object 4">
              <a:extLst>
                <a:ext uri="{FF2B5EF4-FFF2-40B4-BE49-F238E27FC236}">
                  <a16:creationId xmlns:a16="http://schemas.microsoft.com/office/drawing/2014/main" id="{B3587853-F303-7677-8036-6999A614F2B9}"/>
                </a:ext>
              </a:extLst>
            </p:cNvPr>
            <p:cNvSpPr/>
            <p:nvPr/>
          </p:nvSpPr>
          <p:spPr>
            <a:xfrm>
              <a:off x="10875964" y="3018481"/>
              <a:ext cx="508634" cy="248920"/>
            </a:xfrm>
            <a:custGeom>
              <a:avLst/>
              <a:gdLst/>
              <a:ahLst/>
              <a:cxnLst/>
              <a:rect l="l" t="t" r="r" b="b"/>
              <a:pathLst>
                <a:path w="508634" h="248920">
                  <a:moveTo>
                    <a:pt x="254285" y="0"/>
                  </a:moveTo>
                  <a:lnTo>
                    <a:pt x="195980" y="3285"/>
                  </a:lnTo>
                  <a:lnTo>
                    <a:pt x="142457" y="12643"/>
                  </a:lnTo>
                  <a:lnTo>
                    <a:pt x="95243" y="27328"/>
                  </a:lnTo>
                  <a:lnTo>
                    <a:pt x="55863" y="46593"/>
                  </a:lnTo>
                  <a:lnTo>
                    <a:pt x="6715" y="95874"/>
                  </a:lnTo>
                  <a:lnTo>
                    <a:pt x="0" y="124397"/>
                  </a:lnTo>
                  <a:lnTo>
                    <a:pt x="6715" y="152920"/>
                  </a:lnTo>
                  <a:lnTo>
                    <a:pt x="55863" y="202201"/>
                  </a:lnTo>
                  <a:lnTo>
                    <a:pt x="95243" y="221465"/>
                  </a:lnTo>
                  <a:lnTo>
                    <a:pt x="142457" y="236150"/>
                  </a:lnTo>
                  <a:lnTo>
                    <a:pt x="195980" y="245508"/>
                  </a:lnTo>
                  <a:lnTo>
                    <a:pt x="254285" y="248794"/>
                  </a:lnTo>
                  <a:lnTo>
                    <a:pt x="312591" y="245508"/>
                  </a:lnTo>
                  <a:lnTo>
                    <a:pt x="366114" y="236150"/>
                  </a:lnTo>
                  <a:lnTo>
                    <a:pt x="413329" y="221465"/>
                  </a:lnTo>
                  <a:lnTo>
                    <a:pt x="452708" y="202201"/>
                  </a:lnTo>
                  <a:lnTo>
                    <a:pt x="501856" y="152920"/>
                  </a:lnTo>
                  <a:lnTo>
                    <a:pt x="508572" y="124397"/>
                  </a:lnTo>
                  <a:lnTo>
                    <a:pt x="501856" y="95874"/>
                  </a:lnTo>
                  <a:lnTo>
                    <a:pt x="452708" y="46593"/>
                  </a:lnTo>
                  <a:lnTo>
                    <a:pt x="413329" y="27328"/>
                  </a:lnTo>
                  <a:lnTo>
                    <a:pt x="366114" y="12643"/>
                  </a:lnTo>
                  <a:lnTo>
                    <a:pt x="312591" y="3285"/>
                  </a:lnTo>
                  <a:lnTo>
                    <a:pt x="254285" y="0"/>
                  </a:lnTo>
                  <a:close/>
                </a:path>
              </a:pathLst>
            </a:custGeom>
            <a:solidFill>
              <a:srgbClr val="002060"/>
            </a:solidFill>
          </p:spPr>
          <p:txBody>
            <a:bodyPr wrap="square" lIns="0" tIns="0" rIns="0" bIns="0" rtlCol="0"/>
            <a:lstStyle/>
            <a:p>
              <a:pPr defTabSz="609585">
                <a:defRPr/>
              </a:pPr>
              <a:endParaRPr>
                <a:solidFill>
                  <a:prstClr val="black"/>
                </a:solidFill>
                <a:latin typeface="Calibri" panose="020F0502020204030204"/>
              </a:endParaRPr>
            </a:p>
          </p:txBody>
        </p:sp>
      </p:grpSp>
      <p:sp>
        <p:nvSpPr>
          <p:cNvPr id="5" name="object 5">
            <a:extLst>
              <a:ext uri="{FF2B5EF4-FFF2-40B4-BE49-F238E27FC236}">
                <a16:creationId xmlns:a16="http://schemas.microsoft.com/office/drawing/2014/main" id="{1C49CFB5-3E00-86B4-6671-DB86345B083B}"/>
              </a:ext>
            </a:extLst>
          </p:cNvPr>
          <p:cNvSpPr txBox="1"/>
          <p:nvPr/>
        </p:nvSpPr>
        <p:spPr>
          <a:xfrm>
            <a:off x="10938486" y="3002790"/>
            <a:ext cx="382905" cy="166712"/>
          </a:xfrm>
          <a:prstGeom prst="rect">
            <a:avLst/>
          </a:prstGeom>
        </p:spPr>
        <p:txBody>
          <a:bodyPr vert="horz" wrap="square" lIns="0" tIns="12700" rIns="0" bIns="0" rtlCol="0">
            <a:spAutoFit/>
          </a:bodyPr>
          <a:lstStyle/>
          <a:p>
            <a:pPr marL="38098" defTabSz="609585">
              <a:spcBef>
                <a:spcPts val="100"/>
              </a:spcBef>
              <a:defRPr/>
            </a:pPr>
            <a:r>
              <a:rPr sz="1000" spc="-275" dirty="0">
                <a:solidFill>
                  <a:srgbClr val="FFFFFF"/>
                </a:solidFill>
                <a:latin typeface="Arial"/>
                <a:cs typeface="Arial"/>
              </a:rPr>
              <a:t>2</a:t>
            </a:r>
            <a:r>
              <a:rPr sz="1500" spc="-412" baseline="-33333" dirty="0">
                <a:solidFill>
                  <a:srgbClr val="FFFFFF"/>
                </a:solidFill>
                <a:latin typeface="Arial"/>
                <a:cs typeface="Arial"/>
              </a:rPr>
              <a:t>2</a:t>
            </a:r>
            <a:r>
              <a:rPr sz="1000" spc="-275" dirty="0">
                <a:solidFill>
                  <a:srgbClr val="FFFFFF"/>
                </a:solidFill>
                <a:latin typeface="Arial"/>
                <a:cs typeface="Arial"/>
              </a:rPr>
              <a:t>0</a:t>
            </a:r>
            <a:r>
              <a:rPr sz="1500" spc="-412" baseline="-33333" dirty="0">
                <a:solidFill>
                  <a:srgbClr val="FFFFFF"/>
                </a:solidFill>
                <a:latin typeface="Arial"/>
                <a:cs typeface="Arial"/>
              </a:rPr>
              <a:t>0</a:t>
            </a:r>
            <a:r>
              <a:rPr sz="1000" spc="-275" dirty="0">
                <a:solidFill>
                  <a:srgbClr val="FFFFFF"/>
                </a:solidFill>
                <a:latin typeface="Arial"/>
                <a:cs typeface="Arial"/>
              </a:rPr>
              <a:t>2</a:t>
            </a:r>
            <a:r>
              <a:rPr sz="1500" spc="-412" baseline="-33333" dirty="0">
                <a:solidFill>
                  <a:srgbClr val="FFFFFF"/>
                </a:solidFill>
                <a:latin typeface="Arial"/>
                <a:cs typeface="Arial"/>
              </a:rPr>
              <a:t>2</a:t>
            </a:r>
            <a:r>
              <a:rPr sz="1000" spc="-275" dirty="0">
                <a:solidFill>
                  <a:srgbClr val="FFFFFF"/>
                </a:solidFill>
                <a:latin typeface="Arial"/>
                <a:cs typeface="Arial"/>
              </a:rPr>
              <a:t>1</a:t>
            </a:r>
            <a:r>
              <a:rPr sz="1500" spc="-412" baseline="-33333" dirty="0">
                <a:solidFill>
                  <a:srgbClr val="FFFFFF"/>
                </a:solidFill>
                <a:latin typeface="Arial"/>
                <a:cs typeface="Arial"/>
              </a:rPr>
              <a:t>2</a:t>
            </a:r>
            <a:r>
              <a:rPr sz="1000" spc="-275" dirty="0">
                <a:solidFill>
                  <a:srgbClr val="FFFFFF"/>
                </a:solidFill>
                <a:latin typeface="Arial"/>
                <a:cs typeface="Arial"/>
              </a:rPr>
              <a:t>-</a:t>
            </a:r>
            <a:endParaRPr sz="1000">
              <a:solidFill>
                <a:prstClr val="black"/>
              </a:solidFill>
              <a:latin typeface="Arial"/>
              <a:cs typeface="Arial"/>
            </a:endParaRPr>
          </a:p>
        </p:txBody>
      </p:sp>
      <p:pic>
        <p:nvPicPr>
          <p:cNvPr id="6" name="object 6">
            <a:extLst>
              <a:ext uri="{FF2B5EF4-FFF2-40B4-BE49-F238E27FC236}">
                <a16:creationId xmlns:a16="http://schemas.microsoft.com/office/drawing/2014/main" id="{B77DB68C-F8F8-5026-1A95-D915554798A1}"/>
              </a:ext>
            </a:extLst>
          </p:cNvPr>
          <p:cNvPicPr/>
          <p:nvPr/>
        </p:nvPicPr>
        <p:blipFill>
          <a:blip r:embed="rId4" cstate="print"/>
          <a:stretch>
            <a:fillRect/>
          </a:stretch>
        </p:blipFill>
        <p:spPr>
          <a:xfrm>
            <a:off x="10170358" y="1275063"/>
            <a:ext cx="621393" cy="625600"/>
          </a:xfrm>
          <a:prstGeom prst="rect">
            <a:avLst/>
          </a:prstGeom>
        </p:spPr>
      </p:pic>
      <p:grpSp>
        <p:nvGrpSpPr>
          <p:cNvPr id="7" name="object 7">
            <a:extLst>
              <a:ext uri="{FF2B5EF4-FFF2-40B4-BE49-F238E27FC236}">
                <a16:creationId xmlns:a16="http://schemas.microsoft.com/office/drawing/2014/main" id="{469D5353-45B5-B85E-45D4-944D7C3CDE48}"/>
              </a:ext>
            </a:extLst>
          </p:cNvPr>
          <p:cNvGrpSpPr/>
          <p:nvPr/>
        </p:nvGrpSpPr>
        <p:grpSpPr>
          <a:xfrm>
            <a:off x="0" y="94177"/>
            <a:ext cx="12192000" cy="6730056"/>
            <a:chOff x="0" y="-190383"/>
            <a:chExt cx="12192000" cy="6730056"/>
          </a:xfrm>
        </p:grpSpPr>
        <p:pic>
          <p:nvPicPr>
            <p:cNvPr id="8" name="object 8">
              <a:extLst>
                <a:ext uri="{FF2B5EF4-FFF2-40B4-BE49-F238E27FC236}">
                  <a16:creationId xmlns:a16="http://schemas.microsoft.com/office/drawing/2014/main" id="{4A8BB0C4-B7C9-E1ED-F3E0-8852C6B3413C}"/>
                </a:ext>
              </a:extLst>
            </p:cNvPr>
            <p:cNvPicPr/>
            <p:nvPr/>
          </p:nvPicPr>
          <p:blipFill>
            <a:blip r:embed="rId5" cstate="print"/>
            <a:stretch>
              <a:fillRect/>
            </a:stretch>
          </p:blipFill>
          <p:spPr>
            <a:xfrm>
              <a:off x="0" y="-190383"/>
              <a:ext cx="12192000" cy="6730056"/>
            </a:xfrm>
            <a:prstGeom prst="rect">
              <a:avLst/>
            </a:prstGeom>
          </p:spPr>
        </p:pic>
        <p:pic>
          <p:nvPicPr>
            <p:cNvPr id="9" name="object 9">
              <a:extLst>
                <a:ext uri="{FF2B5EF4-FFF2-40B4-BE49-F238E27FC236}">
                  <a16:creationId xmlns:a16="http://schemas.microsoft.com/office/drawing/2014/main" id="{B05BAFB6-541A-21EE-3636-3040735C78A5}"/>
                </a:ext>
              </a:extLst>
            </p:cNvPr>
            <p:cNvPicPr/>
            <p:nvPr/>
          </p:nvPicPr>
          <p:blipFill>
            <a:blip r:embed="rId6" cstate="print"/>
            <a:stretch>
              <a:fillRect/>
            </a:stretch>
          </p:blipFill>
          <p:spPr>
            <a:xfrm>
              <a:off x="8470595" y="4653292"/>
              <a:ext cx="1381371" cy="376742"/>
            </a:xfrm>
            <a:prstGeom prst="rect">
              <a:avLst/>
            </a:prstGeom>
          </p:spPr>
        </p:pic>
        <p:pic>
          <p:nvPicPr>
            <p:cNvPr id="10" name="object 10">
              <a:extLst>
                <a:ext uri="{FF2B5EF4-FFF2-40B4-BE49-F238E27FC236}">
                  <a16:creationId xmlns:a16="http://schemas.microsoft.com/office/drawing/2014/main" id="{D7D90F5D-BD99-994C-E096-7D2DAC90F5AC}"/>
                </a:ext>
              </a:extLst>
            </p:cNvPr>
            <p:cNvPicPr/>
            <p:nvPr/>
          </p:nvPicPr>
          <p:blipFill>
            <a:blip r:embed="rId7" cstate="print"/>
            <a:stretch>
              <a:fillRect/>
            </a:stretch>
          </p:blipFill>
          <p:spPr>
            <a:xfrm>
              <a:off x="8631453" y="5145140"/>
              <a:ext cx="811992" cy="767942"/>
            </a:xfrm>
            <a:prstGeom prst="rect">
              <a:avLst/>
            </a:prstGeom>
          </p:spPr>
        </p:pic>
      </p:grpSp>
      <p:sp>
        <p:nvSpPr>
          <p:cNvPr id="25" name="Elipse 24">
            <a:extLst>
              <a:ext uri="{FF2B5EF4-FFF2-40B4-BE49-F238E27FC236}">
                <a16:creationId xmlns:a16="http://schemas.microsoft.com/office/drawing/2014/main" id="{51A1775F-ACA3-4592-AF5F-17DC3C68523E}"/>
              </a:ext>
            </a:extLst>
          </p:cNvPr>
          <p:cNvSpPr/>
          <p:nvPr/>
        </p:nvSpPr>
        <p:spPr>
          <a:xfrm>
            <a:off x="3004920" y="1720800"/>
            <a:ext cx="2560320" cy="91440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39" name="Oval 38">
            <a:extLst>
              <a:ext uri="{FF2B5EF4-FFF2-40B4-BE49-F238E27FC236}">
                <a16:creationId xmlns:a16="http://schemas.microsoft.com/office/drawing/2014/main" id="{27B2E444-BC03-49DD-A7B0-51A84273DCF8}"/>
              </a:ext>
            </a:extLst>
          </p:cNvPr>
          <p:cNvSpPr/>
          <p:nvPr/>
        </p:nvSpPr>
        <p:spPr>
          <a:xfrm>
            <a:off x="5565240" y="989280"/>
            <a:ext cx="1645920" cy="164592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6" name="Oval 25">
            <a:extLst>
              <a:ext uri="{FF2B5EF4-FFF2-40B4-BE49-F238E27FC236}">
                <a16:creationId xmlns:a16="http://schemas.microsoft.com/office/drawing/2014/main" id="{58DE53A7-493A-4427-B726-B3A2A6129A3D}"/>
              </a:ext>
            </a:extLst>
          </p:cNvPr>
          <p:cNvSpPr/>
          <p:nvPr/>
        </p:nvSpPr>
        <p:spPr>
          <a:xfrm>
            <a:off x="7358280" y="989280"/>
            <a:ext cx="1828800" cy="182880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4" name="Ellipse 23">
            <a:extLst>
              <a:ext uri="{FF2B5EF4-FFF2-40B4-BE49-F238E27FC236}">
                <a16:creationId xmlns:a16="http://schemas.microsoft.com/office/drawing/2014/main" id="{719A208E-8E52-41DE-B6A2-7BA8D078FD6F}"/>
              </a:ext>
            </a:extLst>
          </p:cNvPr>
          <p:cNvSpPr/>
          <p:nvPr/>
        </p:nvSpPr>
        <p:spPr>
          <a:xfrm>
            <a:off x="9547200" y="1072440"/>
            <a:ext cx="1828800" cy="182880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1" name="Oval 20">
            <a:extLst>
              <a:ext uri="{FF2B5EF4-FFF2-40B4-BE49-F238E27FC236}">
                <a16:creationId xmlns:a16="http://schemas.microsoft.com/office/drawing/2014/main" id="{006A962C-43EB-45F1-AD3A-C18F0300BF76}"/>
              </a:ext>
            </a:extLst>
          </p:cNvPr>
          <p:cNvSpPr/>
          <p:nvPr/>
        </p:nvSpPr>
        <p:spPr>
          <a:xfrm>
            <a:off x="6539400" y="4664160"/>
            <a:ext cx="1828800" cy="109728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38" name="Oval 37">
            <a:extLst>
              <a:ext uri="{FF2B5EF4-FFF2-40B4-BE49-F238E27FC236}">
                <a16:creationId xmlns:a16="http://schemas.microsoft.com/office/drawing/2014/main" id="{8AE46962-CBA7-4B62-AC9E-E87BFF6D3F4D}"/>
              </a:ext>
            </a:extLst>
          </p:cNvPr>
          <p:cNvSpPr/>
          <p:nvPr/>
        </p:nvSpPr>
        <p:spPr>
          <a:xfrm>
            <a:off x="8138366" y="3744203"/>
            <a:ext cx="1955272" cy="1882847"/>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37" name="Ellipse 36">
            <a:extLst>
              <a:ext uri="{FF2B5EF4-FFF2-40B4-BE49-F238E27FC236}">
                <a16:creationId xmlns:a16="http://schemas.microsoft.com/office/drawing/2014/main" id="{0774D359-9186-41D9-95F8-CD681448BB7F}"/>
              </a:ext>
            </a:extLst>
          </p:cNvPr>
          <p:cNvSpPr/>
          <p:nvPr/>
        </p:nvSpPr>
        <p:spPr>
          <a:xfrm>
            <a:off x="10293635" y="3927263"/>
            <a:ext cx="1828800" cy="182880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7" name="TextBox 26">
            <a:extLst>
              <a:ext uri="{FF2B5EF4-FFF2-40B4-BE49-F238E27FC236}">
                <a16:creationId xmlns:a16="http://schemas.microsoft.com/office/drawing/2014/main" id="{DC6D4B70-7B0C-E1D8-C73C-29609FDB5F6A}"/>
              </a:ext>
            </a:extLst>
          </p:cNvPr>
          <p:cNvSpPr txBox="1"/>
          <p:nvPr/>
        </p:nvSpPr>
        <p:spPr>
          <a:xfrm>
            <a:off x="6386286" y="6083725"/>
            <a:ext cx="2084309"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Regional Pediatric Disaster Centers</a:t>
            </a:r>
          </a:p>
        </p:txBody>
      </p:sp>
      <p:sp>
        <p:nvSpPr>
          <p:cNvPr id="28" name="TextBox 27">
            <a:extLst>
              <a:ext uri="{FF2B5EF4-FFF2-40B4-BE49-F238E27FC236}">
                <a16:creationId xmlns:a16="http://schemas.microsoft.com/office/drawing/2014/main" id="{63274EC6-2B61-C88A-8CF5-B9600371C0BA}"/>
              </a:ext>
            </a:extLst>
          </p:cNvPr>
          <p:cNvSpPr txBox="1"/>
          <p:nvPr/>
        </p:nvSpPr>
        <p:spPr>
          <a:xfrm>
            <a:off x="9416578" y="6117492"/>
            <a:ext cx="2647294"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Network of Children’s Hospital Hubs</a:t>
            </a:r>
          </a:p>
        </p:txBody>
      </p:sp>
      <p:cxnSp>
        <p:nvCxnSpPr>
          <p:cNvPr id="29" name="Straight Arrow Connector 28">
            <a:extLst>
              <a:ext uri="{FF2B5EF4-FFF2-40B4-BE49-F238E27FC236}">
                <a16:creationId xmlns:a16="http://schemas.microsoft.com/office/drawing/2014/main" id="{2834BA12-EEEA-EDE4-4713-0ACBB38717A1}"/>
              </a:ext>
            </a:extLst>
          </p:cNvPr>
          <p:cNvCxnSpPr>
            <a:cxnSpLocks/>
            <a:stCxn id="27" idx="3"/>
          </p:cNvCxnSpPr>
          <p:nvPr/>
        </p:nvCxnSpPr>
        <p:spPr>
          <a:xfrm flipV="1">
            <a:off x="8470595" y="6005916"/>
            <a:ext cx="487422" cy="400975"/>
          </a:xfrm>
          <a:prstGeom prst="straightConnector1">
            <a:avLst/>
          </a:prstGeom>
          <a:ln w="76200">
            <a:solidFill>
              <a:srgbClr val="080807"/>
            </a:solidFill>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1FD01861-A86C-D175-858C-DD8A8F367B8A}"/>
              </a:ext>
            </a:extLst>
          </p:cNvPr>
          <p:cNvCxnSpPr>
            <a:cxnSpLocks/>
          </p:cNvCxnSpPr>
          <p:nvPr/>
        </p:nvCxnSpPr>
        <p:spPr>
          <a:xfrm flipV="1">
            <a:off x="10693630" y="5630176"/>
            <a:ext cx="514405" cy="513480"/>
          </a:xfrm>
          <a:prstGeom prst="straightConnector1">
            <a:avLst/>
          </a:prstGeom>
          <a:ln w="76200">
            <a:solidFill>
              <a:srgbClr val="080807"/>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157913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6F683-C467-6522-C541-202DD8148EA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5211974-5ED3-1ED0-62A5-7C25B90B0F41}"/>
              </a:ext>
            </a:extLst>
          </p:cNvPr>
          <p:cNvSpPr>
            <a:spLocks noGrp="1"/>
          </p:cNvSpPr>
          <p:nvPr>
            <p:ph type="title"/>
          </p:nvPr>
        </p:nvSpPr>
        <p:spPr>
          <a:xfrm>
            <a:off x="838200" y="1439693"/>
            <a:ext cx="10515600" cy="856035"/>
          </a:xfrm>
        </p:spPr>
        <p:txBody>
          <a:bodyPr>
            <a:normAutofit fontScale="90000"/>
          </a:bodyPr>
          <a:lstStyle/>
          <a:p>
            <a:pPr algn="ctr"/>
            <a:r>
              <a:rPr lang="en-US" sz="4900" b="1" dirty="0">
                <a:solidFill>
                  <a:srgbClr val="0070C0"/>
                </a:solidFill>
              </a:rPr>
              <a:t>Pediatric Readiness in a disaster presumes Pediatric Readiness everyday</a:t>
            </a:r>
            <a:br>
              <a:rPr lang="en-US" dirty="0"/>
            </a:br>
            <a:endParaRPr lang="en-US" dirty="0"/>
          </a:p>
        </p:txBody>
      </p:sp>
      <p:sp>
        <p:nvSpPr>
          <p:cNvPr id="3" name="Content Placeholder 2">
            <a:extLst>
              <a:ext uri="{FF2B5EF4-FFF2-40B4-BE49-F238E27FC236}">
                <a16:creationId xmlns:a16="http://schemas.microsoft.com/office/drawing/2014/main" id="{4DDD1EC3-19DB-A516-ADB6-289D7F93D5EC}"/>
              </a:ext>
            </a:extLst>
          </p:cNvPr>
          <p:cNvSpPr>
            <a:spLocks noGrp="1"/>
          </p:cNvSpPr>
          <p:nvPr>
            <p:ph idx="1"/>
          </p:nvPr>
        </p:nvSpPr>
        <p:spPr>
          <a:xfrm>
            <a:off x="541867" y="1614791"/>
            <a:ext cx="10811933" cy="4932765"/>
          </a:xfrm>
        </p:spPr>
        <p:txBody>
          <a:bodyPr>
            <a:normAutofit/>
          </a:bodyPr>
          <a:lstStyle/>
          <a:p>
            <a:pPr marL="0" indent="0">
              <a:buNone/>
            </a:pPr>
            <a:endParaRPr lang="en-US" sz="5400" dirty="0">
              <a:solidFill>
                <a:srgbClr val="202124"/>
              </a:solidFill>
              <a:latin typeface="Google Sans"/>
            </a:endParaRPr>
          </a:p>
          <a:p>
            <a:r>
              <a:rPr lang="en-US" sz="3200" dirty="0">
                <a:solidFill>
                  <a:srgbClr val="202124"/>
                </a:solidFill>
                <a:latin typeface="Google Sans"/>
              </a:rPr>
              <a:t>Pediatric Readiness (PR) as a </a:t>
            </a:r>
            <a:r>
              <a:rPr lang="en-US" sz="3200" b="1" i="1" dirty="0">
                <a:solidFill>
                  <a:srgbClr val="202124"/>
                </a:solidFill>
                <a:latin typeface="Google Sans"/>
              </a:rPr>
              <a:t>stretch goal </a:t>
            </a:r>
            <a:r>
              <a:rPr lang="en-US" sz="3200" dirty="0">
                <a:solidFill>
                  <a:srgbClr val="202124"/>
                </a:solidFill>
                <a:latin typeface="Google Sans"/>
              </a:rPr>
              <a:t>is</a:t>
            </a:r>
            <a:r>
              <a:rPr lang="en-US" sz="3200" b="1" i="1" dirty="0">
                <a:solidFill>
                  <a:srgbClr val="202124"/>
                </a:solidFill>
                <a:latin typeface="Google Sans"/>
              </a:rPr>
              <a:t> </a:t>
            </a:r>
            <a:r>
              <a:rPr lang="en-US" sz="3200" dirty="0">
                <a:solidFill>
                  <a:srgbClr val="202124"/>
                </a:solidFill>
                <a:latin typeface="Google Sans"/>
              </a:rPr>
              <a:t>to ensure that </a:t>
            </a:r>
            <a:r>
              <a:rPr lang="en-US" sz="3200" i="1" dirty="0">
                <a:solidFill>
                  <a:srgbClr val="202124"/>
                </a:solidFill>
                <a:latin typeface="Google Sans"/>
              </a:rPr>
              <a:t>every EMS agency and emergency department in the US </a:t>
            </a:r>
            <a:r>
              <a:rPr lang="en-US" sz="3200" dirty="0">
                <a:solidFill>
                  <a:srgbClr val="202124"/>
                </a:solidFill>
                <a:latin typeface="Google Sans"/>
              </a:rPr>
              <a:t>has all pediatric-specific requirements and resources needed to provide high-quality emergency care for children</a:t>
            </a:r>
          </a:p>
          <a:p>
            <a:r>
              <a:rPr lang="en-US" sz="3200" dirty="0"/>
              <a:t>PR Research: 70 + articles provide evidence that it decreases all cause pediatric mortality including trauma</a:t>
            </a:r>
          </a:p>
          <a:p>
            <a:r>
              <a:rPr lang="en-US" sz="3200" dirty="0"/>
              <a:t>BUT the PR score must be around 94 to achieve a mortality reduction  </a:t>
            </a:r>
          </a:p>
        </p:txBody>
      </p:sp>
    </p:spTree>
    <p:extLst>
      <p:ext uri="{BB962C8B-B14F-4D97-AF65-F5344CB8AC3E}">
        <p14:creationId xmlns:p14="http://schemas.microsoft.com/office/powerpoint/2010/main" val="1487355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ADF175-B643-EE96-15EC-E4E319E2E0AA}"/>
              </a:ext>
            </a:extLst>
          </p:cNvPr>
          <p:cNvSpPr txBox="1"/>
          <p:nvPr/>
        </p:nvSpPr>
        <p:spPr>
          <a:xfrm>
            <a:off x="3483428" y="972456"/>
            <a:ext cx="6183085" cy="40318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MARY E. FALLAT MD</a:t>
            </a:r>
          </a:p>
          <a:p>
            <a:pPr algn="ctr"/>
            <a:r>
              <a:rPr lang="en-US" sz="3200" dirty="0"/>
              <a:t>PROFESSOR OF SURGERY</a:t>
            </a:r>
          </a:p>
          <a:p>
            <a:pPr algn="ctr"/>
            <a:r>
              <a:rPr lang="en-US" sz="3200" dirty="0"/>
              <a:t>UNIVERSITY OF LOUISVILLE</a:t>
            </a:r>
          </a:p>
          <a:p>
            <a:pPr algn="ctr"/>
            <a:r>
              <a:rPr lang="en-US" sz="3200" dirty="0">
                <a:hlinkClick r:id="rId3"/>
              </a:rPr>
              <a:t>mefall01@louisville.edu</a:t>
            </a:r>
            <a:endParaRPr lang="en-US" sz="3200" dirty="0"/>
          </a:p>
          <a:p>
            <a:pPr algn="ctr"/>
            <a:endParaRPr lang="en-US" sz="3200" dirty="0"/>
          </a:p>
          <a:p>
            <a:endParaRPr lang="en-US" sz="3200" b="1" dirty="0">
              <a:latin typeface="Open Sans" pitchFamily="2" charset="0"/>
              <a:ea typeface="Open Sans" pitchFamily="2" charset="0"/>
              <a:cs typeface="Open Sans" pitchFamily="2" charset="0"/>
            </a:endParaRPr>
          </a:p>
          <a:p>
            <a:pPr algn="ctr"/>
            <a:r>
              <a:rPr lang="en-US" sz="3200" b="1" dirty="0">
                <a:latin typeface="Open Sans" pitchFamily="2" charset="0"/>
                <a:ea typeface="Open Sans" pitchFamily="2" charset="0"/>
                <a:cs typeface="Open Sans" pitchFamily="2" charset="0"/>
              </a:rPr>
              <a:t>Thank You.</a:t>
            </a:r>
          </a:p>
          <a:p>
            <a:endParaRPr lang="en-US" sz="3200" b="1" dirty="0">
              <a:latin typeface="Open Sans" pitchFamily="2" charset="0"/>
              <a:ea typeface="Open Sans" pitchFamily="2" charset="0"/>
              <a:cs typeface="Open Sans" pitchFamily="2" charset="0"/>
            </a:endParaRPr>
          </a:p>
        </p:txBody>
      </p:sp>
      <p:pic>
        <p:nvPicPr>
          <p:cNvPr id="16" name="Picture 15" descr="A black and red sign with red text&#10;&#10;Description automatically generated">
            <a:extLst>
              <a:ext uri="{FF2B5EF4-FFF2-40B4-BE49-F238E27FC236}">
                <a16:creationId xmlns:a16="http://schemas.microsoft.com/office/drawing/2014/main" id="{8F4104B5-AAFF-36C5-975B-F5C38DE29E19}"/>
              </a:ext>
            </a:extLst>
          </p:cNvPr>
          <p:cNvPicPr>
            <a:picLocks noChangeAspect="1"/>
          </p:cNvPicPr>
          <p:nvPr/>
        </p:nvPicPr>
        <p:blipFill>
          <a:blip r:embed="rId4"/>
          <a:stretch>
            <a:fillRect/>
          </a:stretch>
        </p:blipFill>
        <p:spPr>
          <a:xfrm>
            <a:off x="959988" y="3433843"/>
            <a:ext cx="2692133" cy="1100011"/>
          </a:xfrm>
          <a:prstGeom prst="rect">
            <a:avLst/>
          </a:prstGeom>
        </p:spPr>
      </p:pic>
      <p:cxnSp>
        <p:nvCxnSpPr>
          <p:cNvPr id="17" name="Straight Connector 16">
            <a:extLst>
              <a:ext uri="{FF2B5EF4-FFF2-40B4-BE49-F238E27FC236}">
                <a16:creationId xmlns:a16="http://schemas.microsoft.com/office/drawing/2014/main" id="{BB1D42AE-1F39-EBB8-BDDD-5ABAFB90E239}"/>
              </a:ext>
            </a:extLst>
          </p:cNvPr>
          <p:cNvCxnSpPr>
            <a:cxnSpLocks/>
          </p:cNvCxnSpPr>
          <p:nvPr/>
        </p:nvCxnSpPr>
        <p:spPr>
          <a:xfrm>
            <a:off x="959988" y="3102150"/>
            <a:ext cx="7610622"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0" name="Freeform 19">
            <a:extLst>
              <a:ext uri="{FF2B5EF4-FFF2-40B4-BE49-F238E27FC236}">
                <a16:creationId xmlns:a16="http://schemas.microsoft.com/office/drawing/2014/main" id="{3356833D-9C9F-AC32-84B4-75E9CCC000DF}"/>
              </a:ext>
            </a:extLst>
          </p:cNvPr>
          <p:cNvSpPr/>
          <p:nvPr/>
        </p:nvSpPr>
        <p:spPr>
          <a:xfrm>
            <a:off x="8958470" y="0"/>
            <a:ext cx="3233529" cy="6857995"/>
          </a:xfrm>
          <a:custGeom>
            <a:avLst/>
            <a:gdLst>
              <a:gd name="connsiteX0" fmla="*/ 5071937 w 5991229"/>
              <a:gd name="connsiteY0" fmla="*/ 0 h 6857996"/>
              <a:gd name="connsiteX1" fmla="*/ 5991229 w 5991229"/>
              <a:gd name="connsiteY1" fmla="*/ 0 h 6857996"/>
              <a:gd name="connsiteX2" fmla="*/ 5991229 w 5991229"/>
              <a:gd name="connsiteY2" fmla="*/ 6857996 h 6857996"/>
              <a:gd name="connsiteX3" fmla="*/ 0 w 5991229"/>
              <a:gd name="connsiteY3" fmla="*/ 6857996 h 6857996"/>
              <a:gd name="connsiteX4" fmla="*/ 5071937 w 5991229"/>
              <a:gd name="connsiteY4" fmla="*/ 0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229" h="6857996">
                <a:moveTo>
                  <a:pt x="5071937" y="0"/>
                </a:moveTo>
                <a:lnTo>
                  <a:pt x="5991229" y="0"/>
                </a:lnTo>
                <a:lnTo>
                  <a:pt x="5991229" y="6857996"/>
                </a:lnTo>
                <a:lnTo>
                  <a:pt x="0" y="6857996"/>
                </a:lnTo>
                <a:lnTo>
                  <a:pt x="5071937"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red and black broken glass&#10;&#10;Description automatically generated">
            <a:extLst>
              <a:ext uri="{FF2B5EF4-FFF2-40B4-BE49-F238E27FC236}">
                <a16:creationId xmlns:a16="http://schemas.microsoft.com/office/drawing/2014/main" id="{0D1DB186-31F0-C4BD-76F7-F9E018719BCA}"/>
              </a:ext>
            </a:extLst>
          </p:cNvPr>
          <p:cNvPicPr>
            <a:picLocks noChangeAspect="1"/>
          </p:cNvPicPr>
          <p:nvPr/>
        </p:nvPicPr>
        <p:blipFill rotWithShape="1">
          <a:blip r:embed="rId5">
            <a:alphaModFix amt="85000"/>
          </a:blip>
          <a:srcRect b="60345"/>
          <a:stretch/>
        </p:blipFill>
        <p:spPr>
          <a:xfrm>
            <a:off x="10310190" y="5303520"/>
            <a:ext cx="2253651" cy="1554480"/>
          </a:xfrm>
          <a:prstGeom prst="rect">
            <a:avLst/>
          </a:prstGeom>
        </p:spPr>
      </p:pic>
      <p:sp>
        <p:nvSpPr>
          <p:cNvPr id="4" name="TextBox 3">
            <a:extLst>
              <a:ext uri="{FF2B5EF4-FFF2-40B4-BE49-F238E27FC236}">
                <a16:creationId xmlns:a16="http://schemas.microsoft.com/office/drawing/2014/main" id="{5CF1E285-BEFE-3829-5B69-A8D1C19325D3}"/>
              </a:ext>
            </a:extLst>
          </p:cNvPr>
          <p:cNvSpPr txBox="1"/>
          <p:nvPr/>
        </p:nvSpPr>
        <p:spPr>
          <a:xfrm>
            <a:off x="8544382" y="657137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Tree>
    <p:extLst>
      <p:ext uri="{BB962C8B-B14F-4D97-AF65-F5344CB8AC3E}">
        <p14:creationId xmlns:p14="http://schemas.microsoft.com/office/powerpoint/2010/main" val="2809449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p:cNvSpPr txBox="1">
            <a:spLocks/>
          </p:cNvSpPr>
          <p:nvPr/>
        </p:nvSpPr>
        <p:spPr>
          <a:xfrm>
            <a:off x="2229591" y="398125"/>
            <a:ext cx="8064884"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i="0" kern="1200" baseline="0">
                <a:solidFill>
                  <a:schemeClr val="tx1"/>
                </a:solidFill>
                <a:latin typeface="Open Sans Semibold"/>
                <a:ea typeface="+mj-ea"/>
                <a:cs typeface="Open Sans Semibold"/>
              </a:defRPr>
            </a:lvl1pPr>
          </a:lstStyle>
          <a:p>
            <a:pPr defTabSz="457167"/>
            <a:r>
              <a:rPr lang="en-US" sz="3200" dirty="0">
                <a:solidFill>
                  <a:srgbClr val="2E2524"/>
                </a:solidFill>
                <a:sym typeface="Arial"/>
              </a:rPr>
              <a:t>THE FEDERAL EMS FOR CHILDREN PROGRAM (HRSA, MCHB)</a:t>
            </a:r>
            <a:endParaRPr lang="en-US" sz="3200" b="1" dirty="0">
              <a:solidFill>
                <a:srgbClr val="2E2524"/>
              </a:solidFill>
              <a:sym typeface="Arial"/>
            </a:endParaRPr>
          </a:p>
        </p:txBody>
      </p:sp>
      <p:sp>
        <p:nvSpPr>
          <p:cNvPr id="24" name="TextBox 23"/>
          <p:cNvSpPr txBox="1"/>
          <p:nvPr/>
        </p:nvSpPr>
        <p:spPr>
          <a:xfrm>
            <a:off x="1292467" y="1952065"/>
            <a:ext cx="1456012" cy="523220"/>
          </a:xfrm>
          <a:prstGeom prst="rect">
            <a:avLst/>
          </a:prstGeom>
          <a:noFill/>
        </p:spPr>
        <p:txBody>
          <a:bodyPr wrap="square" rtlCol="0">
            <a:spAutoFit/>
          </a:bodyPr>
          <a:lstStyle/>
          <a:p>
            <a:pPr algn="r" defTabSz="914332"/>
            <a:r>
              <a:rPr lang="en-US" sz="2800" b="1" i="1" dirty="0">
                <a:solidFill>
                  <a:srgbClr val="2E2524"/>
                </a:solidFill>
                <a:latin typeface="Lora"/>
                <a:cs typeface="Lora"/>
                <a:sym typeface="Arial"/>
              </a:rPr>
              <a:t>1973-81</a:t>
            </a:r>
          </a:p>
        </p:txBody>
      </p:sp>
      <p:cxnSp>
        <p:nvCxnSpPr>
          <p:cNvPr id="3" name="Straight Connector 2"/>
          <p:cNvCxnSpPr>
            <a:cxnSpLocks/>
          </p:cNvCxnSpPr>
          <p:nvPr/>
        </p:nvCxnSpPr>
        <p:spPr>
          <a:xfrm flipH="1">
            <a:off x="2929088" y="1952065"/>
            <a:ext cx="86860" cy="3964068"/>
          </a:xfrm>
          <a:prstGeom prst="line">
            <a:avLst/>
          </a:prstGeom>
          <a:ln>
            <a:solidFill>
              <a:schemeClr val="tx2"/>
            </a:solidFill>
            <a:headEnd type="oval" w="med" len="lg"/>
            <a:tailEnd w="lg" len="med"/>
          </a:ln>
          <a:effectLst/>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2929088" y="3090426"/>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35" name="Oval 34"/>
          <p:cNvSpPr/>
          <p:nvPr/>
        </p:nvSpPr>
        <p:spPr>
          <a:xfrm>
            <a:off x="2883369" y="4063592"/>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36" name="Oval 35"/>
          <p:cNvSpPr/>
          <p:nvPr/>
        </p:nvSpPr>
        <p:spPr>
          <a:xfrm>
            <a:off x="2858198" y="5246199"/>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41" name="TextBox 40"/>
          <p:cNvSpPr txBox="1"/>
          <p:nvPr/>
        </p:nvSpPr>
        <p:spPr>
          <a:xfrm>
            <a:off x="3476603" y="1716532"/>
            <a:ext cx="5219049" cy="1015663"/>
          </a:xfrm>
          <a:prstGeom prst="rect">
            <a:avLst/>
          </a:prstGeom>
          <a:noFill/>
        </p:spPr>
        <p:txBody>
          <a:bodyPr wrap="square" rtlCol="0">
            <a:spAutoFit/>
          </a:bodyPr>
          <a:lstStyle/>
          <a:p>
            <a:pPr defTabSz="914332"/>
            <a:r>
              <a:rPr lang="en-US" sz="2000" b="1" dirty="0"/>
              <a:t>EMS Systems Act approved by Congress &amp; provided resources to state/local govt to develop comprehensive EMS systems</a:t>
            </a:r>
            <a:endParaRPr lang="en-US" sz="2000" b="1" dirty="0">
              <a:solidFill>
                <a:srgbClr val="2E2524"/>
              </a:solidFill>
              <a:highlight>
                <a:srgbClr val="FFFF00"/>
              </a:highlight>
              <a:latin typeface="Open Sans"/>
              <a:cs typeface="Open Sans"/>
              <a:sym typeface="Arial"/>
            </a:endParaRPr>
          </a:p>
        </p:txBody>
      </p:sp>
      <p:sp>
        <p:nvSpPr>
          <p:cNvPr id="44" name="TextBox 43"/>
          <p:cNvSpPr txBox="1"/>
          <p:nvPr/>
        </p:nvSpPr>
        <p:spPr>
          <a:xfrm>
            <a:off x="1338188" y="2907601"/>
            <a:ext cx="1385120" cy="523220"/>
          </a:xfrm>
          <a:prstGeom prst="rect">
            <a:avLst/>
          </a:prstGeom>
          <a:noFill/>
        </p:spPr>
        <p:txBody>
          <a:bodyPr wrap="square" rtlCol="0">
            <a:spAutoFit/>
          </a:bodyPr>
          <a:lstStyle/>
          <a:p>
            <a:pPr algn="r" defTabSz="914332"/>
            <a:r>
              <a:rPr lang="en-US" sz="2800" b="1" dirty="0">
                <a:latin typeface="Lora"/>
                <a:cs typeface="Lora"/>
                <a:sym typeface="Arial"/>
              </a:rPr>
              <a:t>1975-9</a:t>
            </a:r>
          </a:p>
        </p:txBody>
      </p:sp>
      <p:sp>
        <p:nvSpPr>
          <p:cNvPr id="46" name="Oval 45"/>
          <p:cNvSpPr/>
          <p:nvPr/>
        </p:nvSpPr>
        <p:spPr>
          <a:xfrm>
            <a:off x="2929089" y="2103120"/>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6841" y="906493"/>
            <a:ext cx="2315267" cy="3591208"/>
          </a:xfrm>
          <a:prstGeom prst="rect">
            <a:avLst/>
          </a:prstGeom>
          <a:ln w="6350" cap="sq" cmpd="sng">
            <a:solidFill>
              <a:schemeClr val="tx2"/>
            </a:solidFill>
          </a:ln>
        </p:spPr>
      </p:pic>
      <p:sp>
        <p:nvSpPr>
          <p:cNvPr id="16" name="TextBox 15">
            <a:extLst>
              <a:ext uri="{FF2B5EF4-FFF2-40B4-BE49-F238E27FC236}">
                <a16:creationId xmlns:a16="http://schemas.microsoft.com/office/drawing/2014/main" id="{28D4D0D4-0C91-5D39-9A71-B975FDD270C6}"/>
              </a:ext>
            </a:extLst>
          </p:cNvPr>
          <p:cNvSpPr txBox="1"/>
          <p:nvPr/>
        </p:nvSpPr>
        <p:spPr>
          <a:xfrm>
            <a:off x="1292467" y="5036758"/>
            <a:ext cx="1590902" cy="523220"/>
          </a:xfrm>
          <a:prstGeom prst="rect">
            <a:avLst/>
          </a:prstGeom>
          <a:noFill/>
        </p:spPr>
        <p:txBody>
          <a:bodyPr wrap="square" rtlCol="0">
            <a:spAutoFit/>
          </a:bodyPr>
          <a:lstStyle/>
          <a:p>
            <a:r>
              <a:rPr lang="en-US" sz="2800" b="1" dirty="0">
                <a:latin typeface="Lora" pitchFamily="2" charset="77"/>
              </a:rPr>
              <a:t>1983-4</a:t>
            </a:r>
          </a:p>
        </p:txBody>
      </p:sp>
      <p:sp>
        <p:nvSpPr>
          <p:cNvPr id="17" name="TextBox 16">
            <a:extLst>
              <a:ext uri="{FF2B5EF4-FFF2-40B4-BE49-F238E27FC236}">
                <a16:creationId xmlns:a16="http://schemas.microsoft.com/office/drawing/2014/main" id="{F0884913-9B3F-AF38-2C46-B3271CE74D8B}"/>
              </a:ext>
            </a:extLst>
          </p:cNvPr>
          <p:cNvSpPr txBox="1"/>
          <p:nvPr/>
        </p:nvSpPr>
        <p:spPr>
          <a:xfrm>
            <a:off x="1427357" y="3863137"/>
            <a:ext cx="1366841" cy="523220"/>
          </a:xfrm>
          <a:prstGeom prst="rect">
            <a:avLst/>
          </a:prstGeom>
          <a:noFill/>
        </p:spPr>
        <p:txBody>
          <a:bodyPr wrap="square" rtlCol="0">
            <a:spAutoFit/>
          </a:bodyPr>
          <a:lstStyle/>
          <a:p>
            <a:r>
              <a:rPr lang="en-US" sz="2800" b="1" dirty="0">
                <a:latin typeface="Lora" pitchFamily="2" charset="77"/>
              </a:rPr>
              <a:t>    1979</a:t>
            </a:r>
          </a:p>
        </p:txBody>
      </p:sp>
      <p:sp>
        <p:nvSpPr>
          <p:cNvPr id="22" name="TextBox 21">
            <a:extLst>
              <a:ext uri="{FF2B5EF4-FFF2-40B4-BE49-F238E27FC236}">
                <a16:creationId xmlns:a16="http://schemas.microsoft.com/office/drawing/2014/main" id="{6E0C4C53-8112-FD4D-A70C-3489B2BEA0FE}"/>
              </a:ext>
            </a:extLst>
          </p:cNvPr>
          <p:cNvSpPr txBox="1"/>
          <p:nvPr/>
        </p:nvSpPr>
        <p:spPr>
          <a:xfrm>
            <a:off x="3389743" y="2890901"/>
            <a:ext cx="4555567" cy="984885"/>
          </a:xfrm>
          <a:prstGeom prst="rect">
            <a:avLst/>
          </a:prstGeom>
          <a:noFill/>
        </p:spPr>
        <p:txBody>
          <a:bodyPr wrap="square" rtlCol="0">
            <a:spAutoFit/>
          </a:bodyPr>
          <a:lstStyle/>
          <a:p>
            <a:r>
              <a:rPr lang="en-US" sz="2000" b="1" dirty="0">
                <a:solidFill>
                  <a:schemeClr val="tx2">
                    <a:lumMod val="75000"/>
                    <a:lumOff val="25000"/>
                  </a:schemeClr>
                </a:solidFill>
              </a:rPr>
              <a:t>State EMS systems improve the outcomes for adults but not children</a:t>
            </a:r>
          </a:p>
          <a:p>
            <a:endParaRPr lang="en-US" dirty="0"/>
          </a:p>
        </p:txBody>
      </p:sp>
      <p:sp>
        <p:nvSpPr>
          <p:cNvPr id="25" name="TextBox 24">
            <a:extLst>
              <a:ext uri="{FF2B5EF4-FFF2-40B4-BE49-F238E27FC236}">
                <a16:creationId xmlns:a16="http://schemas.microsoft.com/office/drawing/2014/main" id="{B372F0C9-FF56-79AE-A191-E925BDDB8DBA}"/>
              </a:ext>
            </a:extLst>
          </p:cNvPr>
          <p:cNvSpPr txBox="1"/>
          <p:nvPr/>
        </p:nvSpPr>
        <p:spPr>
          <a:xfrm>
            <a:off x="3389742" y="3635298"/>
            <a:ext cx="5219049" cy="1323439"/>
          </a:xfrm>
          <a:prstGeom prst="rect">
            <a:avLst/>
          </a:prstGeom>
          <a:noFill/>
        </p:spPr>
        <p:txBody>
          <a:bodyPr wrap="square" rtlCol="0">
            <a:spAutoFit/>
          </a:bodyPr>
          <a:lstStyle/>
          <a:p>
            <a:r>
              <a:rPr lang="en-US" sz="2000" b="1" dirty="0"/>
              <a:t>Calvin Sia, MD, Hawaii Medical Association President, urges AAP to develop “multi-</a:t>
            </a:r>
            <a:r>
              <a:rPr lang="en-US" sz="2000" b="1" dirty="0" err="1"/>
              <a:t>facted</a:t>
            </a:r>
            <a:r>
              <a:rPr lang="en-US" sz="2000" b="1" dirty="0"/>
              <a:t> EMS programs” to decrease disability and death in children</a:t>
            </a:r>
          </a:p>
        </p:txBody>
      </p:sp>
      <p:sp>
        <p:nvSpPr>
          <p:cNvPr id="26" name="TextBox 25">
            <a:extLst>
              <a:ext uri="{FF2B5EF4-FFF2-40B4-BE49-F238E27FC236}">
                <a16:creationId xmlns:a16="http://schemas.microsoft.com/office/drawing/2014/main" id="{F7CAEAB6-F536-A00B-AEE9-EA1664FAAA96}"/>
              </a:ext>
            </a:extLst>
          </p:cNvPr>
          <p:cNvSpPr txBox="1"/>
          <p:nvPr/>
        </p:nvSpPr>
        <p:spPr>
          <a:xfrm>
            <a:off x="3324557" y="5036758"/>
            <a:ext cx="8418265" cy="1631216"/>
          </a:xfrm>
          <a:prstGeom prst="rect">
            <a:avLst/>
          </a:prstGeom>
          <a:noFill/>
        </p:spPr>
        <p:txBody>
          <a:bodyPr wrap="square" rtlCol="0">
            <a:spAutoFit/>
          </a:bodyPr>
          <a:lstStyle/>
          <a:p>
            <a:r>
              <a:rPr lang="en-US" sz="2000" b="1" dirty="0">
                <a:solidFill>
                  <a:schemeClr val="tx2">
                    <a:lumMod val="75000"/>
                    <a:lumOff val="25000"/>
                  </a:schemeClr>
                </a:solidFill>
              </a:rPr>
              <a:t>Senator Daniel Inouye (D-HI) joins Dr. Sia after learning about emergency care provided to a senior staff member’s daughter. Senators Orrin Hatch (R-UT) and Lowell Weicker (R-CT), backed by staff with similarly disturbing experiences, join Sen. Inouye in sponsoring successful legislation to create the EMSC Program in 1984</a:t>
            </a:r>
          </a:p>
        </p:txBody>
      </p:sp>
    </p:spTree>
    <p:extLst>
      <p:ext uri="{BB962C8B-B14F-4D97-AF65-F5344CB8AC3E}">
        <p14:creationId xmlns:p14="http://schemas.microsoft.com/office/powerpoint/2010/main" val="283120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3AF4-C3CE-24EA-B879-9C5A2D3AAD7B}"/>
              </a:ext>
            </a:extLst>
          </p:cNvPr>
          <p:cNvSpPr>
            <a:spLocks noGrp="1"/>
          </p:cNvSpPr>
          <p:nvPr>
            <p:ph type="title"/>
          </p:nvPr>
        </p:nvSpPr>
        <p:spPr/>
        <p:txBody>
          <a:bodyPr/>
          <a:lstStyle/>
          <a:p>
            <a:r>
              <a:rPr lang="en-US" dirty="0"/>
              <a:t>The EMS for Children Program (1984-5)</a:t>
            </a:r>
          </a:p>
        </p:txBody>
      </p:sp>
      <p:sp>
        <p:nvSpPr>
          <p:cNvPr id="3" name="Content Placeholder 2">
            <a:extLst>
              <a:ext uri="{FF2B5EF4-FFF2-40B4-BE49-F238E27FC236}">
                <a16:creationId xmlns:a16="http://schemas.microsoft.com/office/drawing/2014/main" id="{F95A893E-CACA-C74F-A9DA-1420AB0848E9}"/>
              </a:ext>
            </a:extLst>
          </p:cNvPr>
          <p:cNvSpPr>
            <a:spLocks noGrp="1"/>
          </p:cNvSpPr>
          <p:nvPr>
            <p:ph idx="1"/>
          </p:nvPr>
        </p:nvSpPr>
        <p:spPr>
          <a:xfrm>
            <a:off x="838200" y="2712203"/>
            <a:ext cx="5578784" cy="3464759"/>
          </a:xfrm>
        </p:spPr>
        <p:txBody>
          <a:bodyPr>
            <a:normAutofit/>
          </a:bodyPr>
          <a:lstStyle/>
          <a:p>
            <a:r>
              <a:rPr lang="en-US" sz="2800" dirty="0"/>
              <a:t>Designed to reduce childhood death and disability due to severe illness or injury</a:t>
            </a:r>
          </a:p>
          <a:p>
            <a:endParaRPr lang="en-US" sz="2800" dirty="0"/>
          </a:p>
          <a:p>
            <a:r>
              <a:rPr lang="en-US" sz="2800" dirty="0"/>
              <a:t>Enhance the pediatric capability of </a:t>
            </a:r>
            <a:r>
              <a:rPr lang="en-US" sz="2800" i="1" u="sng" dirty="0"/>
              <a:t>existing</a:t>
            </a:r>
            <a:r>
              <a:rPr lang="en-US" sz="2800" dirty="0"/>
              <a:t> emergency care systems designed for adults</a:t>
            </a:r>
          </a:p>
          <a:p>
            <a:endParaRPr lang="en-US" dirty="0"/>
          </a:p>
        </p:txBody>
      </p:sp>
      <p:pic>
        <p:nvPicPr>
          <p:cNvPr id="4" name="Picture 3" descr="Shape, arrow&#10;&#10;Description automatically generated">
            <a:extLst>
              <a:ext uri="{FF2B5EF4-FFF2-40B4-BE49-F238E27FC236}">
                <a16:creationId xmlns:a16="http://schemas.microsoft.com/office/drawing/2014/main" id="{14DA2444-C625-3931-481C-D255B940D6F9}"/>
              </a:ext>
            </a:extLst>
          </p:cNvPr>
          <p:cNvPicPr>
            <a:picLocks noChangeAspect="1"/>
          </p:cNvPicPr>
          <p:nvPr/>
        </p:nvPicPr>
        <p:blipFill>
          <a:blip r:embed="rId3"/>
          <a:stretch>
            <a:fillRect/>
          </a:stretch>
        </p:blipFill>
        <p:spPr>
          <a:xfrm>
            <a:off x="6603251" y="1240395"/>
            <a:ext cx="5143472" cy="5143472"/>
          </a:xfrm>
          <a:prstGeom prst="rect">
            <a:avLst/>
          </a:prstGeom>
        </p:spPr>
      </p:pic>
    </p:spTree>
    <p:extLst>
      <p:ext uri="{BB962C8B-B14F-4D97-AF65-F5344CB8AC3E}">
        <p14:creationId xmlns:p14="http://schemas.microsoft.com/office/powerpoint/2010/main" val="2025350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F42D1-C7F7-35BA-0C5D-E22A34AE362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A79D903-7439-AFE1-05D7-2C4E637C193B}"/>
              </a:ext>
            </a:extLst>
          </p:cNvPr>
          <p:cNvSpPr txBox="1">
            <a:spLocks/>
          </p:cNvSpPr>
          <p:nvPr/>
        </p:nvSpPr>
        <p:spPr>
          <a:xfrm>
            <a:off x="290288" y="398125"/>
            <a:ext cx="8972617" cy="11430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4000" b="0" i="0" kern="1200" baseline="0">
                <a:solidFill>
                  <a:schemeClr val="tx1"/>
                </a:solidFill>
                <a:latin typeface="Open Sans Semibold"/>
                <a:ea typeface="+mj-ea"/>
                <a:cs typeface="Open Sans Semibold"/>
              </a:defRPr>
            </a:lvl1pPr>
          </a:lstStyle>
          <a:p>
            <a:pPr defTabSz="457167"/>
            <a:r>
              <a:rPr lang="en-US" sz="3200" dirty="0">
                <a:solidFill>
                  <a:srgbClr val="2E2524"/>
                </a:solidFill>
                <a:sym typeface="Arial"/>
              </a:rPr>
              <a:t>THE FEDERAL EMS FOR CHILDREN PROGRAM (HRSA, MCHB)</a:t>
            </a:r>
            <a:endParaRPr lang="en-US" sz="3200" b="1" dirty="0">
              <a:solidFill>
                <a:srgbClr val="2E2524"/>
              </a:solidFill>
              <a:sym typeface="Arial"/>
            </a:endParaRPr>
          </a:p>
        </p:txBody>
      </p:sp>
      <p:sp>
        <p:nvSpPr>
          <p:cNvPr id="24" name="TextBox 23">
            <a:extLst>
              <a:ext uri="{FF2B5EF4-FFF2-40B4-BE49-F238E27FC236}">
                <a16:creationId xmlns:a16="http://schemas.microsoft.com/office/drawing/2014/main" id="{83260DD9-1A58-C4F4-A6A0-86D0C7747C4C}"/>
              </a:ext>
            </a:extLst>
          </p:cNvPr>
          <p:cNvSpPr txBox="1"/>
          <p:nvPr/>
        </p:nvSpPr>
        <p:spPr>
          <a:xfrm>
            <a:off x="1985024" y="1720785"/>
            <a:ext cx="836705" cy="400110"/>
          </a:xfrm>
          <a:prstGeom prst="rect">
            <a:avLst/>
          </a:prstGeom>
          <a:noFill/>
        </p:spPr>
        <p:txBody>
          <a:bodyPr wrap="square" rtlCol="0">
            <a:spAutoFit/>
          </a:bodyPr>
          <a:lstStyle/>
          <a:p>
            <a:pPr algn="r" defTabSz="914332"/>
            <a:r>
              <a:rPr lang="en-US" sz="2000" b="1" i="1" dirty="0">
                <a:solidFill>
                  <a:srgbClr val="2E2524"/>
                </a:solidFill>
                <a:latin typeface="Lora"/>
                <a:cs typeface="Lora"/>
                <a:sym typeface="Arial"/>
              </a:rPr>
              <a:t>1984</a:t>
            </a:r>
          </a:p>
        </p:txBody>
      </p:sp>
      <p:cxnSp>
        <p:nvCxnSpPr>
          <p:cNvPr id="3" name="Straight Connector 2">
            <a:extLst>
              <a:ext uri="{FF2B5EF4-FFF2-40B4-BE49-F238E27FC236}">
                <a16:creationId xmlns:a16="http://schemas.microsoft.com/office/drawing/2014/main" id="{9235D2E4-8C0F-9327-65BC-D08DFEB5B4F1}"/>
              </a:ext>
            </a:extLst>
          </p:cNvPr>
          <p:cNvCxnSpPr>
            <a:cxnSpLocks/>
          </p:cNvCxnSpPr>
          <p:nvPr/>
        </p:nvCxnSpPr>
        <p:spPr>
          <a:xfrm>
            <a:off x="3015945" y="1680683"/>
            <a:ext cx="0" cy="2162655"/>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EC600594-9A4B-6212-D351-2BBA6ADD5EA6}"/>
              </a:ext>
            </a:extLst>
          </p:cNvPr>
          <p:cNvSpPr/>
          <p:nvPr/>
        </p:nvSpPr>
        <p:spPr>
          <a:xfrm>
            <a:off x="2929089" y="2427417"/>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35" name="Oval 34">
            <a:extLst>
              <a:ext uri="{FF2B5EF4-FFF2-40B4-BE49-F238E27FC236}">
                <a16:creationId xmlns:a16="http://schemas.microsoft.com/office/drawing/2014/main" id="{90F7145B-909C-E5A2-D003-2E9634A951F0}"/>
              </a:ext>
            </a:extLst>
          </p:cNvPr>
          <p:cNvSpPr/>
          <p:nvPr/>
        </p:nvSpPr>
        <p:spPr>
          <a:xfrm>
            <a:off x="2929089" y="3008029"/>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sp>
        <p:nvSpPr>
          <p:cNvPr id="41" name="TextBox 40">
            <a:extLst>
              <a:ext uri="{FF2B5EF4-FFF2-40B4-BE49-F238E27FC236}">
                <a16:creationId xmlns:a16="http://schemas.microsoft.com/office/drawing/2014/main" id="{7B428614-F4DB-E8A9-3B2D-07FAFA72B82E}"/>
              </a:ext>
            </a:extLst>
          </p:cNvPr>
          <p:cNvSpPr txBox="1"/>
          <p:nvPr/>
        </p:nvSpPr>
        <p:spPr>
          <a:xfrm>
            <a:off x="3348603" y="1720785"/>
            <a:ext cx="6463823" cy="400110"/>
          </a:xfrm>
          <a:prstGeom prst="rect">
            <a:avLst/>
          </a:prstGeom>
          <a:noFill/>
        </p:spPr>
        <p:txBody>
          <a:bodyPr wrap="square" rtlCol="0">
            <a:spAutoFit/>
          </a:bodyPr>
          <a:lstStyle/>
          <a:p>
            <a:pPr defTabSz="914332"/>
            <a:r>
              <a:rPr lang="en-US" sz="2000" b="1" dirty="0">
                <a:solidFill>
                  <a:srgbClr val="2E2524"/>
                </a:solidFill>
                <a:latin typeface="Open Sans"/>
                <a:cs typeface="Open Sans"/>
                <a:sym typeface="Arial"/>
              </a:rPr>
              <a:t>Initial legislation passed</a:t>
            </a:r>
          </a:p>
        </p:txBody>
      </p:sp>
      <p:sp>
        <p:nvSpPr>
          <p:cNvPr id="42" name="TextBox 41">
            <a:extLst>
              <a:ext uri="{FF2B5EF4-FFF2-40B4-BE49-F238E27FC236}">
                <a16:creationId xmlns:a16="http://schemas.microsoft.com/office/drawing/2014/main" id="{436CBB4D-2931-A6B4-93D2-85F2BADF7CE8}"/>
              </a:ext>
            </a:extLst>
          </p:cNvPr>
          <p:cNvSpPr txBox="1"/>
          <p:nvPr/>
        </p:nvSpPr>
        <p:spPr>
          <a:xfrm>
            <a:off x="1985024" y="2314220"/>
            <a:ext cx="836705" cy="400110"/>
          </a:xfrm>
          <a:prstGeom prst="rect">
            <a:avLst/>
          </a:prstGeom>
          <a:noFill/>
        </p:spPr>
        <p:txBody>
          <a:bodyPr wrap="square" rtlCol="0">
            <a:spAutoFit/>
          </a:bodyPr>
          <a:lstStyle/>
          <a:p>
            <a:pPr algn="r" defTabSz="914332"/>
            <a:r>
              <a:rPr lang="en-US" sz="2000" b="1" i="1" dirty="0">
                <a:solidFill>
                  <a:srgbClr val="2E2524"/>
                </a:solidFill>
                <a:latin typeface="Lora"/>
                <a:cs typeface="Lora"/>
                <a:sym typeface="Arial"/>
              </a:rPr>
              <a:t>1986</a:t>
            </a:r>
          </a:p>
        </p:txBody>
      </p:sp>
      <p:sp>
        <p:nvSpPr>
          <p:cNvPr id="43" name="TextBox 42">
            <a:extLst>
              <a:ext uri="{FF2B5EF4-FFF2-40B4-BE49-F238E27FC236}">
                <a16:creationId xmlns:a16="http://schemas.microsoft.com/office/drawing/2014/main" id="{025C0675-0022-A12C-E9F9-AE6FAFF258FD}"/>
              </a:ext>
            </a:extLst>
          </p:cNvPr>
          <p:cNvSpPr txBox="1"/>
          <p:nvPr/>
        </p:nvSpPr>
        <p:spPr>
          <a:xfrm>
            <a:off x="3348604" y="2314220"/>
            <a:ext cx="4982597" cy="400110"/>
          </a:xfrm>
          <a:prstGeom prst="rect">
            <a:avLst/>
          </a:prstGeom>
          <a:noFill/>
        </p:spPr>
        <p:txBody>
          <a:bodyPr wrap="square" rtlCol="0">
            <a:spAutoFit/>
          </a:bodyPr>
          <a:lstStyle/>
          <a:p>
            <a:pPr defTabSz="914332"/>
            <a:r>
              <a:rPr lang="en-US" sz="2000" dirty="0">
                <a:solidFill>
                  <a:srgbClr val="2E2524"/>
                </a:solidFill>
                <a:latin typeface="Open Sans"/>
                <a:cs typeface="Open Sans"/>
                <a:sym typeface="Arial"/>
              </a:rPr>
              <a:t>First grants to 4 states: AL, NY, CA, OR</a:t>
            </a:r>
          </a:p>
        </p:txBody>
      </p:sp>
      <p:sp>
        <p:nvSpPr>
          <p:cNvPr id="44" name="TextBox 43">
            <a:extLst>
              <a:ext uri="{FF2B5EF4-FFF2-40B4-BE49-F238E27FC236}">
                <a16:creationId xmlns:a16="http://schemas.microsoft.com/office/drawing/2014/main" id="{EA32A4FA-0DA6-6FC0-D29E-6ABF3F839A47}"/>
              </a:ext>
            </a:extLst>
          </p:cNvPr>
          <p:cNvSpPr txBox="1"/>
          <p:nvPr/>
        </p:nvSpPr>
        <p:spPr>
          <a:xfrm>
            <a:off x="1770754" y="2891688"/>
            <a:ext cx="1050976" cy="400110"/>
          </a:xfrm>
          <a:prstGeom prst="rect">
            <a:avLst/>
          </a:prstGeom>
          <a:noFill/>
        </p:spPr>
        <p:txBody>
          <a:bodyPr wrap="square" rtlCol="0">
            <a:spAutoFit/>
          </a:bodyPr>
          <a:lstStyle/>
          <a:p>
            <a:pPr algn="r" defTabSz="914332"/>
            <a:r>
              <a:rPr lang="en-US" sz="2000" b="1" i="1" dirty="0">
                <a:latin typeface="Lora"/>
                <a:cs typeface="Lora"/>
                <a:sym typeface="Arial"/>
              </a:rPr>
              <a:t>1991-2</a:t>
            </a:r>
          </a:p>
        </p:txBody>
      </p:sp>
      <p:sp>
        <p:nvSpPr>
          <p:cNvPr id="45" name="TextBox 44">
            <a:extLst>
              <a:ext uri="{FF2B5EF4-FFF2-40B4-BE49-F238E27FC236}">
                <a16:creationId xmlns:a16="http://schemas.microsoft.com/office/drawing/2014/main" id="{A5FB3AD7-6809-7D42-5562-84CD07C4D865}"/>
              </a:ext>
            </a:extLst>
          </p:cNvPr>
          <p:cNvSpPr txBox="1"/>
          <p:nvPr/>
        </p:nvSpPr>
        <p:spPr>
          <a:xfrm>
            <a:off x="3348603" y="2891688"/>
            <a:ext cx="6463823" cy="400110"/>
          </a:xfrm>
          <a:prstGeom prst="rect">
            <a:avLst/>
          </a:prstGeom>
          <a:noFill/>
        </p:spPr>
        <p:txBody>
          <a:bodyPr wrap="square" rtlCol="0">
            <a:spAutoFit/>
          </a:bodyPr>
          <a:lstStyle/>
          <a:p>
            <a:pPr defTabSz="914332"/>
            <a:r>
              <a:rPr lang="en-US" sz="2000" dirty="0">
                <a:solidFill>
                  <a:srgbClr val="2E2524"/>
                </a:solidFill>
                <a:latin typeface="Open Sans"/>
                <a:cs typeface="Open Sans"/>
                <a:sym typeface="Arial"/>
              </a:rPr>
              <a:t>Targeted Issues Grants</a:t>
            </a:r>
          </a:p>
        </p:txBody>
      </p:sp>
      <p:sp>
        <p:nvSpPr>
          <p:cNvPr id="46" name="Oval 45">
            <a:extLst>
              <a:ext uri="{FF2B5EF4-FFF2-40B4-BE49-F238E27FC236}">
                <a16:creationId xmlns:a16="http://schemas.microsoft.com/office/drawing/2014/main" id="{9D717DC3-79D5-CDCE-1D4F-3032EC8E2C3A}"/>
              </a:ext>
            </a:extLst>
          </p:cNvPr>
          <p:cNvSpPr/>
          <p:nvPr/>
        </p:nvSpPr>
        <p:spPr>
          <a:xfrm>
            <a:off x="2929089" y="1833985"/>
            <a:ext cx="173719" cy="17371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32"/>
            <a:endParaRPr lang="en-US">
              <a:solidFill>
                <a:prstClr val="white"/>
              </a:solidFill>
              <a:latin typeface="Calibri"/>
              <a:sym typeface="Arial"/>
            </a:endParaRPr>
          </a:p>
        </p:txBody>
      </p:sp>
      <p:pic>
        <p:nvPicPr>
          <p:cNvPr id="30" name="Picture 29">
            <a:extLst>
              <a:ext uri="{FF2B5EF4-FFF2-40B4-BE49-F238E27FC236}">
                <a16:creationId xmlns:a16="http://schemas.microsoft.com/office/drawing/2014/main" id="{30340530-83C9-E8F8-9C3C-D2410816C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700" y="120942"/>
            <a:ext cx="2432807" cy="3773524"/>
          </a:xfrm>
          <a:prstGeom prst="rect">
            <a:avLst/>
          </a:prstGeom>
          <a:ln w="6350" cap="sq" cmpd="sng">
            <a:solidFill>
              <a:schemeClr val="tx2"/>
            </a:solidFill>
          </a:ln>
        </p:spPr>
      </p:pic>
      <p:sp>
        <p:nvSpPr>
          <p:cNvPr id="7" name="TextBox 6">
            <a:extLst>
              <a:ext uri="{FF2B5EF4-FFF2-40B4-BE49-F238E27FC236}">
                <a16:creationId xmlns:a16="http://schemas.microsoft.com/office/drawing/2014/main" id="{01BF99B6-ACFE-4017-0B06-F136A01148FE}"/>
              </a:ext>
            </a:extLst>
          </p:cNvPr>
          <p:cNvSpPr txBox="1"/>
          <p:nvPr/>
        </p:nvSpPr>
        <p:spPr>
          <a:xfrm>
            <a:off x="1643063" y="4400550"/>
            <a:ext cx="7581884" cy="2277547"/>
          </a:xfrm>
          <a:prstGeom prst="rect">
            <a:avLst/>
          </a:prstGeom>
          <a:noFill/>
        </p:spPr>
        <p:txBody>
          <a:bodyPr wrap="none" rtlCol="0">
            <a:spAutoFit/>
          </a:bodyPr>
          <a:lstStyle/>
          <a:p>
            <a:r>
              <a:rPr lang="en-US" sz="2800" dirty="0"/>
              <a:t>Congress appropriated 2 million dollars in 1984.</a:t>
            </a:r>
          </a:p>
          <a:p>
            <a:pPr>
              <a:buNone/>
            </a:pPr>
            <a:r>
              <a:rPr lang="en-US" sz="2400" dirty="0">
                <a:solidFill>
                  <a:srgbClr val="141413"/>
                </a:solidFill>
                <a:effectLst/>
                <a:latin typeface="Helvetica" pitchFamily="2" charset="0"/>
              </a:rPr>
              <a:t>EMSC Targeted Issues (TI) Grants support projects</a:t>
            </a:r>
          </a:p>
          <a:p>
            <a:pPr>
              <a:buNone/>
            </a:pPr>
            <a:r>
              <a:rPr lang="en-US" sz="2400" dirty="0">
                <a:solidFill>
                  <a:srgbClr val="141413"/>
                </a:solidFill>
                <a:effectLst/>
                <a:latin typeface="Helvetica" pitchFamily="2" charset="0"/>
              </a:rPr>
              <a:t>that develop and implement timely, practical</a:t>
            </a:r>
          </a:p>
          <a:p>
            <a:pPr>
              <a:buNone/>
            </a:pPr>
            <a:r>
              <a:rPr lang="en-US" sz="2400" dirty="0">
                <a:solidFill>
                  <a:srgbClr val="141413"/>
                </a:solidFill>
                <a:effectLst/>
                <a:latin typeface="Helvetica" pitchFamily="2" charset="0"/>
              </a:rPr>
              <a:t>strategies to address high-priority, unmet gaps</a:t>
            </a:r>
          </a:p>
          <a:p>
            <a:r>
              <a:rPr lang="en-US" sz="2400" dirty="0">
                <a:solidFill>
                  <a:srgbClr val="141413"/>
                </a:solidFill>
                <a:effectLst/>
                <a:latin typeface="Helvetica" pitchFamily="2" charset="0"/>
              </a:rPr>
              <a:t>in pediatric emergency care.</a:t>
            </a:r>
          </a:p>
          <a:p>
            <a:endParaRPr lang="en-US" dirty="0"/>
          </a:p>
        </p:txBody>
      </p:sp>
    </p:spTree>
    <p:extLst>
      <p:ext uri="{BB962C8B-B14F-4D97-AF65-F5344CB8AC3E}">
        <p14:creationId xmlns:p14="http://schemas.microsoft.com/office/powerpoint/2010/main" val="3993115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aller"/>
          <p:cNvPicPr>
            <a:picLocks noGrp="1" noChangeAspect="1" noChangeArrowheads="1"/>
          </p:cNvPicPr>
          <p:nvPr>
            <p:ph sz="half" idx="1"/>
          </p:nvPr>
        </p:nvPicPr>
        <p:blipFill>
          <a:blip r:embed="rId3">
            <a:extLst>
              <a:ext uri="{BEBA8EAE-BF5A-486C-A8C5-ECC9F3942E4B}">
                <a14:imgProps xmlns:a14="http://schemas.microsoft.com/office/drawing/2010/main">
                  <a14:imgLayer r:embed="rId4">
                    <a14:imgEffect>
                      <a14:saturation sat="83000"/>
                    </a14:imgEffect>
                    <a14:imgEffect>
                      <a14:brightnessContrast bright="34000"/>
                    </a14:imgEffect>
                  </a14:imgLayer>
                </a14:imgProps>
              </a:ext>
              <a:ext uri="{28A0092B-C50C-407E-A947-70E740481C1C}">
                <a14:useLocalDpi xmlns:a14="http://schemas.microsoft.com/office/drawing/2010/main" val="0"/>
              </a:ext>
            </a:extLst>
          </a:blip>
          <a:srcRect/>
          <a:stretch>
            <a:fillRect/>
          </a:stretch>
        </p:blipFill>
        <p:spPr>
          <a:xfrm>
            <a:off x="556621" y="1613896"/>
            <a:ext cx="2547937" cy="3276600"/>
          </a:xfrm>
          <a:noFill/>
          <a:ln w="6350" cap="sq" cmpd="sng">
            <a:solidFill>
              <a:srgbClr val="000000"/>
            </a:solidFill>
            <a:round/>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 name="Title 1"/>
          <p:cNvSpPr txBox="1">
            <a:spLocks/>
          </p:cNvSpPr>
          <p:nvPr/>
        </p:nvSpPr>
        <p:spPr>
          <a:xfrm>
            <a:off x="2229589" y="398125"/>
            <a:ext cx="5374907" cy="1143000"/>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4000" b="0" i="0" kern="1200" baseline="0">
                <a:solidFill>
                  <a:srgbClr val="2E2524"/>
                </a:solidFill>
                <a:latin typeface="Open Sans Semibold"/>
                <a:ea typeface="+mj-ea"/>
                <a:cs typeface="Open Sans Semibold"/>
              </a:defRPr>
            </a:lvl1pPr>
          </a:lstStyle>
          <a:p>
            <a:pPr defTabSz="457189">
              <a:buClr>
                <a:srgbClr val="000000"/>
              </a:buClr>
            </a:pPr>
            <a:r>
              <a:rPr lang="en-US" sz="3600" dirty="0">
                <a:sym typeface="Arial"/>
              </a:rPr>
              <a:t>JACOB ALEXANDER HALLER, JR</a:t>
            </a:r>
          </a:p>
          <a:p>
            <a:pPr defTabSz="457189">
              <a:buClr>
                <a:srgbClr val="000000"/>
              </a:buClr>
            </a:pPr>
            <a:r>
              <a:rPr lang="en-US" sz="3600" dirty="0">
                <a:sym typeface="Arial"/>
              </a:rPr>
              <a:t>MARTY EICHELBERGER</a:t>
            </a:r>
          </a:p>
          <a:p>
            <a:pPr defTabSz="457189">
              <a:buClr>
                <a:srgbClr val="000000"/>
              </a:buClr>
            </a:pPr>
            <a:r>
              <a:rPr lang="en-US" sz="3600" dirty="0">
                <a:sym typeface="Arial"/>
              </a:rPr>
              <a:t>JOE TEPAS</a:t>
            </a:r>
          </a:p>
        </p:txBody>
      </p:sp>
      <p:sp>
        <p:nvSpPr>
          <p:cNvPr id="7" name="TextBox 6"/>
          <p:cNvSpPr txBox="1"/>
          <p:nvPr/>
        </p:nvSpPr>
        <p:spPr>
          <a:xfrm>
            <a:off x="387927" y="5141038"/>
            <a:ext cx="3241964" cy="13188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189">
              <a:buClr>
                <a:srgbClr val="000000"/>
              </a:buClr>
            </a:pPr>
            <a:r>
              <a:rPr lang="en-US" sz="1600" b="1" i="1" kern="0" dirty="0">
                <a:solidFill>
                  <a:prstClr val="black"/>
                </a:solidFill>
                <a:latin typeface="Lora"/>
                <a:cs typeface="Lora"/>
                <a:sym typeface="Arial"/>
              </a:rPr>
              <a:t>Jacob Alexander Haller, </a:t>
            </a:r>
            <a:r>
              <a:rPr lang="en-US" sz="1600" b="1" i="1" kern="0" dirty="0" err="1">
                <a:solidFill>
                  <a:prstClr val="black"/>
                </a:solidFill>
                <a:latin typeface="Lora"/>
                <a:cs typeface="Lora"/>
                <a:sym typeface="Arial"/>
              </a:rPr>
              <a:t>Jr</a:t>
            </a:r>
            <a:endParaRPr lang="en-US" sz="1600" b="1" i="1" kern="0" dirty="0">
              <a:solidFill>
                <a:prstClr val="black"/>
              </a:solidFill>
              <a:latin typeface="Lora"/>
              <a:cs typeface="Lora"/>
              <a:sym typeface="Arial"/>
            </a:endParaRPr>
          </a:p>
          <a:p>
            <a:pPr defTabSz="457189">
              <a:buClr>
                <a:srgbClr val="000000"/>
              </a:buClr>
            </a:pPr>
            <a:r>
              <a:rPr lang="en-US" sz="1600" i="1" kern="0" dirty="0">
                <a:solidFill>
                  <a:prstClr val="black"/>
                </a:solidFill>
                <a:latin typeface="Lora"/>
                <a:cs typeface="Lora"/>
                <a:sym typeface="Arial"/>
              </a:rPr>
              <a:t>First Pediatric Trauma System</a:t>
            </a:r>
          </a:p>
          <a:p>
            <a:pPr defTabSz="457189">
              <a:buClr>
                <a:srgbClr val="000000"/>
              </a:buClr>
            </a:pPr>
            <a:r>
              <a:rPr lang="en-US" sz="1600" b="1" i="1" kern="0" dirty="0">
                <a:solidFill>
                  <a:prstClr val="black"/>
                </a:solidFill>
                <a:latin typeface="Lora"/>
                <a:cs typeface="Lora"/>
                <a:sym typeface="Arial"/>
              </a:rPr>
              <a:t>Emergency Medical Services For Children</a:t>
            </a:r>
          </a:p>
          <a:p>
            <a:pPr defTabSz="457189">
              <a:buClr>
                <a:srgbClr val="000000"/>
              </a:buClr>
            </a:pPr>
            <a:endParaRPr lang="en-US" sz="1600" i="1" kern="0" dirty="0">
              <a:solidFill>
                <a:prstClr val="black"/>
              </a:solidFill>
              <a:latin typeface="Lora"/>
              <a:cs typeface="Lora"/>
              <a:sym typeface="Arial"/>
            </a:endParaRPr>
          </a:p>
        </p:txBody>
      </p:sp>
      <p:pic>
        <p:nvPicPr>
          <p:cNvPr id="2" name="Picture 2" descr="eichelberger">
            <a:extLst>
              <a:ext uri="{FF2B5EF4-FFF2-40B4-BE49-F238E27FC236}">
                <a16:creationId xmlns:a16="http://schemas.microsoft.com/office/drawing/2014/main" id="{C9EE0D5F-826B-0C55-24D0-C562DD5AB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922" y="1623480"/>
            <a:ext cx="2266431" cy="340217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336A62EC-A20F-F229-B3D7-798910E0F7A8}"/>
              </a:ext>
            </a:extLst>
          </p:cNvPr>
          <p:cNvSpPr txBox="1"/>
          <p:nvPr/>
        </p:nvSpPr>
        <p:spPr>
          <a:xfrm>
            <a:off x="7527923" y="5178712"/>
            <a:ext cx="3597277"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189">
              <a:buClr>
                <a:srgbClr val="000000"/>
              </a:buClr>
            </a:pPr>
            <a:r>
              <a:rPr lang="en-US" sz="1600" b="1" i="1" kern="0" dirty="0">
                <a:solidFill>
                  <a:prstClr val="black"/>
                </a:solidFill>
                <a:latin typeface="Lora"/>
                <a:cs typeface="Lora"/>
                <a:sym typeface="Arial"/>
              </a:rPr>
              <a:t>Marty </a:t>
            </a:r>
            <a:r>
              <a:rPr lang="en-US" sz="1600" b="1" i="1" kern="0" dirty="0" err="1">
                <a:solidFill>
                  <a:prstClr val="black"/>
                </a:solidFill>
                <a:latin typeface="Lora"/>
                <a:cs typeface="Lora"/>
                <a:sym typeface="Arial"/>
              </a:rPr>
              <a:t>Eichelberger</a:t>
            </a:r>
            <a:endParaRPr lang="en-US" sz="1600" b="1" i="1" kern="0" dirty="0">
              <a:solidFill>
                <a:prstClr val="black"/>
              </a:solidFill>
              <a:latin typeface="Lora"/>
              <a:cs typeface="Lora"/>
              <a:sym typeface="Arial"/>
            </a:endParaRPr>
          </a:p>
          <a:p>
            <a:pPr defTabSz="457189">
              <a:buClr>
                <a:srgbClr val="000000"/>
              </a:buClr>
            </a:pPr>
            <a:r>
              <a:rPr lang="en-US" sz="1600" i="1" kern="0" dirty="0">
                <a:solidFill>
                  <a:prstClr val="black"/>
                </a:solidFill>
                <a:latin typeface="Lora"/>
                <a:cs typeface="Lora"/>
                <a:sym typeface="Arial"/>
              </a:rPr>
              <a:t>National Safe Kids Campaign 1988</a:t>
            </a:r>
          </a:p>
          <a:p>
            <a:pPr defTabSz="457189">
              <a:buClr>
                <a:srgbClr val="000000"/>
              </a:buClr>
            </a:pPr>
            <a:r>
              <a:rPr lang="en-US" sz="1600" b="1" i="1" kern="0" dirty="0">
                <a:solidFill>
                  <a:srgbClr val="2E2524"/>
                </a:solidFill>
                <a:latin typeface="Lora"/>
                <a:cs typeface="Lora"/>
                <a:sym typeface="Arial"/>
              </a:rPr>
              <a:t>Emergency Medical Services for Children</a:t>
            </a:r>
          </a:p>
          <a:p>
            <a:pPr defTabSz="457189">
              <a:buClr>
                <a:srgbClr val="000000"/>
              </a:buClr>
            </a:pPr>
            <a:r>
              <a:rPr lang="en-US" sz="1600" i="1" kern="0" dirty="0">
                <a:solidFill>
                  <a:srgbClr val="2E2524"/>
                </a:solidFill>
                <a:latin typeface="Lora"/>
                <a:cs typeface="Lora"/>
                <a:sym typeface="Arial"/>
              </a:rPr>
              <a:t>Continuum of Care</a:t>
            </a:r>
          </a:p>
          <a:p>
            <a:pPr defTabSz="457189">
              <a:buClr>
                <a:srgbClr val="000000"/>
              </a:buClr>
            </a:pPr>
            <a:endParaRPr lang="en-US" sz="1600" i="1" kern="0" dirty="0">
              <a:solidFill>
                <a:prstClr val="black"/>
              </a:solidFill>
              <a:latin typeface="Lora"/>
              <a:cs typeface="Lora"/>
              <a:sym typeface="Arial"/>
            </a:endParaRPr>
          </a:p>
        </p:txBody>
      </p:sp>
      <p:pic>
        <p:nvPicPr>
          <p:cNvPr id="5" name="Picture 2" descr="tepas">
            <a:extLst>
              <a:ext uri="{FF2B5EF4-FFF2-40B4-BE49-F238E27FC236}">
                <a16:creationId xmlns:a16="http://schemas.microsoft.com/office/drawing/2014/main" id="{CD196B49-211B-A503-5F07-6D818695E8BD}"/>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l="4826" t="13254" r="17949"/>
          <a:stretch>
            <a:fillRect/>
          </a:stretch>
        </p:blipFill>
        <p:spPr>
          <a:xfrm>
            <a:off x="4226121" y="1651996"/>
            <a:ext cx="2608263" cy="3200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8" name="TextBox 7">
            <a:extLst>
              <a:ext uri="{FF2B5EF4-FFF2-40B4-BE49-F238E27FC236}">
                <a16:creationId xmlns:a16="http://schemas.microsoft.com/office/drawing/2014/main" id="{C4F76BA3-D90C-82AE-9E5A-3865A89C1D56}"/>
              </a:ext>
            </a:extLst>
          </p:cNvPr>
          <p:cNvSpPr txBox="1"/>
          <p:nvPr/>
        </p:nvSpPr>
        <p:spPr>
          <a:xfrm>
            <a:off x="3726873" y="4963268"/>
            <a:ext cx="3704067" cy="178510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77">
              <a:buClr>
                <a:srgbClr val="000000"/>
              </a:buClr>
            </a:pPr>
            <a:r>
              <a:rPr lang="en-US" sz="1600" b="1" i="1" kern="0" dirty="0">
                <a:solidFill>
                  <a:srgbClr val="000000"/>
                </a:solidFill>
                <a:latin typeface="Lora"/>
                <a:cs typeface="Lora"/>
                <a:sym typeface="Arial"/>
              </a:rPr>
              <a:t>Joe Tepas</a:t>
            </a:r>
          </a:p>
          <a:p>
            <a:pPr defTabSz="914377">
              <a:buClr>
                <a:srgbClr val="000000"/>
              </a:buClr>
            </a:pPr>
            <a:r>
              <a:rPr lang="en-US" sz="1600" i="1" kern="0" dirty="0">
                <a:solidFill>
                  <a:srgbClr val="000000"/>
                </a:solidFill>
                <a:latin typeface="Lora"/>
                <a:cs typeface="Lora"/>
                <a:sym typeface="Arial"/>
              </a:rPr>
              <a:t>National Pediatric Trauma Registry</a:t>
            </a:r>
          </a:p>
          <a:p>
            <a:pPr defTabSz="914377">
              <a:buClr>
                <a:srgbClr val="000000"/>
              </a:buClr>
            </a:pPr>
            <a:r>
              <a:rPr lang="en-US" sz="1600" i="1" kern="0" dirty="0">
                <a:solidFill>
                  <a:srgbClr val="000000"/>
                </a:solidFill>
                <a:latin typeface="Lora"/>
                <a:cs typeface="Lora"/>
                <a:sym typeface="Arial"/>
              </a:rPr>
              <a:t>Pediatric Trauma Score Development</a:t>
            </a:r>
          </a:p>
          <a:p>
            <a:pPr defTabSz="914377">
              <a:buClr>
                <a:srgbClr val="000000"/>
              </a:buClr>
            </a:pPr>
            <a:r>
              <a:rPr lang="en-US" sz="1600" b="1" i="1" kern="0" dirty="0">
                <a:solidFill>
                  <a:prstClr val="black"/>
                </a:solidFill>
                <a:latin typeface="Lora"/>
                <a:cs typeface="Lora"/>
                <a:sym typeface="Arial"/>
              </a:rPr>
              <a:t>Emergency Medical Services For Children</a:t>
            </a:r>
          </a:p>
          <a:p>
            <a:pPr defTabSz="914377">
              <a:buClr>
                <a:srgbClr val="000000"/>
              </a:buClr>
            </a:pPr>
            <a:endParaRPr lang="en-US" sz="1400" i="1" kern="0" dirty="0">
              <a:solidFill>
                <a:srgbClr val="000000"/>
              </a:solidFill>
              <a:latin typeface="Lora"/>
              <a:cs typeface="Lora"/>
              <a:sym typeface="Arial"/>
            </a:endParaRPr>
          </a:p>
          <a:p>
            <a:pPr defTabSz="914377">
              <a:buClr>
                <a:srgbClr val="000000"/>
              </a:buClr>
            </a:pPr>
            <a:endParaRPr lang="en-US" sz="1600" i="1" kern="0" dirty="0">
              <a:solidFill>
                <a:srgbClr val="000000"/>
              </a:solidFill>
              <a:latin typeface="Lora"/>
              <a:cs typeface="Lora"/>
              <a:sym typeface="Arial"/>
            </a:endParaRPr>
          </a:p>
        </p:txBody>
      </p:sp>
      <p:pic>
        <p:nvPicPr>
          <p:cNvPr id="9" name="Picture 8">
            <a:extLst>
              <a:ext uri="{FF2B5EF4-FFF2-40B4-BE49-F238E27FC236}">
                <a16:creationId xmlns:a16="http://schemas.microsoft.com/office/drawing/2014/main" id="{3F56B5C1-E781-7043-E8E8-3A158FC50A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2411" y="109628"/>
            <a:ext cx="2126774" cy="3277513"/>
          </a:xfrm>
          <a:prstGeom prst="rect">
            <a:avLst/>
          </a:prstGeom>
          <a:ln w="6350" cap="sq" cmpd="sng">
            <a:solidFill>
              <a:schemeClr val="tx2"/>
            </a:solidFill>
          </a:ln>
        </p:spPr>
      </p:pic>
      <p:sp>
        <p:nvSpPr>
          <p:cNvPr id="10" name="TextBox 9">
            <a:extLst>
              <a:ext uri="{FF2B5EF4-FFF2-40B4-BE49-F238E27FC236}">
                <a16:creationId xmlns:a16="http://schemas.microsoft.com/office/drawing/2014/main" id="{C8D7737D-F259-00FC-889D-0D803E53A3DA}"/>
              </a:ext>
            </a:extLst>
          </p:cNvPr>
          <p:cNvSpPr txBox="1"/>
          <p:nvPr/>
        </p:nvSpPr>
        <p:spPr>
          <a:xfrm>
            <a:off x="10293927" y="3779483"/>
            <a:ext cx="1102250" cy="50276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defTabSz="914354"/>
            <a:r>
              <a:rPr lang="en-US" sz="2667" dirty="0">
                <a:solidFill>
                  <a:prstClr val="white"/>
                </a:solidFill>
                <a:latin typeface="Calibri"/>
                <a:sym typeface="Arial"/>
              </a:rPr>
              <a:t> 1993</a:t>
            </a:r>
          </a:p>
        </p:txBody>
      </p:sp>
    </p:spTree>
    <p:extLst>
      <p:ext uri="{BB962C8B-B14F-4D97-AF65-F5344CB8AC3E}">
        <p14:creationId xmlns:p14="http://schemas.microsoft.com/office/powerpoint/2010/main" val="36418134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5"/>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ags/tag3.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C7C08868-7C62-3742-B465-BA3FDD346853}" vid="{D4267380-DD7D-054D-AA01-51946FABECB1}"/>
    </a:ext>
  </a:extLst>
</a:theme>
</file>

<file path=ppt/theme/theme3.xml><?xml version="1.0" encoding="utf-8"?>
<a:theme xmlns:a="http://schemas.openxmlformats.org/drawingml/2006/main" name="DPH Overview Slides">
  <a:themeElements>
    <a:clrScheme name="Custom 1">
      <a:dk1>
        <a:sysClr val="windowText" lastClr="000000"/>
      </a:dk1>
      <a:lt1>
        <a:sysClr val="window" lastClr="FFFFFF"/>
      </a:lt1>
      <a:dk2>
        <a:srgbClr val="002649"/>
      </a:dk2>
      <a:lt2>
        <a:srgbClr val="D8D8D8"/>
      </a:lt2>
      <a:accent1>
        <a:srgbClr val="002060"/>
      </a:accent1>
      <a:accent2>
        <a:srgbClr val="00B0F0"/>
      </a:accent2>
      <a:accent3>
        <a:srgbClr val="92D050"/>
      </a:accent3>
      <a:accent4>
        <a:srgbClr val="604878"/>
      </a:accent4>
      <a:accent5>
        <a:srgbClr val="005EB6"/>
      </a:accent5>
      <a:accent6>
        <a:srgbClr val="085494"/>
      </a:accent6>
      <a:hlink>
        <a:srgbClr val="005EB6"/>
      </a:hlink>
      <a:folHlink>
        <a:srgbClr val="005EB6"/>
      </a:folHlink>
    </a:clrScheme>
    <a:fontScheme name="Custom 1">
      <a:majorFont>
        <a:latin typeface="Gotham Black"/>
        <a:ea typeface=""/>
        <a:cs typeface=""/>
      </a:majorFont>
      <a:minorFont>
        <a:latin typeface="Gotham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N_PowerPoint.potx" id="{2DC1BC4C-6AEB-4F2F-AEBB-CBB52F8DADC7}" vid="{F17491EB-65E8-4B9F-B060-55B69F168492}"/>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49219</TotalTime>
  <Words>4107</Words>
  <Application>Microsoft Office PowerPoint</Application>
  <PresentationFormat>Widescreen</PresentationFormat>
  <Paragraphs>468</Paragraphs>
  <Slides>57</Slides>
  <Notes>31</Notes>
  <HiddenSlides>0</HiddenSlides>
  <MMClips>0</MMClips>
  <ScaleCrop>false</ScaleCrop>
  <HeadingPairs>
    <vt:vector size="4" baseType="variant">
      <vt:variant>
        <vt:lpstr>Theme</vt:lpstr>
      </vt:variant>
      <vt:variant>
        <vt:i4>6</vt:i4>
      </vt:variant>
      <vt:variant>
        <vt:lpstr>Slide Titles</vt:lpstr>
      </vt:variant>
      <vt:variant>
        <vt:i4>57</vt:i4>
      </vt:variant>
    </vt:vector>
  </HeadingPairs>
  <TitlesOfParts>
    <vt:vector size="63" baseType="lpstr">
      <vt:lpstr>Office Theme</vt:lpstr>
      <vt:lpstr>2_Office Theme</vt:lpstr>
      <vt:lpstr>DPH Overview Slides</vt:lpstr>
      <vt:lpstr>6_Office Theme</vt:lpstr>
      <vt:lpstr>7_Office Theme</vt:lpstr>
      <vt:lpstr>3_Office Theme</vt:lpstr>
      <vt:lpstr>PowerPoint Presentation</vt:lpstr>
      <vt:lpstr>PowerPoint Presentation</vt:lpstr>
      <vt:lpstr>PowerPoint Presentation</vt:lpstr>
      <vt:lpstr>PowerPoint Presentation</vt:lpstr>
      <vt:lpstr>History of  Pediatric Readiness within the  EMS System </vt:lpstr>
      <vt:lpstr>PowerPoint Presentation</vt:lpstr>
      <vt:lpstr>The EMS for Children Program (1984-5)</vt:lpstr>
      <vt:lpstr>PowerPoint Presentation</vt:lpstr>
      <vt:lpstr>PowerPoint Presentation</vt:lpstr>
      <vt:lpstr>PowerPoint Presentation</vt:lpstr>
      <vt:lpstr>2003:  First National Assessment of EDs</vt:lpstr>
      <vt:lpstr> THE FUTURE OF EMERGENCY CARE IN THE UNITED STATES HEALTH SYSTEM June 2004-2006 </vt:lpstr>
      <vt:lpstr>PowerPoint Presentation</vt:lpstr>
      <vt:lpstr>PowerPoint Presentation</vt:lpstr>
      <vt:lpstr>“Pediatric Readiness”</vt:lpstr>
      <vt:lpstr>PowerPoint Presentation</vt:lpstr>
      <vt:lpstr>Development of Systems of care</vt:lpstr>
      <vt:lpstr>PowerPoint Presentation</vt:lpstr>
      <vt:lpstr>PowerPoint Presentation</vt:lpstr>
      <vt:lpstr>response to lack of pediatric readiness</vt:lpstr>
      <vt:lpstr>2018: Pediatric Readiness in the Emergency Department A perfect score is 100, national average is 70 and hasn’t changed much in a decade   </vt:lpstr>
      <vt:lpstr>Emergency Medical Services for Children Family of Programs</vt:lpstr>
      <vt:lpstr>Pediatric Readiness Originated in the HRSA programs </vt:lpstr>
      <vt:lpstr>PowerPoint Presentation</vt:lpstr>
      <vt:lpstr>Resources to Facilitate Pediatric Readiness</vt:lpstr>
      <vt:lpstr>PowerPoint Presentation</vt:lpstr>
      <vt:lpstr>NPRP Assessments</vt:lpstr>
      <vt:lpstr>Where do children seek care for emergencies? </vt:lpstr>
      <vt:lpstr>What brings children to emergency departments?</vt:lpstr>
      <vt:lpstr>Why is A Focus on Pediatric Readiness Needed?</vt:lpstr>
      <vt:lpstr>PowerPoint Presentation</vt:lpstr>
      <vt:lpstr>PowerPoint Presentation</vt:lpstr>
      <vt:lpstr>PowerPoint Presentation</vt:lpstr>
      <vt:lpstr>Resources for Optimal Care of the Injured Patient  (2022 Standards)</vt:lpstr>
      <vt:lpstr>2013 vs 2021: Healthcare Landscape</vt:lpstr>
      <vt:lpstr>PowerPoint Presentation</vt:lpstr>
      <vt:lpstr>   Impact of Individual Components of Emergency Department Pediatric Readiness on Pediatric Mortality in US Trauma Centers</vt:lpstr>
      <vt:lpstr>The Association Between Pediatric Readiness and Mortality for Injured Children at US Trauma Centers</vt:lpstr>
      <vt:lpstr>Impact of PECCs on wPRS</vt:lpstr>
      <vt:lpstr>Impact of QI plans on wPRS</vt:lpstr>
      <vt:lpstr>What have been the barriers to engaging in pediatric QI?</vt:lpstr>
      <vt:lpstr>PowerPoint Presentation</vt:lpstr>
      <vt:lpstr>Pediatric Readiness Recognition Programs and Association with Pediatric Readiness</vt:lpstr>
      <vt:lpstr>PowerPoint Presentation</vt:lpstr>
      <vt:lpstr>NPRQI Site Dashboard – Graph View</vt:lpstr>
      <vt:lpstr>New TX trauma rules: 11/2024</vt:lpstr>
      <vt:lpstr>Burke LG, Beaute JI, Michelson KA. Saving Children’s Lives Through Universal Pediatric Readiness Is a Wise Investment. JAMA Netw Open. 2024;7(11):e2442139. doi:10.1001/jamanetworkopen.2024.42139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Pediatric Readiness in a disaster presumes Pediatric Readiness everyday </vt:lpstr>
      <vt:lpstr>PowerPoint Presentation</vt:lpstr>
    </vt:vector>
  </TitlesOfParts>
  <Company>Dell Medical School at UT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Remick, Kate</dc:creator>
  <cp:lastModifiedBy>Fallat, Mary</cp:lastModifiedBy>
  <cp:revision>29</cp:revision>
  <dcterms:created xsi:type="dcterms:W3CDTF">2024-08-22T14:40:50Z</dcterms:created>
  <dcterms:modified xsi:type="dcterms:W3CDTF">2025-11-06T20:59:13Z</dcterms:modified>
</cp:coreProperties>
</file>