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77" r:id="rId2"/>
    <p:sldId id="328" r:id="rId3"/>
    <p:sldId id="293" r:id="rId4"/>
    <p:sldId id="2147473503" r:id="rId5"/>
    <p:sldId id="2147473504" r:id="rId6"/>
    <p:sldId id="2147473508" r:id="rId7"/>
    <p:sldId id="354" r:id="rId8"/>
    <p:sldId id="332" r:id="rId9"/>
    <p:sldId id="294" r:id="rId10"/>
    <p:sldId id="330" r:id="rId11"/>
    <p:sldId id="308" r:id="rId12"/>
    <p:sldId id="2147473505" r:id="rId13"/>
    <p:sldId id="303" r:id="rId14"/>
    <p:sldId id="297" r:id="rId15"/>
    <p:sldId id="343" r:id="rId16"/>
    <p:sldId id="2147473522" r:id="rId17"/>
    <p:sldId id="310" r:id="rId18"/>
    <p:sldId id="344" r:id="rId19"/>
    <p:sldId id="296" r:id="rId20"/>
    <p:sldId id="2147473509" r:id="rId21"/>
    <p:sldId id="334" r:id="rId22"/>
    <p:sldId id="2147473510" r:id="rId23"/>
    <p:sldId id="2147473516" r:id="rId24"/>
    <p:sldId id="2147473519" r:id="rId25"/>
    <p:sldId id="299" r:id="rId26"/>
    <p:sldId id="2147473511" r:id="rId27"/>
    <p:sldId id="335" r:id="rId28"/>
    <p:sldId id="349" r:id="rId29"/>
    <p:sldId id="2147473507" r:id="rId30"/>
    <p:sldId id="2147473520" r:id="rId31"/>
    <p:sldId id="2147473521" r:id="rId32"/>
    <p:sldId id="331" r:id="rId33"/>
    <p:sldId id="352" r:id="rId34"/>
    <p:sldId id="306" r:id="rId35"/>
    <p:sldId id="2147473512" r:id="rId36"/>
    <p:sldId id="300" r:id="rId37"/>
    <p:sldId id="336" r:id="rId38"/>
    <p:sldId id="2147473515" r:id="rId39"/>
    <p:sldId id="338" r:id="rId40"/>
    <p:sldId id="341" r:id="rId41"/>
    <p:sldId id="312" r:id="rId42"/>
    <p:sldId id="339" r:id="rId43"/>
    <p:sldId id="340" r:id="rId44"/>
    <p:sldId id="316" r:id="rId45"/>
    <p:sldId id="318" r:id="rId46"/>
    <p:sldId id="319" r:id="rId47"/>
    <p:sldId id="320" r:id="rId48"/>
    <p:sldId id="321" r:id="rId49"/>
    <p:sldId id="2147473523" r:id="rId50"/>
    <p:sldId id="28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11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8F00"/>
    <a:srgbClr val="92D050"/>
    <a:srgbClr val="507CD8"/>
    <a:srgbClr val="8299A6"/>
    <a:srgbClr val="E91F00"/>
    <a:srgbClr val="0E2144"/>
    <a:srgbClr val="E83315"/>
    <a:srgbClr val="000000"/>
    <a:srgbClr val="F2F2F2"/>
    <a:srgbClr val="E734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42"/>
    <p:restoredTop sz="80763" autoAdjust="0"/>
  </p:normalViewPr>
  <p:slideViewPr>
    <p:cSldViewPr snapToGrid="0">
      <p:cViewPr varScale="1">
        <p:scale>
          <a:sx n="99" d="100"/>
          <a:sy n="99" d="100"/>
        </p:scale>
        <p:origin x="282" y="72"/>
      </p:cViewPr>
      <p:guideLst>
        <p:guide orient="horz" pos="2160"/>
        <p:guide pos="3840"/>
        <p:guide orient="horz" pos="1128"/>
      </p:guideLst>
    </p:cSldViewPr>
  </p:slideViewPr>
  <p:notesTextViewPr>
    <p:cViewPr>
      <p:scale>
        <a:sx n="1" d="1"/>
        <a:sy n="1" d="1"/>
      </p:scale>
      <p:origin x="0" y="0"/>
    </p:cViewPr>
  </p:notesTextViewPr>
  <p:sorterViewPr>
    <p:cViewPr>
      <p:scale>
        <a:sx n="80" d="100"/>
        <a:sy n="80" d="100"/>
      </p:scale>
      <p:origin x="0" y="-90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3C7709-4CCE-FA4F-8BDB-42056028884F}" type="doc">
      <dgm:prSet loTypeId="urn:microsoft.com/office/officeart/2005/8/layout/matrix3" loCatId="" qsTypeId="urn:microsoft.com/office/officeart/2005/8/quickstyle/3D1" qsCatId="3D" csTypeId="urn:microsoft.com/office/officeart/2005/8/colors/accent1_2" csCatId="accent1" phldr="1"/>
      <dgm:spPr/>
      <dgm:t>
        <a:bodyPr/>
        <a:lstStyle/>
        <a:p>
          <a:endParaRPr lang="en-US"/>
        </a:p>
      </dgm:t>
    </dgm:pt>
    <dgm:pt modelId="{E37BB719-8A7B-6F43-9088-CC5C9224E9B5}">
      <dgm:prSet phldrT="[Text]"/>
      <dgm:spPr/>
      <dgm:t>
        <a:bodyPr/>
        <a:lstStyle/>
        <a:p>
          <a:r>
            <a:rPr lang="en-US" b="1" dirty="0"/>
            <a:t>Military Health System</a:t>
          </a:r>
        </a:p>
      </dgm:t>
    </dgm:pt>
    <dgm:pt modelId="{A7F9EBDA-FDE4-9046-9AFD-1D6DD51BDAFB}" type="parTrans" cxnId="{2A6C44D2-AA0F-6243-863D-DFD2205FA48A}">
      <dgm:prSet/>
      <dgm:spPr/>
      <dgm:t>
        <a:bodyPr/>
        <a:lstStyle/>
        <a:p>
          <a:endParaRPr lang="en-US" b="1"/>
        </a:p>
      </dgm:t>
    </dgm:pt>
    <dgm:pt modelId="{E525FB40-EF5D-CD45-B75A-4E831A557CFF}" type="sibTrans" cxnId="{2A6C44D2-AA0F-6243-863D-DFD2205FA48A}">
      <dgm:prSet/>
      <dgm:spPr/>
      <dgm:t>
        <a:bodyPr/>
        <a:lstStyle/>
        <a:p>
          <a:endParaRPr lang="en-US" b="1"/>
        </a:p>
      </dgm:t>
    </dgm:pt>
    <dgm:pt modelId="{8A220186-6286-2747-AB15-10F8819E8B2F}">
      <dgm:prSet phldrT="[Text]"/>
      <dgm:spPr/>
      <dgm:t>
        <a:bodyPr/>
        <a:lstStyle/>
        <a:p>
          <a:r>
            <a:rPr lang="en-US" b="1" dirty="0"/>
            <a:t>Health Care System</a:t>
          </a:r>
        </a:p>
      </dgm:t>
    </dgm:pt>
    <dgm:pt modelId="{C9B3020A-B615-9245-924D-DF6040BC8F2D}" type="parTrans" cxnId="{3832ADAE-46E4-5C4D-8505-9294EF4A354D}">
      <dgm:prSet/>
      <dgm:spPr/>
      <dgm:t>
        <a:bodyPr/>
        <a:lstStyle/>
        <a:p>
          <a:endParaRPr lang="en-US" b="1"/>
        </a:p>
      </dgm:t>
    </dgm:pt>
    <dgm:pt modelId="{22105D94-3512-C740-9D38-6D2764EBB1AE}" type="sibTrans" cxnId="{3832ADAE-46E4-5C4D-8505-9294EF4A354D}">
      <dgm:prSet/>
      <dgm:spPr/>
      <dgm:t>
        <a:bodyPr/>
        <a:lstStyle/>
        <a:p>
          <a:endParaRPr lang="en-US" b="1"/>
        </a:p>
      </dgm:t>
    </dgm:pt>
    <dgm:pt modelId="{7428C140-BABB-A242-8189-347D7CAB89C1}">
      <dgm:prSet phldrT="[Text]"/>
      <dgm:spPr/>
      <dgm:t>
        <a:bodyPr/>
        <a:lstStyle/>
        <a:p>
          <a:r>
            <a:rPr lang="en-US" b="1" dirty="0"/>
            <a:t>Public Health</a:t>
          </a:r>
        </a:p>
      </dgm:t>
    </dgm:pt>
    <dgm:pt modelId="{C6B8EC4E-55AB-9F4B-A70E-5A2D706E0533}" type="parTrans" cxnId="{CEC312C1-3767-784B-9545-8DC26027A75A}">
      <dgm:prSet/>
      <dgm:spPr/>
      <dgm:t>
        <a:bodyPr/>
        <a:lstStyle/>
        <a:p>
          <a:endParaRPr lang="en-US" b="1"/>
        </a:p>
      </dgm:t>
    </dgm:pt>
    <dgm:pt modelId="{1146F17A-24DD-DD43-A38E-C9F71F6ADCE2}" type="sibTrans" cxnId="{CEC312C1-3767-784B-9545-8DC26027A75A}">
      <dgm:prSet/>
      <dgm:spPr/>
      <dgm:t>
        <a:bodyPr/>
        <a:lstStyle/>
        <a:p>
          <a:endParaRPr lang="en-US" b="1"/>
        </a:p>
      </dgm:t>
    </dgm:pt>
    <dgm:pt modelId="{308E43BC-CADA-D549-B2C7-49E57ED6D269}">
      <dgm:prSet phldrT="[Text]"/>
      <dgm:spPr/>
      <dgm:t>
        <a:bodyPr/>
        <a:lstStyle/>
        <a:p>
          <a:r>
            <a:rPr lang="en-US" b="1" dirty="0"/>
            <a:t>Emergency Management</a:t>
          </a:r>
        </a:p>
      </dgm:t>
    </dgm:pt>
    <dgm:pt modelId="{000E856F-9302-9E4A-8047-3684E7F1A41A}" type="parTrans" cxnId="{EEACC239-1132-9A48-B398-D3F0350C6AF0}">
      <dgm:prSet/>
      <dgm:spPr/>
      <dgm:t>
        <a:bodyPr/>
        <a:lstStyle/>
        <a:p>
          <a:endParaRPr lang="en-US" b="1"/>
        </a:p>
      </dgm:t>
    </dgm:pt>
    <dgm:pt modelId="{B3964B9A-5DEE-AD4D-906B-D23F32AE75DA}" type="sibTrans" cxnId="{EEACC239-1132-9A48-B398-D3F0350C6AF0}">
      <dgm:prSet/>
      <dgm:spPr/>
      <dgm:t>
        <a:bodyPr/>
        <a:lstStyle/>
        <a:p>
          <a:endParaRPr lang="en-US" b="1"/>
        </a:p>
      </dgm:t>
    </dgm:pt>
    <dgm:pt modelId="{38F0182E-6E45-414F-85EB-E90444FB511C}" type="pres">
      <dgm:prSet presAssocID="{393C7709-4CCE-FA4F-8BDB-42056028884F}" presName="matrix" presStyleCnt="0">
        <dgm:presLayoutVars>
          <dgm:chMax val="1"/>
          <dgm:dir/>
          <dgm:resizeHandles val="exact"/>
        </dgm:presLayoutVars>
      </dgm:prSet>
      <dgm:spPr/>
    </dgm:pt>
    <dgm:pt modelId="{59A01985-FBE5-9848-84DD-64F16D2BA86C}" type="pres">
      <dgm:prSet presAssocID="{393C7709-4CCE-FA4F-8BDB-42056028884F}" presName="diamond" presStyleLbl="bgShp" presStyleIdx="0" presStyleCnt="1"/>
      <dgm:spPr/>
    </dgm:pt>
    <dgm:pt modelId="{97B4B5A8-BE59-5D4E-9CF7-0B9ED5EC3EF6}" type="pres">
      <dgm:prSet presAssocID="{393C7709-4CCE-FA4F-8BDB-42056028884F}" presName="quad1" presStyleLbl="node1" presStyleIdx="0" presStyleCnt="4">
        <dgm:presLayoutVars>
          <dgm:chMax val="0"/>
          <dgm:chPref val="0"/>
          <dgm:bulletEnabled val="1"/>
        </dgm:presLayoutVars>
      </dgm:prSet>
      <dgm:spPr/>
    </dgm:pt>
    <dgm:pt modelId="{ACAC4101-E10E-B44A-BABA-AA6E72E334EC}" type="pres">
      <dgm:prSet presAssocID="{393C7709-4CCE-FA4F-8BDB-42056028884F}" presName="quad2" presStyleLbl="node1" presStyleIdx="1" presStyleCnt="4">
        <dgm:presLayoutVars>
          <dgm:chMax val="0"/>
          <dgm:chPref val="0"/>
          <dgm:bulletEnabled val="1"/>
        </dgm:presLayoutVars>
      </dgm:prSet>
      <dgm:spPr/>
    </dgm:pt>
    <dgm:pt modelId="{D971988A-8CC3-F747-94B9-BD8E785D3228}" type="pres">
      <dgm:prSet presAssocID="{393C7709-4CCE-FA4F-8BDB-42056028884F}" presName="quad3" presStyleLbl="node1" presStyleIdx="2" presStyleCnt="4">
        <dgm:presLayoutVars>
          <dgm:chMax val="0"/>
          <dgm:chPref val="0"/>
          <dgm:bulletEnabled val="1"/>
        </dgm:presLayoutVars>
      </dgm:prSet>
      <dgm:spPr/>
    </dgm:pt>
    <dgm:pt modelId="{B2D48D4A-1DF0-6747-A52E-49E91F0D3CC5}" type="pres">
      <dgm:prSet presAssocID="{393C7709-4CCE-FA4F-8BDB-42056028884F}" presName="quad4" presStyleLbl="node1" presStyleIdx="3" presStyleCnt="4">
        <dgm:presLayoutVars>
          <dgm:chMax val="0"/>
          <dgm:chPref val="0"/>
          <dgm:bulletEnabled val="1"/>
        </dgm:presLayoutVars>
      </dgm:prSet>
      <dgm:spPr/>
    </dgm:pt>
  </dgm:ptLst>
  <dgm:cxnLst>
    <dgm:cxn modelId="{4F360B2E-6AD0-A741-B99E-821E797712D2}" type="presOf" srcId="{E37BB719-8A7B-6F43-9088-CC5C9224E9B5}" destId="{97B4B5A8-BE59-5D4E-9CF7-0B9ED5EC3EF6}" srcOrd="0" destOrd="0" presId="urn:microsoft.com/office/officeart/2005/8/layout/matrix3"/>
    <dgm:cxn modelId="{EEACC239-1132-9A48-B398-D3F0350C6AF0}" srcId="{393C7709-4CCE-FA4F-8BDB-42056028884F}" destId="{308E43BC-CADA-D549-B2C7-49E57ED6D269}" srcOrd="3" destOrd="0" parTransId="{000E856F-9302-9E4A-8047-3684E7F1A41A}" sibTransId="{B3964B9A-5DEE-AD4D-906B-D23F32AE75DA}"/>
    <dgm:cxn modelId="{7BE26659-0980-E043-8077-FDF61F0415C9}" type="presOf" srcId="{308E43BC-CADA-D549-B2C7-49E57ED6D269}" destId="{B2D48D4A-1DF0-6747-A52E-49E91F0D3CC5}" srcOrd="0" destOrd="0" presId="urn:microsoft.com/office/officeart/2005/8/layout/matrix3"/>
    <dgm:cxn modelId="{3832ADAE-46E4-5C4D-8505-9294EF4A354D}" srcId="{393C7709-4CCE-FA4F-8BDB-42056028884F}" destId="{8A220186-6286-2747-AB15-10F8819E8B2F}" srcOrd="1" destOrd="0" parTransId="{C9B3020A-B615-9245-924D-DF6040BC8F2D}" sibTransId="{22105D94-3512-C740-9D38-6D2764EBB1AE}"/>
    <dgm:cxn modelId="{CEC312C1-3767-784B-9545-8DC26027A75A}" srcId="{393C7709-4CCE-FA4F-8BDB-42056028884F}" destId="{7428C140-BABB-A242-8189-347D7CAB89C1}" srcOrd="2" destOrd="0" parTransId="{C6B8EC4E-55AB-9F4B-A70E-5A2D706E0533}" sibTransId="{1146F17A-24DD-DD43-A38E-C9F71F6ADCE2}"/>
    <dgm:cxn modelId="{2A6C44D2-AA0F-6243-863D-DFD2205FA48A}" srcId="{393C7709-4CCE-FA4F-8BDB-42056028884F}" destId="{E37BB719-8A7B-6F43-9088-CC5C9224E9B5}" srcOrd="0" destOrd="0" parTransId="{A7F9EBDA-FDE4-9046-9AFD-1D6DD51BDAFB}" sibTransId="{E525FB40-EF5D-CD45-B75A-4E831A557CFF}"/>
    <dgm:cxn modelId="{5393ABE6-CCA2-6E48-B834-5A66D0D8B70C}" type="presOf" srcId="{7428C140-BABB-A242-8189-347D7CAB89C1}" destId="{D971988A-8CC3-F747-94B9-BD8E785D3228}" srcOrd="0" destOrd="0" presId="urn:microsoft.com/office/officeart/2005/8/layout/matrix3"/>
    <dgm:cxn modelId="{E56727F8-4D1D-D64A-955D-3B3C24502FBD}" type="presOf" srcId="{8A220186-6286-2747-AB15-10F8819E8B2F}" destId="{ACAC4101-E10E-B44A-BABA-AA6E72E334EC}" srcOrd="0" destOrd="0" presId="urn:microsoft.com/office/officeart/2005/8/layout/matrix3"/>
    <dgm:cxn modelId="{708841FD-7092-E243-B135-FDF902B9B681}" type="presOf" srcId="{393C7709-4CCE-FA4F-8BDB-42056028884F}" destId="{38F0182E-6E45-414F-85EB-E90444FB511C}" srcOrd="0" destOrd="0" presId="urn:microsoft.com/office/officeart/2005/8/layout/matrix3"/>
    <dgm:cxn modelId="{C2F9D874-7A77-CD46-8401-11F18B0B55FE}" type="presParOf" srcId="{38F0182E-6E45-414F-85EB-E90444FB511C}" destId="{59A01985-FBE5-9848-84DD-64F16D2BA86C}" srcOrd="0" destOrd="0" presId="urn:microsoft.com/office/officeart/2005/8/layout/matrix3"/>
    <dgm:cxn modelId="{E1AC6E67-7C76-2A42-A476-CB10455C052D}" type="presParOf" srcId="{38F0182E-6E45-414F-85EB-E90444FB511C}" destId="{97B4B5A8-BE59-5D4E-9CF7-0B9ED5EC3EF6}" srcOrd="1" destOrd="0" presId="urn:microsoft.com/office/officeart/2005/8/layout/matrix3"/>
    <dgm:cxn modelId="{5D441AE0-39D7-7341-BA32-8F492CB026CA}" type="presParOf" srcId="{38F0182E-6E45-414F-85EB-E90444FB511C}" destId="{ACAC4101-E10E-B44A-BABA-AA6E72E334EC}" srcOrd="2" destOrd="0" presId="urn:microsoft.com/office/officeart/2005/8/layout/matrix3"/>
    <dgm:cxn modelId="{0B251A0A-1A39-804A-A6CF-B5A360222815}" type="presParOf" srcId="{38F0182E-6E45-414F-85EB-E90444FB511C}" destId="{D971988A-8CC3-F747-94B9-BD8E785D3228}" srcOrd="3" destOrd="0" presId="urn:microsoft.com/office/officeart/2005/8/layout/matrix3"/>
    <dgm:cxn modelId="{6F0597A6-6526-944F-A6E3-3612196168C1}" type="presParOf" srcId="{38F0182E-6E45-414F-85EB-E90444FB511C}" destId="{B2D48D4A-1DF0-6747-A52E-49E91F0D3CC5}"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AC42D5-E5A6-A84B-B25A-A3EC06FBE1C3}"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n-US"/>
        </a:p>
      </dgm:t>
    </dgm:pt>
    <dgm:pt modelId="{A6DD40D2-1F42-964B-867F-D30217833179}">
      <dgm:prSet phldrT="[Text]" custT="1"/>
      <dgm:spPr/>
      <dgm:t>
        <a:bodyPr/>
        <a:lstStyle/>
        <a:p>
          <a:r>
            <a:rPr lang="en-US" sz="2400" b="1" dirty="0"/>
            <a:t>Structured Cooperation</a:t>
          </a:r>
        </a:p>
      </dgm:t>
    </dgm:pt>
    <dgm:pt modelId="{31979635-1815-0644-ABE6-943E05B53926}" type="parTrans" cxnId="{43429159-50DB-754D-A1CC-3C033D82C5D5}">
      <dgm:prSet/>
      <dgm:spPr/>
      <dgm:t>
        <a:bodyPr/>
        <a:lstStyle/>
        <a:p>
          <a:endParaRPr lang="en-US" sz="2000" b="1"/>
        </a:p>
      </dgm:t>
    </dgm:pt>
    <dgm:pt modelId="{63486D39-74EF-4D49-88D9-3388231584EF}" type="sibTrans" cxnId="{43429159-50DB-754D-A1CC-3C033D82C5D5}">
      <dgm:prSet/>
      <dgm:spPr>
        <a:ln w="25400"/>
      </dgm:spPr>
      <dgm:t>
        <a:bodyPr/>
        <a:lstStyle/>
        <a:p>
          <a:endParaRPr lang="en-US" sz="2000" b="1"/>
        </a:p>
      </dgm:t>
    </dgm:pt>
    <dgm:pt modelId="{6675A9EA-3DA1-3246-86B9-25F763FCBF9F}">
      <dgm:prSet phldrT="[Text]" custT="1"/>
      <dgm:spPr/>
      <dgm:t>
        <a:bodyPr/>
        <a:lstStyle/>
        <a:p>
          <a:r>
            <a:rPr lang="en-US" sz="2400" b="1" dirty="0"/>
            <a:t>Maximal Inclusiveness</a:t>
          </a:r>
        </a:p>
      </dgm:t>
    </dgm:pt>
    <dgm:pt modelId="{E5383E98-2180-0C44-AD76-601179DA3F63}" type="parTrans" cxnId="{E9044FD4-B9DE-9441-A64E-823E055C6EB3}">
      <dgm:prSet/>
      <dgm:spPr/>
      <dgm:t>
        <a:bodyPr/>
        <a:lstStyle/>
        <a:p>
          <a:endParaRPr lang="en-US" sz="2000" b="1"/>
        </a:p>
      </dgm:t>
    </dgm:pt>
    <dgm:pt modelId="{B871EA72-043A-1F41-82ED-675CA9A90BA3}" type="sibTrans" cxnId="{E9044FD4-B9DE-9441-A64E-823E055C6EB3}">
      <dgm:prSet/>
      <dgm:spPr>
        <a:ln w="25400"/>
      </dgm:spPr>
      <dgm:t>
        <a:bodyPr/>
        <a:lstStyle/>
        <a:p>
          <a:endParaRPr lang="en-US" sz="2000" b="1"/>
        </a:p>
      </dgm:t>
    </dgm:pt>
    <dgm:pt modelId="{70E485DD-1CD0-E642-BB25-EAABC7220D28}">
      <dgm:prSet phldrT="[Text]" custT="1"/>
      <dgm:spPr/>
      <dgm:t>
        <a:bodyPr/>
        <a:lstStyle/>
        <a:p>
          <a:r>
            <a:rPr lang="en-US" sz="2400" b="1" dirty="0"/>
            <a:t>Timely Scalability</a:t>
          </a:r>
        </a:p>
      </dgm:t>
    </dgm:pt>
    <dgm:pt modelId="{637F0918-910B-8F45-98CE-56DFB28A3566}" type="parTrans" cxnId="{14F63614-1AF6-614E-8EF4-427331C33F6C}">
      <dgm:prSet/>
      <dgm:spPr/>
      <dgm:t>
        <a:bodyPr/>
        <a:lstStyle/>
        <a:p>
          <a:endParaRPr lang="en-US" sz="2000" b="1"/>
        </a:p>
      </dgm:t>
    </dgm:pt>
    <dgm:pt modelId="{69914658-7334-894F-9238-DEAD10A034F8}" type="sibTrans" cxnId="{14F63614-1AF6-614E-8EF4-427331C33F6C}">
      <dgm:prSet/>
      <dgm:spPr>
        <a:ln w="25400"/>
      </dgm:spPr>
      <dgm:t>
        <a:bodyPr/>
        <a:lstStyle/>
        <a:p>
          <a:endParaRPr lang="en-US" sz="2000" b="1"/>
        </a:p>
      </dgm:t>
    </dgm:pt>
    <dgm:pt modelId="{7E3BD673-8AA1-0047-8725-585CDD916564}">
      <dgm:prSet phldrT="[Text]" custT="1"/>
      <dgm:spPr/>
      <dgm:t>
        <a:bodyPr/>
        <a:lstStyle/>
        <a:p>
          <a:r>
            <a:rPr lang="en-US" sz="2400" b="1" dirty="0"/>
            <a:t>Bias for Action</a:t>
          </a:r>
        </a:p>
      </dgm:t>
    </dgm:pt>
    <dgm:pt modelId="{7328D912-FCD6-DC4F-AECF-EB4660AFE875}" type="parTrans" cxnId="{8722467F-8C68-B144-B07C-223E0AC67511}">
      <dgm:prSet/>
      <dgm:spPr/>
      <dgm:t>
        <a:bodyPr/>
        <a:lstStyle/>
        <a:p>
          <a:endParaRPr lang="en-US" sz="2000" b="1"/>
        </a:p>
      </dgm:t>
    </dgm:pt>
    <dgm:pt modelId="{3413A826-1C33-A44E-A895-9F3C459E9E44}" type="sibTrans" cxnId="{8722467F-8C68-B144-B07C-223E0AC67511}">
      <dgm:prSet/>
      <dgm:spPr>
        <a:ln w="25400"/>
      </dgm:spPr>
      <dgm:t>
        <a:bodyPr/>
        <a:lstStyle/>
        <a:p>
          <a:endParaRPr lang="en-US" sz="2000" b="1"/>
        </a:p>
      </dgm:t>
    </dgm:pt>
    <dgm:pt modelId="{5CB57404-E93C-F449-BA51-C3DE4E577A31}">
      <dgm:prSet phldrT="[Text]" custT="1"/>
      <dgm:spPr/>
      <dgm:t>
        <a:bodyPr/>
        <a:lstStyle/>
        <a:p>
          <a:r>
            <a:rPr lang="en-US" sz="2400" b="1" dirty="0"/>
            <a:t>Decisions by Consensus</a:t>
          </a:r>
        </a:p>
      </dgm:t>
    </dgm:pt>
    <dgm:pt modelId="{7B865D11-5770-D74C-BA42-6695CAE527AE}" type="parTrans" cxnId="{656B3DE2-F4FF-C246-BF33-D9349D39896C}">
      <dgm:prSet/>
      <dgm:spPr/>
      <dgm:t>
        <a:bodyPr/>
        <a:lstStyle/>
        <a:p>
          <a:endParaRPr lang="en-US" sz="2000" b="1"/>
        </a:p>
      </dgm:t>
    </dgm:pt>
    <dgm:pt modelId="{1BEFE731-B267-794C-8F8C-4DD46AB29EC5}" type="sibTrans" cxnId="{656B3DE2-F4FF-C246-BF33-D9349D39896C}">
      <dgm:prSet/>
      <dgm:spPr>
        <a:ln w="25400"/>
      </dgm:spPr>
      <dgm:t>
        <a:bodyPr/>
        <a:lstStyle/>
        <a:p>
          <a:endParaRPr lang="en-US" sz="2000" b="1"/>
        </a:p>
      </dgm:t>
    </dgm:pt>
    <dgm:pt modelId="{C6B3E01B-9253-AB4C-A8F8-59CC286D3027}" type="pres">
      <dgm:prSet presAssocID="{26AC42D5-E5A6-A84B-B25A-A3EC06FBE1C3}" presName="cycle" presStyleCnt="0">
        <dgm:presLayoutVars>
          <dgm:dir/>
          <dgm:resizeHandles val="exact"/>
        </dgm:presLayoutVars>
      </dgm:prSet>
      <dgm:spPr/>
    </dgm:pt>
    <dgm:pt modelId="{355D020B-5371-C54C-A280-5B715AED5B6C}" type="pres">
      <dgm:prSet presAssocID="{A6DD40D2-1F42-964B-867F-D30217833179}" presName="node" presStyleLbl="node1" presStyleIdx="0" presStyleCnt="5" custScaleX="133548">
        <dgm:presLayoutVars>
          <dgm:bulletEnabled val="1"/>
        </dgm:presLayoutVars>
      </dgm:prSet>
      <dgm:spPr/>
    </dgm:pt>
    <dgm:pt modelId="{4078F07D-1D17-AE43-9E29-3F4769A46C47}" type="pres">
      <dgm:prSet presAssocID="{A6DD40D2-1F42-964B-867F-D30217833179}" presName="spNode" presStyleCnt="0"/>
      <dgm:spPr/>
    </dgm:pt>
    <dgm:pt modelId="{73A4100A-8FA1-4944-8BC4-2BDF188785CA}" type="pres">
      <dgm:prSet presAssocID="{63486D39-74EF-4D49-88D9-3388231584EF}" presName="sibTrans" presStyleLbl="sibTrans1D1" presStyleIdx="0" presStyleCnt="5"/>
      <dgm:spPr/>
    </dgm:pt>
    <dgm:pt modelId="{4C00DADD-3BFE-014F-AA55-901C3437E810}" type="pres">
      <dgm:prSet presAssocID="{6675A9EA-3DA1-3246-86B9-25F763FCBF9F}" presName="node" presStyleLbl="node1" presStyleIdx="1" presStyleCnt="5" custScaleX="133548">
        <dgm:presLayoutVars>
          <dgm:bulletEnabled val="1"/>
        </dgm:presLayoutVars>
      </dgm:prSet>
      <dgm:spPr/>
    </dgm:pt>
    <dgm:pt modelId="{0464B738-21EB-8A4F-BB2D-DBFA78BB8F88}" type="pres">
      <dgm:prSet presAssocID="{6675A9EA-3DA1-3246-86B9-25F763FCBF9F}" presName="spNode" presStyleCnt="0"/>
      <dgm:spPr/>
    </dgm:pt>
    <dgm:pt modelId="{951A2AFD-DFD2-C443-9524-531D5794BFF3}" type="pres">
      <dgm:prSet presAssocID="{B871EA72-043A-1F41-82ED-675CA9A90BA3}" presName="sibTrans" presStyleLbl="sibTrans1D1" presStyleIdx="1" presStyleCnt="5"/>
      <dgm:spPr/>
    </dgm:pt>
    <dgm:pt modelId="{9B5B17A9-1ED9-A342-8FF6-E53D1F0D32B5}" type="pres">
      <dgm:prSet presAssocID="{70E485DD-1CD0-E642-BB25-EAABC7220D28}" presName="node" presStyleLbl="node1" presStyleIdx="2" presStyleCnt="5" custScaleX="133548">
        <dgm:presLayoutVars>
          <dgm:bulletEnabled val="1"/>
        </dgm:presLayoutVars>
      </dgm:prSet>
      <dgm:spPr/>
    </dgm:pt>
    <dgm:pt modelId="{7B338905-2283-6048-9BAD-A427EAF73601}" type="pres">
      <dgm:prSet presAssocID="{70E485DD-1CD0-E642-BB25-EAABC7220D28}" presName="spNode" presStyleCnt="0"/>
      <dgm:spPr/>
    </dgm:pt>
    <dgm:pt modelId="{F2B1A946-5132-F246-B247-6BE546AE9B51}" type="pres">
      <dgm:prSet presAssocID="{69914658-7334-894F-9238-DEAD10A034F8}" presName="sibTrans" presStyleLbl="sibTrans1D1" presStyleIdx="2" presStyleCnt="5"/>
      <dgm:spPr/>
    </dgm:pt>
    <dgm:pt modelId="{3977EFA6-265F-2E41-A8D0-C4703A0977F5}" type="pres">
      <dgm:prSet presAssocID="{7E3BD673-8AA1-0047-8725-585CDD916564}" presName="node" presStyleLbl="node1" presStyleIdx="3" presStyleCnt="5" custScaleX="133548">
        <dgm:presLayoutVars>
          <dgm:bulletEnabled val="1"/>
        </dgm:presLayoutVars>
      </dgm:prSet>
      <dgm:spPr/>
    </dgm:pt>
    <dgm:pt modelId="{6273681C-A56F-2547-8190-E9170DE0A8AF}" type="pres">
      <dgm:prSet presAssocID="{7E3BD673-8AA1-0047-8725-585CDD916564}" presName="spNode" presStyleCnt="0"/>
      <dgm:spPr/>
    </dgm:pt>
    <dgm:pt modelId="{79C59F31-7207-964B-B487-B37F689FABAE}" type="pres">
      <dgm:prSet presAssocID="{3413A826-1C33-A44E-A895-9F3C459E9E44}" presName="sibTrans" presStyleLbl="sibTrans1D1" presStyleIdx="3" presStyleCnt="5"/>
      <dgm:spPr/>
    </dgm:pt>
    <dgm:pt modelId="{AA0C3542-E983-E64C-A353-1537299A4CBD}" type="pres">
      <dgm:prSet presAssocID="{5CB57404-E93C-F449-BA51-C3DE4E577A31}" presName="node" presStyleLbl="node1" presStyleIdx="4" presStyleCnt="5" custScaleX="133548">
        <dgm:presLayoutVars>
          <dgm:bulletEnabled val="1"/>
        </dgm:presLayoutVars>
      </dgm:prSet>
      <dgm:spPr/>
    </dgm:pt>
    <dgm:pt modelId="{6F2A5157-773F-9A44-B270-B86086C8E91E}" type="pres">
      <dgm:prSet presAssocID="{5CB57404-E93C-F449-BA51-C3DE4E577A31}" presName="spNode" presStyleCnt="0"/>
      <dgm:spPr/>
    </dgm:pt>
    <dgm:pt modelId="{5D268247-3E2D-B746-85AE-D6A62B6E1C0E}" type="pres">
      <dgm:prSet presAssocID="{1BEFE731-B267-794C-8F8C-4DD46AB29EC5}" presName="sibTrans" presStyleLbl="sibTrans1D1" presStyleIdx="4" presStyleCnt="5"/>
      <dgm:spPr/>
    </dgm:pt>
  </dgm:ptLst>
  <dgm:cxnLst>
    <dgm:cxn modelId="{14F63614-1AF6-614E-8EF4-427331C33F6C}" srcId="{26AC42D5-E5A6-A84B-B25A-A3EC06FBE1C3}" destId="{70E485DD-1CD0-E642-BB25-EAABC7220D28}" srcOrd="2" destOrd="0" parTransId="{637F0918-910B-8F45-98CE-56DFB28A3566}" sibTransId="{69914658-7334-894F-9238-DEAD10A034F8}"/>
    <dgm:cxn modelId="{B867BE1B-C97B-084C-91BC-826A3CDC816C}" type="presOf" srcId="{A6DD40D2-1F42-964B-867F-D30217833179}" destId="{355D020B-5371-C54C-A280-5B715AED5B6C}" srcOrd="0" destOrd="0" presId="urn:microsoft.com/office/officeart/2005/8/layout/cycle6"/>
    <dgm:cxn modelId="{E879CC26-4FA5-4146-A6B1-A59F77C704B3}" type="presOf" srcId="{1BEFE731-B267-794C-8F8C-4DD46AB29EC5}" destId="{5D268247-3E2D-B746-85AE-D6A62B6E1C0E}" srcOrd="0" destOrd="0" presId="urn:microsoft.com/office/officeart/2005/8/layout/cycle6"/>
    <dgm:cxn modelId="{8D0CF02A-2265-5F45-A2CE-48B49D2AB333}" type="presOf" srcId="{63486D39-74EF-4D49-88D9-3388231584EF}" destId="{73A4100A-8FA1-4944-8BC4-2BDF188785CA}" srcOrd="0" destOrd="0" presId="urn:microsoft.com/office/officeart/2005/8/layout/cycle6"/>
    <dgm:cxn modelId="{BD693060-62C5-DD4F-9D28-5B5179B67C6E}" type="presOf" srcId="{3413A826-1C33-A44E-A895-9F3C459E9E44}" destId="{79C59F31-7207-964B-B487-B37F689FABAE}" srcOrd="0" destOrd="0" presId="urn:microsoft.com/office/officeart/2005/8/layout/cycle6"/>
    <dgm:cxn modelId="{A21CB547-E055-B044-A724-7AF1855F5983}" type="presOf" srcId="{7E3BD673-8AA1-0047-8725-585CDD916564}" destId="{3977EFA6-265F-2E41-A8D0-C4703A0977F5}" srcOrd="0" destOrd="0" presId="urn:microsoft.com/office/officeart/2005/8/layout/cycle6"/>
    <dgm:cxn modelId="{B1A1CC47-83D8-6D40-AC78-24BDF0722D34}" type="presOf" srcId="{26AC42D5-E5A6-A84B-B25A-A3EC06FBE1C3}" destId="{C6B3E01B-9253-AB4C-A8F8-59CC286D3027}" srcOrd="0" destOrd="0" presId="urn:microsoft.com/office/officeart/2005/8/layout/cycle6"/>
    <dgm:cxn modelId="{57A45249-C100-6246-BE4B-D8D32EA3F6D5}" type="presOf" srcId="{69914658-7334-894F-9238-DEAD10A034F8}" destId="{F2B1A946-5132-F246-B247-6BE546AE9B51}" srcOrd="0" destOrd="0" presId="urn:microsoft.com/office/officeart/2005/8/layout/cycle6"/>
    <dgm:cxn modelId="{43429159-50DB-754D-A1CC-3C033D82C5D5}" srcId="{26AC42D5-E5A6-A84B-B25A-A3EC06FBE1C3}" destId="{A6DD40D2-1F42-964B-867F-D30217833179}" srcOrd="0" destOrd="0" parTransId="{31979635-1815-0644-ABE6-943E05B53926}" sibTransId="{63486D39-74EF-4D49-88D9-3388231584EF}"/>
    <dgm:cxn modelId="{8722467F-8C68-B144-B07C-223E0AC67511}" srcId="{26AC42D5-E5A6-A84B-B25A-A3EC06FBE1C3}" destId="{7E3BD673-8AA1-0047-8725-585CDD916564}" srcOrd="3" destOrd="0" parTransId="{7328D912-FCD6-DC4F-AECF-EB4660AFE875}" sibTransId="{3413A826-1C33-A44E-A895-9F3C459E9E44}"/>
    <dgm:cxn modelId="{2D5ED982-CC7D-2941-8C8B-E19E6410B15F}" type="presOf" srcId="{6675A9EA-3DA1-3246-86B9-25F763FCBF9F}" destId="{4C00DADD-3BFE-014F-AA55-901C3437E810}" srcOrd="0" destOrd="0" presId="urn:microsoft.com/office/officeart/2005/8/layout/cycle6"/>
    <dgm:cxn modelId="{E34E6B84-5FD0-7B46-BAFB-64BBB96A57E7}" type="presOf" srcId="{5CB57404-E93C-F449-BA51-C3DE4E577A31}" destId="{AA0C3542-E983-E64C-A353-1537299A4CBD}" srcOrd="0" destOrd="0" presId="urn:microsoft.com/office/officeart/2005/8/layout/cycle6"/>
    <dgm:cxn modelId="{B78D429B-CD62-7A4F-BBF4-204025C16E1F}" type="presOf" srcId="{70E485DD-1CD0-E642-BB25-EAABC7220D28}" destId="{9B5B17A9-1ED9-A342-8FF6-E53D1F0D32B5}" srcOrd="0" destOrd="0" presId="urn:microsoft.com/office/officeart/2005/8/layout/cycle6"/>
    <dgm:cxn modelId="{94FD089E-CA15-3C4A-BCF1-93169B2D4868}" type="presOf" srcId="{B871EA72-043A-1F41-82ED-675CA9A90BA3}" destId="{951A2AFD-DFD2-C443-9524-531D5794BFF3}" srcOrd="0" destOrd="0" presId="urn:microsoft.com/office/officeart/2005/8/layout/cycle6"/>
    <dgm:cxn modelId="{E9044FD4-B9DE-9441-A64E-823E055C6EB3}" srcId="{26AC42D5-E5A6-A84B-B25A-A3EC06FBE1C3}" destId="{6675A9EA-3DA1-3246-86B9-25F763FCBF9F}" srcOrd="1" destOrd="0" parTransId="{E5383E98-2180-0C44-AD76-601179DA3F63}" sibTransId="{B871EA72-043A-1F41-82ED-675CA9A90BA3}"/>
    <dgm:cxn modelId="{656B3DE2-F4FF-C246-BF33-D9349D39896C}" srcId="{26AC42D5-E5A6-A84B-B25A-A3EC06FBE1C3}" destId="{5CB57404-E93C-F449-BA51-C3DE4E577A31}" srcOrd="4" destOrd="0" parTransId="{7B865D11-5770-D74C-BA42-6695CAE527AE}" sibTransId="{1BEFE731-B267-794C-8F8C-4DD46AB29EC5}"/>
    <dgm:cxn modelId="{C01EF031-1B9F-3B4D-B480-A732487C9C78}" type="presParOf" srcId="{C6B3E01B-9253-AB4C-A8F8-59CC286D3027}" destId="{355D020B-5371-C54C-A280-5B715AED5B6C}" srcOrd="0" destOrd="0" presId="urn:microsoft.com/office/officeart/2005/8/layout/cycle6"/>
    <dgm:cxn modelId="{86F285F2-BDA2-3249-88AC-A0E036A3A1B3}" type="presParOf" srcId="{C6B3E01B-9253-AB4C-A8F8-59CC286D3027}" destId="{4078F07D-1D17-AE43-9E29-3F4769A46C47}" srcOrd="1" destOrd="0" presId="urn:microsoft.com/office/officeart/2005/8/layout/cycle6"/>
    <dgm:cxn modelId="{7BD7ACAB-27E2-D740-AEF7-2D69B7C91F06}" type="presParOf" srcId="{C6B3E01B-9253-AB4C-A8F8-59CC286D3027}" destId="{73A4100A-8FA1-4944-8BC4-2BDF188785CA}" srcOrd="2" destOrd="0" presId="urn:microsoft.com/office/officeart/2005/8/layout/cycle6"/>
    <dgm:cxn modelId="{8EC69B78-3030-E247-9BF7-135259699D3C}" type="presParOf" srcId="{C6B3E01B-9253-AB4C-A8F8-59CC286D3027}" destId="{4C00DADD-3BFE-014F-AA55-901C3437E810}" srcOrd="3" destOrd="0" presId="urn:microsoft.com/office/officeart/2005/8/layout/cycle6"/>
    <dgm:cxn modelId="{734B6FC5-D130-394E-AB08-7A8C72419963}" type="presParOf" srcId="{C6B3E01B-9253-AB4C-A8F8-59CC286D3027}" destId="{0464B738-21EB-8A4F-BB2D-DBFA78BB8F88}" srcOrd="4" destOrd="0" presId="urn:microsoft.com/office/officeart/2005/8/layout/cycle6"/>
    <dgm:cxn modelId="{FE934A13-4F6C-5642-9A1C-09DE1014F826}" type="presParOf" srcId="{C6B3E01B-9253-AB4C-A8F8-59CC286D3027}" destId="{951A2AFD-DFD2-C443-9524-531D5794BFF3}" srcOrd="5" destOrd="0" presId="urn:microsoft.com/office/officeart/2005/8/layout/cycle6"/>
    <dgm:cxn modelId="{040ECEC2-0EB0-8444-AF88-DFB13666EF15}" type="presParOf" srcId="{C6B3E01B-9253-AB4C-A8F8-59CC286D3027}" destId="{9B5B17A9-1ED9-A342-8FF6-E53D1F0D32B5}" srcOrd="6" destOrd="0" presId="urn:microsoft.com/office/officeart/2005/8/layout/cycle6"/>
    <dgm:cxn modelId="{3A931508-114F-E14F-8BB9-19B451315453}" type="presParOf" srcId="{C6B3E01B-9253-AB4C-A8F8-59CC286D3027}" destId="{7B338905-2283-6048-9BAD-A427EAF73601}" srcOrd="7" destOrd="0" presId="urn:microsoft.com/office/officeart/2005/8/layout/cycle6"/>
    <dgm:cxn modelId="{EF172B2C-F310-ED4C-89A4-90FD3D2A2FF2}" type="presParOf" srcId="{C6B3E01B-9253-AB4C-A8F8-59CC286D3027}" destId="{F2B1A946-5132-F246-B247-6BE546AE9B51}" srcOrd="8" destOrd="0" presId="urn:microsoft.com/office/officeart/2005/8/layout/cycle6"/>
    <dgm:cxn modelId="{5DF5ACAC-0E7C-6340-BC4C-0B5726DD688F}" type="presParOf" srcId="{C6B3E01B-9253-AB4C-A8F8-59CC286D3027}" destId="{3977EFA6-265F-2E41-A8D0-C4703A0977F5}" srcOrd="9" destOrd="0" presId="urn:microsoft.com/office/officeart/2005/8/layout/cycle6"/>
    <dgm:cxn modelId="{4328540A-9DDA-3640-AB42-F3191D75D293}" type="presParOf" srcId="{C6B3E01B-9253-AB4C-A8F8-59CC286D3027}" destId="{6273681C-A56F-2547-8190-E9170DE0A8AF}" srcOrd="10" destOrd="0" presId="urn:microsoft.com/office/officeart/2005/8/layout/cycle6"/>
    <dgm:cxn modelId="{8B4396F4-25D3-6A41-BF47-E4D83C10560D}" type="presParOf" srcId="{C6B3E01B-9253-AB4C-A8F8-59CC286D3027}" destId="{79C59F31-7207-964B-B487-B37F689FABAE}" srcOrd="11" destOrd="0" presId="urn:microsoft.com/office/officeart/2005/8/layout/cycle6"/>
    <dgm:cxn modelId="{F6188DB4-A76E-1A45-9224-BC9299284C96}" type="presParOf" srcId="{C6B3E01B-9253-AB4C-A8F8-59CC286D3027}" destId="{AA0C3542-E983-E64C-A353-1537299A4CBD}" srcOrd="12" destOrd="0" presId="urn:microsoft.com/office/officeart/2005/8/layout/cycle6"/>
    <dgm:cxn modelId="{2C327D8C-2492-A546-A52A-15E7397D7794}" type="presParOf" srcId="{C6B3E01B-9253-AB4C-A8F8-59CC286D3027}" destId="{6F2A5157-773F-9A44-B270-B86086C8E91E}" srcOrd="13" destOrd="0" presId="urn:microsoft.com/office/officeart/2005/8/layout/cycle6"/>
    <dgm:cxn modelId="{DE100067-E92A-884B-985F-3ACD63CB8699}" type="presParOf" srcId="{C6B3E01B-9253-AB4C-A8F8-59CC286D3027}" destId="{5D268247-3E2D-B746-85AE-D6A62B6E1C0E}" srcOrd="14"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01985-FBE5-9848-84DD-64F16D2BA86C}">
      <dsp:nvSpPr>
        <dsp:cNvPr id="0" name=""/>
        <dsp:cNvSpPr/>
      </dsp:nvSpPr>
      <dsp:spPr>
        <a:xfrm>
          <a:off x="1429936" y="0"/>
          <a:ext cx="5621152" cy="5621152"/>
        </a:xfrm>
        <a:prstGeom prst="diamond">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97B4B5A8-BE59-5D4E-9CF7-0B9ED5EC3EF6}">
      <dsp:nvSpPr>
        <dsp:cNvPr id="0" name=""/>
        <dsp:cNvSpPr/>
      </dsp:nvSpPr>
      <dsp:spPr>
        <a:xfrm>
          <a:off x="1963945" y="534009"/>
          <a:ext cx="2192249" cy="219224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Military Health System</a:t>
          </a:r>
        </a:p>
      </dsp:txBody>
      <dsp:txXfrm>
        <a:off x="2070962" y="641026"/>
        <a:ext cx="1978215" cy="1978215"/>
      </dsp:txXfrm>
    </dsp:sp>
    <dsp:sp modelId="{ACAC4101-E10E-B44A-BABA-AA6E72E334EC}">
      <dsp:nvSpPr>
        <dsp:cNvPr id="0" name=""/>
        <dsp:cNvSpPr/>
      </dsp:nvSpPr>
      <dsp:spPr>
        <a:xfrm>
          <a:off x="4324829" y="534009"/>
          <a:ext cx="2192249" cy="219224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Health Care System</a:t>
          </a:r>
        </a:p>
      </dsp:txBody>
      <dsp:txXfrm>
        <a:off x="4431846" y="641026"/>
        <a:ext cx="1978215" cy="1978215"/>
      </dsp:txXfrm>
    </dsp:sp>
    <dsp:sp modelId="{D971988A-8CC3-F747-94B9-BD8E785D3228}">
      <dsp:nvSpPr>
        <dsp:cNvPr id="0" name=""/>
        <dsp:cNvSpPr/>
      </dsp:nvSpPr>
      <dsp:spPr>
        <a:xfrm>
          <a:off x="1963945" y="2894893"/>
          <a:ext cx="2192249" cy="219224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Public Health</a:t>
          </a:r>
        </a:p>
      </dsp:txBody>
      <dsp:txXfrm>
        <a:off x="2070962" y="3001910"/>
        <a:ext cx="1978215" cy="1978215"/>
      </dsp:txXfrm>
    </dsp:sp>
    <dsp:sp modelId="{B2D48D4A-1DF0-6747-A52E-49E91F0D3CC5}">
      <dsp:nvSpPr>
        <dsp:cNvPr id="0" name=""/>
        <dsp:cNvSpPr/>
      </dsp:nvSpPr>
      <dsp:spPr>
        <a:xfrm>
          <a:off x="4324829" y="2894893"/>
          <a:ext cx="2192249" cy="219224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Emergency Management</a:t>
          </a:r>
        </a:p>
      </dsp:txBody>
      <dsp:txXfrm>
        <a:off x="4431846" y="3001910"/>
        <a:ext cx="1978215" cy="19782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D020B-5371-C54C-A280-5B715AED5B6C}">
      <dsp:nvSpPr>
        <dsp:cNvPr id="0" name=""/>
        <dsp:cNvSpPr/>
      </dsp:nvSpPr>
      <dsp:spPr>
        <a:xfrm>
          <a:off x="2815015" y="1694"/>
          <a:ext cx="2127010" cy="103525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Structured Cooperation</a:t>
          </a:r>
        </a:p>
      </dsp:txBody>
      <dsp:txXfrm>
        <a:off x="2865552" y="52231"/>
        <a:ext cx="2025936" cy="934176"/>
      </dsp:txXfrm>
    </dsp:sp>
    <dsp:sp modelId="{73A4100A-8FA1-4944-8BC4-2BDF188785CA}">
      <dsp:nvSpPr>
        <dsp:cNvPr id="0" name=""/>
        <dsp:cNvSpPr/>
      </dsp:nvSpPr>
      <dsp:spPr>
        <a:xfrm>
          <a:off x="1811429" y="519320"/>
          <a:ext cx="4134182" cy="4134182"/>
        </a:xfrm>
        <a:custGeom>
          <a:avLst/>
          <a:gdLst/>
          <a:ahLst/>
          <a:cxnLst/>
          <a:rect l="0" t="0" r="0" b="0"/>
          <a:pathLst>
            <a:path>
              <a:moveTo>
                <a:pt x="3138265" y="299196"/>
              </a:moveTo>
              <a:arcTo wR="2067091" hR="2067091" stAng="18072710" swAng="1471416"/>
            </a:path>
          </a:pathLst>
        </a:custGeom>
        <a:noFill/>
        <a:ln w="25400" cap="flat" cmpd="sng" algn="ctr">
          <a:solidFill>
            <a:scrgbClr r="0" g="0" b="0"/>
          </a:solidFill>
          <a:prstDash val="solid"/>
          <a:miter lim="800000"/>
        </a:ln>
        <a:effectLst/>
      </dsp:spPr>
      <dsp:style>
        <a:lnRef idx="1">
          <a:scrgbClr r="0" g="0" b="0"/>
        </a:lnRef>
        <a:fillRef idx="0">
          <a:scrgbClr r="0" g="0" b="0"/>
        </a:fillRef>
        <a:effectRef idx="0">
          <a:scrgbClr r="0" g="0" b="0"/>
        </a:effectRef>
        <a:fontRef idx="minor"/>
      </dsp:style>
    </dsp:sp>
    <dsp:sp modelId="{4C00DADD-3BFE-014F-AA55-901C3437E810}">
      <dsp:nvSpPr>
        <dsp:cNvPr id="0" name=""/>
        <dsp:cNvSpPr/>
      </dsp:nvSpPr>
      <dsp:spPr>
        <a:xfrm>
          <a:off x="4780936" y="1430019"/>
          <a:ext cx="2127010" cy="103525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Maximal Inclusiveness</a:t>
          </a:r>
        </a:p>
      </dsp:txBody>
      <dsp:txXfrm>
        <a:off x="4831473" y="1480556"/>
        <a:ext cx="2025936" cy="934176"/>
      </dsp:txXfrm>
    </dsp:sp>
    <dsp:sp modelId="{951A2AFD-DFD2-C443-9524-531D5794BFF3}">
      <dsp:nvSpPr>
        <dsp:cNvPr id="0" name=""/>
        <dsp:cNvSpPr/>
      </dsp:nvSpPr>
      <dsp:spPr>
        <a:xfrm>
          <a:off x="1811429" y="519320"/>
          <a:ext cx="4134182" cy="4134182"/>
        </a:xfrm>
        <a:custGeom>
          <a:avLst/>
          <a:gdLst/>
          <a:ahLst/>
          <a:cxnLst/>
          <a:rect l="0" t="0" r="0" b="0"/>
          <a:pathLst>
            <a:path>
              <a:moveTo>
                <a:pt x="4131362" y="1959156"/>
              </a:moveTo>
              <a:arcTo wR="2067091" hR="2067091" stAng="21420415" swAng="2195148"/>
            </a:path>
          </a:pathLst>
        </a:custGeom>
        <a:noFill/>
        <a:ln w="25400" cap="flat" cmpd="sng" algn="ctr">
          <a:solidFill>
            <a:scrgbClr r="0" g="0" b="0"/>
          </a:solidFill>
          <a:prstDash val="solid"/>
          <a:miter lim="800000"/>
        </a:ln>
        <a:effectLst/>
      </dsp:spPr>
      <dsp:style>
        <a:lnRef idx="1">
          <a:scrgbClr r="0" g="0" b="0"/>
        </a:lnRef>
        <a:fillRef idx="0">
          <a:scrgbClr r="0" g="0" b="0"/>
        </a:fillRef>
        <a:effectRef idx="0">
          <a:scrgbClr r="0" g="0" b="0"/>
        </a:effectRef>
        <a:fontRef idx="minor"/>
      </dsp:style>
    </dsp:sp>
    <dsp:sp modelId="{9B5B17A9-1ED9-A342-8FF6-E53D1F0D32B5}">
      <dsp:nvSpPr>
        <dsp:cNvPr id="0" name=""/>
        <dsp:cNvSpPr/>
      </dsp:nvSpPr>
      <dsp:spPr>
        <a:xfrm>
          <a:off x="4030021" y="3741097"/>
          <a:ext cx="2127010" cy="103525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Timely Scalability</a:t>
          </a:r>
        </a:p>
      </dsp:txBody>
      <dsp:txXfrm>
        <a:off x="4080558" y="3791634"/>
        <a:ext cx="2025936" cy="934176"/>
      </dsp:txXfrm>
    </dsp:sp>
    <dsp:sp modelId="{F2B1A946-5132-F246-B247-6BE546AE9B51}">
      <dsp:nvSpPr>
        <dsp:cNvPr id="0" name=""/>
        <dsp:cNvSpPr/>
      </dsp:nvSpPr>
      <dsp:spPr>
        <a:xfrm>
          <a:off x="1811429" y="519320"/>
          <a:ext cx="4134182" cy="4134182"/>
        </a:xfrm>
        <a:custGeom>
          <a:avLst/>
          <a:gdLst/>
          <a:ahLst/>
          <a:cxnLst/>
          <a:rect l="0" t="0" r="0" b="0"/>
          <a:pathLst>
            <a:path>
              <a:moveTo>
                <a:pt x="2215569" y="4128842"/>
              </a:moveTo>
              <a:arcTo wR="2067091" hR="2067091" stAng="5152855" swAng="494290"/>
            </a:path>
          </a:pathLst>
        </a:custGeom>
        <a:noFill/>
        <a:ln w="25400" cap="flat" cmpd="sng" algn="ctr">
          <a:solidFill>
            <a:scrgbClr r="0" g="0" b="0"/>
          </a:solidFill>
          <a:prstDash val="solid"/>
          <a:miter lim="800000"/>
        </a:ln>
        <a:effectLst/>
      </dsp:spPr>
      <dsp:style>
        <a:lnRef idx="1">
          <a:scrgbClr r="0" g="0" b="0"/>
        </a:lnRef>
        <a:fillRef idx="0">
          <a:scrgbClr r="0" g="0" b="0"/>
        </a:fillRef>
        <a:effectRef idx="0">
          <a:scrgbClr r="0" g="0" b="0"/>
        </a:effectRef>
        <a:fontRef idx="minor"/>
      </dsp:style>
    </dsp:sp>
    <dsp:sp modelId="{3977EFA6-265F-2E41-A8D0-C4703A0977F5}">
      <dsp:nvSpPr>
        <dsp:cNvPr id="0" name=""/>
        <dsp:cNvSpPr/>
      </dsp:nvSpPr>
      <dsp:spPr>
        <a:xfrm>
          <a:off x="1600010" y="3741097"/>
          <a:ext cx="2127010" cy="103525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Bias for Action</a:t>
          </a:r>
        </a:p>
      </dsp:txBody>
      <dsp:txXfrm>
        <a:off x="1650547" y="3791634"/>
        <a:ext cx="2025936" cy="934176"/>
      </dsp:txXfrm>
    </dsp:sp>
    <dsp:sp modelId="{79C59F31-7207-964B-B487-B37F689FABAE}">
      <dsp:nvSpPr>
        <dsp:cNvPr id="0" name=""/>
        <dsp:cNvSpPr/>
      </dsp:nvSpPr>
      <dsp:spPr>
        <a:xfrm>
          <a:off x="1811429" y="519320"/>
          <a:ext cx="4134182" cy="4134182"/>
        </a:xfrm>
        <a:custGeom>
          <a:avLst/>
          <a:gdLst/>
          <a:ahLst/>
          <a:cxnLst/>
          <a:rect l="0" t="0" r="0" b="0"/>
          <a:pathLst>
            <a:path>
              <a:moveTo>
                <a:pt x="345221" y="3210782"/>
              </a:moveTo>
              <a:arcTo wR="2067091" hR="2067091" stAng="8784437" swAng="2195148"/>
            </a:path>
          </a:pathLst>
        </a:custGeom>
        <a:noFill/>
        <a:ln w="25400" cap="flat" cmpd="sng" algn="ctr">
          <a:solidFill>
            <a:scrgbClr r="0" g="0" b="0"/>
          </a:solidFill>
          <a:prstDash val="solid"/>
          <a:miter lim="800000"/>
        </a:ln>
        <a:effectLst/>
      </dsp:spPr>
      <dsp:style>
        <a:lnRef idx="1">
          <a:scrgbClr r="0" g="0" b="0"/>
        </a:lnRef>
        <a:fillRef idx="0">
          <a:scrgbClr r="0" g="0" b="0"/>
        </a:fillRef>
        <a:effectRef idx="0">
          <a:scrgbClr r="0" g="0" b="0"/>
        </a:effectRef>
        <a:fontRef idx="minor"/>
      </dsp:style>
    </dsp:sp>
    <dsp:sp modelId="{AA0C3542-E983-E64C-A353-1537299A4CBD}">
      <dsp:nvSpPr>
        <dsp:cNvPr id="0" name=""/>
        <dsp:cNvSpPr/>
      </dsp:nvSpPr>
      <dsp:spPr>
        <a:xfrm>
          <a:off x="849095" y="1430019"/>
          <a:ext cx="2127010" cy="103525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Decisions by Consensus</a:t>
          </a:r>
        </a:p>
      </dsp:txBody>
      <dsp:txXfrm>
        <a:off x="899632" y="1480556"/>
        <a:ext cx="2025936" cy="934176"/>
      </dsp:txXfrm>
    </dsp:sp>
    <dsp:sp modelId="{5D268247-3E2D-B746-85AE-D6A62B6E1C0E}">
      <dsp:nvSpPr>
        <dsp:cNvPr id="0" name=""/>
        <dsp:cNvSpPr/>
      </dsp:nvSpPr>
      <dsp:spPr>
        <a:xfrm>
          <a:off x="1811429" y="519320"/>
          <a:ext cx="4134182" cy="4134182"/>
        </a:xfrm>
        <a:custGeom>
          <a:avLst/>
          <a:gdLst/>
          <a:ahLst/>
          <a:cxnLst/>
          <a:rect l="0" t="0" r="0" b="0"/>
          <a:pathLst>
            <a:path>
              <a:moveTo>
                <a:pt x="358750" y="903287"/>
              </a:moveTo>
              <a:arcTo wR="2067091" hR="2067091" stAng="12855874" swAng="1471416"/>
            </a:path>
          </a:pathLst>
        </a:custGeom>
        <a:noFill/>
        <a:ln w="25400" cap="flat" cmpd="sng" algn="ctr">
          <a:solidFill>
            <a:scrgbClr r="0" g="0" b="0"/>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0B0A58-AB0E-A541-9BF6-249F5BB1CB55}" type="datetimeFigureOut">
              <a:rPr lang="en-US" smtClean="0"/>
              <a:t>10/29/2025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5506BB-A416-D245-AAAC-8F3112FA676D}" type="slidenum">
              <a:rPr lang="en-US" smtClean="0"/>
              <a:t>‹#›</a:t>
            </a:fld>
            <a:endParaRPr lang="en-US"/>
          </a:p>
        </p:txBody>
      </p:sp>
    </p:spTree>
    <p:extLst>
      <p:ext uri="{BB962C8B-B14F-4D97-AF65-F5344CB8AC3E}">
        <p14:creationId xmlns:p14="http://schemas.microsoft.com/office/powerpoint/2010/main" val="1373637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en.wikipedia.org/wiki/National_Disaster_Medical_System#cite_note-ndms-1" TargetMode="External"/><Relationship Id="rId3" Type="http://schemas.openxmlformats.org/officeDocument/2006/relationships/hyperlink" Target="https://en.wikipedia.org/wiki/Administration_for_Strategic_Preparedness_and_Response" TargetMode="External"/><Relationship Id="rId7" Type="http://schemas.openxmlformats.org/officeDocument/2006/relationships/hyperlink" Target="https://en.wikipedia.org/wiki/Hospital"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en.wikipedia.org/wiki/Veterinary_medicine" TargetMode="External"/><Relationship Id="rId5" Type="http://schemas.openxmlformats.org/officeDocument/2006/relationships/hyperlink" Target="https://en.wikipedia.org/wiki/National_Response_Framework" TargetMode="External"/><Relationship Id="rId4" Type="http://schemas.openxmlformats.org/officeDocument/2006/relationships/hyperlink" Target="https://en.wikipedia.org/w/index.php?title=Emergency_Support_Function&amp;action=edit&amp;redlink=1"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jamanetwork.com/searchresults?author=Arjun+Jain&amp;q=Arjun+Jain" TargetMode="External"/><Relationship Id="rId3" Type="http://schemas.openxmlformats.org/officeDocument/2006/relationships/hyperlink" Target="https://jamanetwork.com/searchresults?author=Charles+C.+Branas&amp;q=Charles+C.+Branas" TargetMode="External"/><Relationship Id="rId7" Type="http://schemas.openxmlformats.org/officeDocument/2006/relationships/hyperlink" Target="https://jamanetwork.com/searchresults?author=Sarah+Karr&amp;q=Sarah+Karr"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jamanetwork.com/searchresults?author=Jeff+Choi&amp;q=Jeff+Choi" TargetMode="External"/><Relationship Id="rId5" Type="http://schemas.openxmlformats.org/officeDocument/2006/relationships/hyperlink" Target="https://jamanetwork.com/searchresults?author=Justin+C.+Williams&amp;q=Justin+C.+Williams" TargetMode="External"/><Relationship Id="rId4" Type="http://schemas.openxmlformats.org/officeDocument/2006/relationships/hyperlink" Target="https://jamanetwork.com/searchresults?author=Ellen+J.+MacKenzie&amp;q=Ellen+J.+MacKenzie"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NOTE: extra materials- use as needed depending on your audience</a:t>
            </a:r>
            <a:endParaRPr lang="en-US" dirty="0"/>
          </a:p>
        </p:txBody>
      </p:sp>
      <p:sp>
        <p:nvSpPr>
          <p:cNvPr id="4" name="Slide Number Placeholder 3"/>
          <p:cNvSpPr>
            <a:spLocks noGrp="1"/>
          </p:cNvSpPr>
          <p:nvPr>
            <p:ph type="sldNum" sz="quarter" idx="5"/>
          </p:nvPr>
        </p:nvSpPr>
        <p:spPr/>
        <p:txBody>
          <a:bodyPr/>
          <a:lstStyle/>
          <a:p>
            <a:fld id="{5A5506BB-A416-D245-AAAC-8F3112FA676D}" type="slidenum">
              <a:rPr lang="en-US" smtClean="0"/>
              <a:t>1</a:t>
            </a:fld>
            <a:endParaRPr lang="en-US"/>
          </a:p>
        </p:txBody>
      </p:sp>
    </p:spTree>
    <p:extLst>
      <p:ext uri="{BB962C8B-B14F-4D97-AF65-F5344CB8AC3E}">
        <p14:creationId xmlns:p14="http://schemas.microsoft.com/office/powerpoint/2010/main" val="4162807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1200" kern="1200" dirty="0">
                <a:solidFill>
                  <a:schemeClr val="tx1"/>
                </a:solidFill>
                <a:effectLst/>
                <a:latin typeface="+mn-lt"/>
                <a:ea typeface="+mn-ea"/>
                <a:cs typeface="+mn-cs"/>
              </a:rPr>
              <a:t>NOTE: extra materials- use as needed depending on your audience</a:t>
            </a:r>
            <a:endParaRPr lang="en-US" dirty="0"/>
          </a:p>
          <a:p>
            <a:pPr marL="0" indent="0">
              <a:lnSpc>
                <a:spcPct val="150000"/>
              </a:lnSpc>
              <a:buFont typeface="Wingdings" panose="05000000000000000000" pitchFamily="2" charset="2"/>
              <a:buNone/>
            </a:pPr>
            <a:endParaRPr lang="en-US" sz="1200" b="1" dirty="0">
              <a:latin typeface="Open Sans" pitchFamily="2" charset="0"/>
              <a:ea typeface="Open Sans" pitchFamily="2" charset="0"/>
              <a:cs typeface="Open Sans" pitchFamily="2" charset="0"/>
            </a:endParaRPr>
          </a:p>
          <a:p>
            <a:pPr marL="0" indent="0">
              <a:lnSpc>
                <a:spcPct val="150000"/>
              </a:lnSpc>
              <a:buFont typeface="Wingdings" panose="05000000000000000000" pitchFamily="2" charset="2"/>
              <a:buNone/>
            </a:pPr>
            <a:r>
              <a:rPr lang="en-US" sz="1200" b="1" dirty="0">
                <a:latin typeface="Open Sans" pitchFamily="2" charset="0"/>
                <a:ea typeface="Open Sans" pitchFamily="2" charset="0"/>
                <a:cs typeface="Open Sans" pitchFamily="2" charset="0"/>
              </a:rPr>
              <a:t>RMOCC can do even more than those key functions and there are many locations that have other initiates or activities linked to their RMOCC:</a:t>
            </a:r>
          </a:p>
          <a:p>
            <a:pPr marL="171450" indent="-171450">
              <a:lnSpc>
                <a:spcPct val="150000"/>
              </a:lnSpc>
              <a:buFont typeface="Arial" panose="020B0604020202020204" pitchFamily="34" charset="0"/>
              <a:buChar char="•"/>
            </a:pPr>
            <a:r>
              <a:rPr lang="en-US" sz="1200" b="1" dirty="0">
                <a:latin typeface="Open Sans" pitchFamily="2" charset="0"/>
                <a:ea typeface="Open Sans" pitchFamily="2" charset="0"/>
                <a:cs typeface="Open Sans" pitchFamily="2" charset="0"/>
              </a:rPr>
              <a:t>    Coordinate care in rural areas and resource deserts</a:t>
            </a:r>
          </a:p>
          <a:p>
            <a:pPr marL="342900" indent="-342900">
              <a:lnSpc>
                <a:spcPct val="150000"/>
              </a:lnSpc>
              <a:buFont typeface="Arial" panose="020B0604020202020204" pitchFamily="34" charset="0"/>
              <a:buChar char="•"/>
            </a:pPr>
            <a:r>
              <a:rPr lang="en-US" sz="1200" b="1" dirty="0">
                <a:effectLst/>
                <a:latin typeface="Open Sans" pitchFamily="2" charset="0"/>
                <a:ea typeface="Open Sans" pitchFamily="2" charset="0"/>
                <a:cs typeface="Open Sans" pitchFamily="2" charset="0"/>
              </a:rPr>
              <a:t>Coordinate transfer of patients to higher level of care</a:t>
            </a:r>
          </a:p>
          <a:p>
            <a:pPr marL="342900" indent="-342900">
              <a:lnSpc>
                <a:spcPct val="150000"/>
              </a:lnSpc>
              <a:buFont typeface="Arial" panose="020B0604020202020204" pitchFamily="34" charset="0"/>
              <a:buChar char="•"/>
            </a:pPr>
            <a:r>
              <a:rPr lang="en-US" sz="1200" b="1" dirty="0">
                <a:latin typeface="Open Sans" pitchFamily="2" charset="0"/>
                <a:ea typeface="Open Sans" pitchFamily="2" charset="0"/>
                <a:cs typeface="Open Sans" pitchFamily="2" charset="0"/>
              </a:rPr>
              <a:t>Support regionalization of specialty services</a:t>
            </a:r>
          </a:p>
          <a:p>
            <a:pPr marL="342900" indent="-342900">
              <a:lnSpc>
                <a:spcPct val="150000"/>
              </a:lnSpc>
              <a:buFont typeface="Arial" panose="020B0604020202020204" pitchFamily="34" charset="0"/>
              <a:buChar char="•"/>
            </a:pPr>
            <a:r>
              <a:rPr lang="en-US" sz="1200" b="1" dirty="0">
                <a:effectLst/>
                <a:latin typeface="Open Sans" pitchFamily="2" charset="0"/>
                <a:ea typeface="Open Sans" pitchFamily="2" charset="0"/>
                <a:cs typeface="Open Sans" pitchFamily="2" charset="0"/>
              </a:rPr>
              <a:t>Support </a:t>
            </a:r>
            <a:r>
              <a:rPr lang="en-US" sz="1200" b="1" dirty="0">
                <a:latin typeface="Open Sans" pitchFamily="2" charset="0"/>
                <a:ea typeface="Open Sans" pitchFamily="2" charset="0"/>
                <a:cs typeface="Open Sans" pitchFamily="2" charset="0"/>
              </a:rPr>
              <a:t>telemedicine networks</a:t>
            </a:r>
            <a:endParaRPr lang="en-US" sz="1200" b="1" dirty="0">
              <a:effectLst/>
              <a:latin typeface="Open Sans" pitchFamily="2" charset="0"/>
              <a:ea typeface="Open Sans" pitchFamily="2" charset="0"/>
              <a:cs typeface="Open Sans" pitchFamily="2" charset="0"/>
            </a:endParaRPr>
          </a:p>
          <a:p>
            <a:pPr marL="342900" indent="-342900">
              <a:lnSpc>
                <a:spcPct val="150000"/>
              </a:lnSpc>
              <a:buFont typeface="Arial" panose="020B0604020202020204" pitchFamily="34" charset="0"/>
              <a:buChar char="•"/>
            </a:pPr>
            <a:r>
              <a:rPr lang="en-US" sz="1200" b="1" dirty="0">
                <a:latin typeface="Open Sans" pitchFamily="2" charset="0"/>
                <a:ea typeface="Open Sans" pitchFamily="2" charset="0"/>
                <a:cs typeface="Open Sans" pitchFamily="2" charset="0"/>
              </a:rPr>
              <a:t>Facilitate regional best practice, education, quality improvement</a:t>
            </a:r>
          </a:p>
          <a:p>
            <a:pPr marL="342900" indent="-342900">
              <a:lnSpc>
                <a:spcPct val="150000"/>
              </a:lnSpc>
              <a:buFont typeface="Arial" panose="020B0604020202020204" pitchFamily="34" charset="0"/>
              <a:buChar char="•"/>
            </a:pPr>
            <a:r>
              <a:rPr lang="en-US" sz="1200" b="1" dirty="0">
                <a:effectLst/>
                <a:latin typeface="Open Sans" pitchFamily="2" charset="0"/>
                <a:ea typeface="Open Sans" pitchFamily="2" charset="0"/>
                <a:cs typeface="Open Sans" pitchFamily="2" charset="0"/>
              </a:rPr>
              <a:t>Load balance across the system day-to day or at times of surge</a:t>
            </a:r>
          </a:p>
          <a:p>
            <a:pPr marL="342900" indent="-342900">
              <a:lnSpc>
                <a:spcPct val="150000"/>
              </a:lnSpc>
              <a:buFont typeface="Arial" panose="020B0604020202020204" pitchFamily="34" charset="0"/>
              <a:buChar char="•"/>
            </a:pPr>
            <a:r>
              <a:rPr lang="en-US" sz="1200" b="1" dirty="0">
                <a:effectLst/>
                <a:latin typeface="Open Sans" pitchFamily="2" charset="0"/>
                <a:ea typeface="Open Sans" pitchFamily="2" charset="0"/>
                <a:cs typeface="Open Sans" pitchFamily="2" charset="0"/>
              </a:rPr>
              <a:t>Communication for multiple casualty incident (MCI) and disaster</a:t>
            </a:r>
          </a:p>
          <a:p>
            <a:endParaRPr lang="en-US" dirty="0"/>
          </a:p>
        </p:txBody>
      </p:sp>
      <p:sp>
        <p:nvSpPr>
          <p:cNvPr id="4" name="Slide Number Placeholder 3"/>
          <p:cNvSpPr>
            <a:spLocks noGrp="1"/>
          </p:cNvSpPr>
          <p:nvPr>
            <p:ph type="sldNum" sz="quarter" idx="5"/>
          </p:nvPr>
        </p:nvSpPr>
        <p:spPr/>
        <p:txBody>
          <a:bodyPr/>
          <a:lstStyle/>
          <a:p>
            <a:fld id="{5A5506BB-A416-D245-AAAC-8F3112FA676D}" type="slidenum">
              <a:rPr lang="en-US" smtClean="0"/>
              <a:t>10</a:t>
            </a:fld>
            <a:endParaRPr lang="en-US"/>
          </a:p>
        </p:txBody>
      </p:sp>
    </p:spTree>
    <p:extLst>
      <p:ext uri="{BB962C8B-B14F-4D97-AF65-F5344CB8AC3E}">
        <p14:creationId xmlns:p14="http://schemas.microsoft.com/office/powerpoint/2010/main" val="3599571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happens if the “event” or MCI exceeds your region’s capabilities and you need to go beyond your regional medical operations coordinating center? </a:t>
            </a:r>
          </a:p>
          <a:p>
            <a:r>
              <a:rPr lang="en-US" dirty="0"/>
              <a:t>The basic building block for a NTEPS  is a network of RMOCCs so that a region could be easily linked in with other RMOCCs for additional resources. </a:t>
            </a:r>
          </a:p>
        </p:txBody>
      </p:sp>
      <p:sp>
        <p:nvSpPr>
          <p:cNvPr id="4" name="Slide Number Placeholder 3"/>
          <p:cNvSpPr>
            <a:spLocks noGrp="1"/>
          </p:cNvSpPr>
          <p:nvPr>
            <p:ph type="sldNum" sz="quarter" idx="5"/>
          </p:nvPr>
        </p:nvSpPr>
        <p:spPr/>
        <p:txBody>
          <a:bodyPr/>
          <a:lstStyle/>
          <a:p>
            <a:fld id="{5A5506BB-A416-D245-AAAC-8F3112FA676D}" type="slidenum">
              <a:rPr lang="en-US" smtClean="0"/>
              <a:t>11</a:t>
            </a:fld>
            <a:endParaRPr lang="en-US"/>
          </a:p>
        </p:txBody>
      </p:sp>
    </p:spTree>
    <p:extLst>
      <p:ext uri="{BB962C8B-B14F-4D97-AF65-F5344CB8AC3E}">
        <p14:creationId xmlns:p14="http://schemas.microsoft.com/office/powerpoint/2010/main" val="3550967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we do not have a national trauma system, A series of linked RMOCCs would be the basis for a national system.</a:t>
            </a:r>
          </a:p>
          <a:p>
            <a:pPr marL="0" marR="0" lvl="0" indent="0" algn="l" defTabSz="914354"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The Vision of a National Trauma and Emergency Preparedness System (NTEPS)</a:t>
            </a:r>
          </a:p>
          <a:p>
            <a:pPr marL="838158" marR="0" lvl="1" indent="-380981" algn="l" defTabSz="914354"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Provides Timely &amp; high-quality trauma care </a:t>
            </a:r>
          </a:p>
          <a:p>
            <a:pPr marL="838158" marR="0" lvl="1" indent="-380981" algn="l" defTabSz="914354"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Allows for Equitable access for all injured</a:t>
            </a:r>
          </a:p>
          <a:p>
            <a:pPr marL="838158" marR="0" lvl="1" indent="-380981" algn="l" defTabSz="914354"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A true system would Focus on the entire continuum of care (from prevention to long-term outcomes)</a:t>
            </a:r>
          </a:p>
          <a:p>
            <a:pPr marL="838158" marR="0" lvl="1" indent="-380981" algn="l" defTabSz="914354"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And provide- Coordinated care for individual injuries to mass population events</a:t>
            </a:r>
            <a:endParaRPr kumimoji="0" lang="en-US" sz="20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228589" marR="0" lvl="0" indent="-228589" algn="l" defTabSz="914354"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Mission of NTEPS:</a:t>
            </a:r>
          </a:p>
          <a:p>
            <a:pPr marL="838158" marR="0" lvl="1" indent="-380981"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Oversee coordination of resource &amp; patient/casualty distribution in </a:t>
            </a:r>
            <a:r>
              <a:rPr kumimoji="0" lang="en-US" sz="2000" b="1" i="1" u="sng"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daily</a:t>
            </a:r>
            <a:r>
              <a:rPr kumimoji="0" lang="en-US" sz="2000" b="1" i="1"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 and mass population events</a:t>
            </a:r>
          </a:p>
          <a:p>
            <a:pPr marL="838158" marR="0" lvl="1" indent="-380981"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Develop system standards &amp; benchmark regional system performance</a:t>
            </a:r>
          </a:p>
          <a:p>
            <a:pPr marL="838158" marR="0" lvl="1" indent="-380981"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Synthesize &amp; disseminate knowledge across the country</a:t>
            </a:r>
          </a:p>
          <a:p>
            <a:pPr marL="838158" marR="0" lvl="1" indent="-380981"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And, Promote uniform community outreach for prevention &amp; resiliency</a:t>
            </a:r>
          </a:p>
          <a:p>
            <a:pPr marL="457177" marR="0" lvl="1" indent="0" algn="l" defTabSz="914354"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a:p>
            <a:pPr marL="0" marR="0" lvl="0" indent="0" algn="l" defTabSz="914354"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Ideally this provides “</a:t>
            </a:r>
            <a:r>
              <a:rPr kumimoji="0" lang="en-US" sz="2000" b="0" i="0" u="sng" strike="noStrike" kern="1200" cap="none" spc="0" normalizeH="0" baseline="0" noProof="0" dirty="0">
                <a:ln>
                  <a:noFill/>
                </a:ln>
                <a:solidFill>
                  <a:srgbClr val="FF0000"/>
                </a:solidFill>
                <a:effectLst/>
                <a:uLnTx/>
                <a:uFillTx/>
                <a:latin typeface="Calibri" panose="020F0502020204030204"/>
                <a:ea typeface="+mn-ea"/>
                <a:cs typeface="+mn-cs"/>
              </a:rPr>
              <a:t>Daily</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 coordination of trauma care and </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keeps the “engine of disaster response” warm and running….</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l" defTabSz="914354"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Time and lives are lost if you try to stand up a system once the disaster occurs. Best to have it up and running where it can easily surge for the response to a “no notice” event.</a:t>
            </a:r>
            <a:endPar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380958" marR="0" lvl="0" indent="-380981" algn="l" defTabSz="914354" rtl="0" eaLnBrk="1" fontAlgn="auto" latinLnBrk="0" hangingPunct="1">
              <a:lnSpc>
                <a:spcPct val="90000"/>
              </a:lnSpc>
              <a:spcBef>
                <a:spcPts val="800"/>
              </a:spcBef>
              <a:spcAft>
                <a:spcPts val="0"/>
              </a:spcAft>
              <a:buClrTx/>
              <a:buSzTx/>
              <a:buFont typeface="Arial" panose="020B0604020202020204" pitchFamily="34" charset="0"/>
              <a:buChar char="•"/>
              <a:tabLst/>
              <a:defRPr/>
            </a:pPr>
            <a:endParaRPr kumimoji="0" lang="en-US" sz="2000" b="1" i="1" u="none" strike="noStrike" kern="1200" cap="none" spc="0" normalizeH="0" baseline="0" noProof="0" dirty="0">
              <a:ln>
                <a:noFill/>
              </a:ln>
              <a:solidFill>
                <a:srgbClr val="002060"/>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5A5506BB-A416-D245-AAAC-8F3112FA676D}" type="slidenum">
              <a:rPr lang="en-US" smtClean="0"/>
              <a:t>12</a:t>
            </a:fld>
            <a:endParaRPr lang="en-US"/>
          </a:p>
        </p:txBody>
      </p:sp>
    </p:spTree>
    <p:extLst>
      <p:ext uri="{BB962C8B-B14F-4D97-AF65-F5344CB8AC3E}">
        <p14:creationId xmlns:p14="http://schemas.microsoft.com/office/powerpoint/2010/main" val="811180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QR code links to Version 2, there is a version 3 coming soon.</a:t>
            </a:r>
          </a:p>
          <a:p>
            <a:r>
              <a:rPr lang="en-US" dirty="0"/>
              <a:t>Again- RMOCC would be the unit of action of a national system and provides all of these roles: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F2044"/>
                </a:solidFill>
                <a:effectLst/>
                <a:uLnTx/>
                <a:uFillTx/>
                <a:latin typeface="Open Sans" pitchFamily="2" charset="0"/>
                <a:ea typeface="Open Sans" pitchFamily="2" charset="0"/>
                <a:cs typeface="Open Sans" pitchFamily="2" charset="0"/>
              </a:rPr>
              <a:t>Rapid movement of patients across facilities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F2044"/>
                </a:solidFill>
                <a:effectLst/>
                <a:uLnTx/>
                <a:uFillTx/>
                <a:latin typeface="Open Sans" pitchFamily="2" charset="0"/>
                <a:ea typeface="Open Sans" pitchFamily="2" charset="0"/>
                <a:cs typeface="Open Sans" pitchFamily="2" charset="0"/>
              </a:rPr>
              <a:t>Response for </a:t>
            </a:r>
            <a:r>
              <a:rPr kumimoji="0" lang="en-US" sz="2400" b="1" i="0" u="none" strike="noStrike" kern="1200" cap="none" spc="0" normalizeH="0" baseline="0" noProof="0" dirty="0">
                <a:ln>
                  <a:noFill/>
                </a:ln>
                <a:solidFill>
                  <a:srgbClr val="0F2044"/>
                </a:solidFill>
                <a:effectLst/>
                <a:uLnTx/>
                <a:uFillTx/>
                <a:latin typeface="Open Sans" pitchFamily="2" charset="0"/>
                <a:ea typeface="Open Sans" pitchFamily="2" charset="0"/>
                <a:cs typeface="Open Sans" pitchFamily="2" charset="0"/>
              </a:rPr>
              <a:t>daily</a:t>
            </a:r>
            <a:r>
              <a:rPr kumimoji="0" lang="en-US" sz="2400" b="0" i="0" u="none" strike="noStrike" kern="1200" cap="none" spc="0" normalizeH="0" baseline="0" noProof="0" dirty="0">
                <a:ln>
                  <a:noFill/>
                </a:ln>
                <a:solidFill>
                  <a:srgbClr val="0F2044"/>
                </a:solidFill>
                <a:effectLst/>
                <a:uLnTx/>
                <a:uFillTx/>
                <a:latin typeface="Open Sans" pitchFamily="2" charset="0"/>
                <a:ea typeface="Open Sans" pitchFamily="2" charset="0"/>
                <a:cs typeface="Open Sans" pitchFamily="2" charset="0"/>
              </a:rPr>
              <a:t> time sensitive conditions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F2044"/>
                </a:solidFill>
                <a:effectLst/>
                <a:uLnTx/>
                <a:uFillTx/>
                <a:latin typeface="Open Sans" pitchFamily="2" charset="0"/>
                <a:ea typeface="Open Sans" pitchFamily="2" charset="0"/>
                <a:cs typeface="Open Sans" pitchFamily="2" charset="0"/>
              </a:rPr>
              <a:t>Readiness to </a:t>
            </a:r>
            <a:r>
              <a:rPr kumimoji="0" lang="en-US" sz="2400" b="1" i="0" u="none" strike="noStrike" kern="1200" cap="none" spc="0" normalizeH="0" baseline="0" noProof="0" dirty="0">
                <a:ln>
                  <a:noFill/>
                </a:ln>
                <a:solidFill>
                  <a:srgbClr val="0F2044"/>
                </a:solidFill>
                <a:effectLst/>
                <a:uLnTx/>
                <a:uFillTx/>
                <a:latin typeface="Open Sans" pitchFamily="2" charset="0"/>
                <a:ea typeface="Open Sans" pitchFamily="2" charset="0"/>
                <a:cs typeface="Open Sans" pitchFamily="2" charset="0"/>
              </a:rPr>
              <a:t>scale up </a:t>
            </a:r>
            <a:r>
              <a:rPr kumimoji="0" lang="en-US" sz="2400" b="0" i="0" u="none" strike="noStrike" kern="1200" cap="none" spc="0" normalizeH="0" baseline="0" noProof="0" dirty="0">
                <a:ln>
                  <a:noFill/>
                </a:ln>
                <a:solidFill>
                  <a:srgbClr val="0F2044"/>
                </a:solidFill>
                <a:effectLst/>
                <a:uLnTx/>
                <a:uFillTx/>
                <a:latin typeface="Open Sans" pitchFamily="2" charset="0"/>
                <a:ea typeface="Open Sans" pitchFamily="2" charset="0"/>
                <a:cs typeface="Open Sans" pitchFamily="2" charset="0"/>
              </a:rPr>
              <a:t>for mass population events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F2044"/>
                </a:solidFill>
                <a:effectLst/>
                <a:uLnTx/>
                <a:uFillTx/>
                <a:latin typeface="Open Sans" pitchFamily="2" charset="0"/>
                <a:ea typeface="Open Sans" pitchFamily="2" charset="0"/>
                <a:cs typeface="Open Sans" pitchFamily="2" charset="0"/>
              </a:rPr>
              <a:t>Builds on existing strengths </a:t>
            </a:r>
            <a:r>
              <a:rPr kumimoji="0" lang="en-US" sz="2400" b="0" i="0" u="none" strike="noStrike" kern="1200" cap="none" spc="0" normalizeH="0" baseline="0" noProof="0" dirty="0">
                <a:ln>
                  <a:noFill/>
                </a:ln>
                <a:solidFill>
                  <a:srgbClr val="0F2044"/>
                </a:solidFill>
                <a:effectLst/>
                <a:uLnTx/>
                <a:uFillTx/>
                <a:latin typeface="Open Sans" pitchFamily="2" charset="0"/>
                <a:ea typeface="Open Sans" pitchFamily="2" charset="0"/>
                <a:cs typeface="Open Sans" pitchFamily="2" charset="0"/>
              </a:rPr>
              <a:t>of regional trauma systems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F2044"/>
                </a:solidFill>
                <a:effectLst/>
                <a:uLnTx/>
                <a:uFillTx/>
                <a:latin typeface="Open Sans" pitchFamily="2" charset="0"/>
                <a:ea typeface="Open Sans" pitchFamily="2" charset="0"/>
                <a:cs typeface="Open Sans" pitchFamily="2" charset="0"/>
              </a:rPr>
              <a:t>Coordination of care across </a:t>
            </a:r>
            <a:r>
              <a:rPr kumimoji="0" lang="en-US" sz="2400" b="1" i="0" u="none" strike="noStrike" kern="1200" cap="none" spc="0" normalizeH="0" baseline="0" noProof="0" dirty="0">
                <a:ln>
                  <a:noFill/>
                </a:ln>
                <a:solidFill>
                  <a:srgbClr val="0F2044"/>
                </a:solidFill>
                <a:effectLst/>
                <a:uLnTx/>
                <a:uFillTx/>
                <a:latin typeface="Open Sans" pitchFamily="2" charset="0"/>
                <a:ea typeface="Open Sans" pitchFamily="2" charset="0"/>
                <a:cs typeface="Open Sans" pitchFamily="2" charset="0"/>
              </a:rPr>
              <a:t>military</a:t>
            </a:r>
            <a:r>
              <a:rPr kumimoji="0" lang="en-US" sz="2400" b="0" i="0" u="none" strike="noStrike" kern="1200" cap="none" spc="0" normalizeH="0" baseline="0" noProof="0" dirty="0">
                <a:ln>
                  <a:noFill/>
                </a:ln>
                <a:solidFill>
                  <a:srgbClr val="0F2044"/>
                </a:solidFill>
                <a:effectLst/>
                <a:uLnTx/>
                <a:uFillTx/>
                <a:latin typeface="Open Sans" pitchFamily="2" charset="0"/>
                <a:ea typeface="Open Sans" pitchFamily="2" charset="0"/>
                <a:cs typeface="Open Sans" pitchFamily="2" charset="0"/>
              </a:rPr>
              <a:t> and civilian systems</a:t>
            </a:r>
          </a:p>
          <a:p>
            <a:endParaRPr lang="en-US" dirty="0"/>
          </a:p>
        </p:txBody>
      </p:sp>
      <p:sp>
        <p:nvSpPr>
          <p:cNvPr id="4" name="Slide Number Placeholder 3"/>
          <p:cNvSpPr>
            <a:spLocks noGrp="1"/>
          </p:cNvSpPr>
          <p:nvPr>
            <p:ph type="sldNum" sz="quarter" idx="5"/>
          </p:nvPr>
        </p:nvSpPr>
        <p:spPr/>
        <p:txBody>
          <a:bodyPr/>
          <a:lstStyle/>
          <a:p>
            <a:fld id="{5A5506BB-A416-D245-AAAC-8F3112FA676D}" type="slidenum">
              <a:rPr lang="en-US" smtClean="0"/>
              <a:t>13</a:t>
            </a:fld>
            <a:endParaRPr lang="en-US"/>
          </a:p>
        </p:txBody>
      </p:sp>
    </p:spTree>
    <p:extLst>
      <p:ext uri="{BB962C8B-B14F-4D97-AF65-F5344CB8AC3E}">
        <p14:creationId xmlns:p14="http://schemas.microsoft.com/office/powerpoint/2010/main" val="3436905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regional level, you can see from this diagram how the RMOCC can be used for day-to-day operations and be the coordinating center for most of the regional activities to ensure linkage. </a:t>
            </a:r>
          </a:p>
        </p:txBody>
      </p:sp>
      <p:sp>
        <p:nvSpPr>
          <p:cNvPr id="4" name="Slide Number Placeholder 3"/>
          <p:cNvSpPr>
            <a:spLocks noGrp="1"/>
          </p:cNvSpPr>
          <p:nvPr>
            <p:ph type="sldNum" sz="quarter" idx="5"/>
          </p:nvPr>
        </p:nvSpPr>
        <p:spPr/>
        <p:txBody>
          <a:bodyPr/>
          <a:lstStyle/>
          <a:p>
            <a:fld id="{5A5506BB-A416-D245-AAAC-8F3112FA676D}" type="slidenum">
              <a:rPr lang="en-US" smtClean="0"/>
              <a:t>14</a:t>
            </a:fld>
            <a:endParaRPr lang="en-US"/>
          </a:p>
        </p:txBody>
      </p:sp>
    </p:spTree>
    <p:extLst>
      <p:ext uri="{BB962C8B-B14F-4D97-AF65-F5344CB8AC3E}">
        <p14:creationId xmlns:p14="http://schemas.microsoft.com/office/powerpoint/2010/main" val="3690097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centers were stood up specifically, to address the many coordinating concerns that came out of the COVID pandemic.</a:t>
            </a:r>
          </a:p>
          <a:p>
            <a:r>
              <a:rPr lang="en-US" dirty="0"/>
              <a:t>These Regions now had a way of distributing patients and load balancing – “pop up” MOCC</a:t>
            </a:r>
          </a:p>
          <a:p>
            <a:r>
              <a:rPr lang="en-US" dirty="0"/>
              <a:t>Three states that did this were: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Washington State</a:t>
            </a:r>
          </a:p>
          <a:p>
            <a:r>
              <a:rPr lang="en-US" dirty="0"/>
              <a:t>Georgia </a:t>
            </a:r>
          </a:p>
          <a:p>
            <a:r>
              <a:rPr lang="en-US" dirty="0"/>
              <a:t>Colorado</a:t>
            </a:r>
          </a:p>
        </p:txBody>
      </p:sp>
      <p:sp>
        <p:nvSpPr>
          <p:cNvPr id="4" name="Slide Number Placeholder 3"/>
          <p:cNvSpPr>
            <a:spLocks noGrp="1"/>
          </p:cNvSpPr>
          <p:nvPr>
            <p:ph type="sldNum" sz="quarter" idx="5"/>
          </p:nvPr>
        </p:nvSpPr>
        <p:spPr/>
        <p:txBody>
          <a:bodyPr/>
          <a:lstStyle/>
          <a:p>
            <a:fld id="{5A5506BB-A416-D245-AAAC-8F3112FA676D}" type="slidenum">
              <a:rPr lang="en-US" smtClean="0"/>
              <a:t>15</a:t>
            </a:fld>
            <a:endParaRPr lang="en-US"/>
          </a:p>
        </p:txBody>
      </p:sp>
    </p:spTree>
    <p:extLst>
      <p:ext uri="{BB962C8B-B14F-4D97-AF65-F5344CB8AC3E}">
        <p14:creationId xmlns:p14="http://schemas.microsoft.com/office/powerpoint/2010/main" val="2351813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other states or regions already had something in place such as STRAC in Southwest Texas and Alabama with their trauma coordinating center</a:t>
            </a:r>
          </a:p>
        </p:txBody>
      </p:sp>
      <p:sp>
        <p:nvSpPr>
          <p:cNvPr id="4" name="Slide Number Placeholder 3"/>
          <p:cNvSpPr>
            <a:spLocks noGrp="1"/>
          </p:cNvSpPr>
          <p:nvPr>
            <p:ph type="sldNum" sz="quarter" idx="5"/>
          </p:nvPr>
        </p:nvSpPr>
        <p:spPr/>
        <p:txBody>
          <a:bodyPr/>
          <a:lstStyle/>
          <a:p>
            <a:fld id="{5A5506BB-A416-D245-AAAC-8F3112FA676D}" type="slidenum">
              <a:rPr lang="en-US" smtClean="0"/>
              <a:t>16</a:t>
            </a:fld>
            <a:endParaRPr lang="en-US"/>
          </a:p>
        </p:txBody>
      </p:sp>
    </p:spTree>
    <p:extLst>
      <p:ext uri="{BB962C8B-B14F-4D97-AF65-F5344CB8AC3E}">
        <p14:creationId xmlns:p14="http://schemas.microsoft.com/office/powerpoint/2010/main" val="758495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trauma system needs to be in place for large scale disaster, however, it is also necessary for it to function on a day to day.  This is an upside-down wedding cake model, courtesy of Eric Epley. Something that can be quickly scaled up based on the level of the event.</a:t>
            </a:r>
          </a:p>
        </p:txBody>
      </p:sp>
      <p:sp>
        <p:nvSpPr>
          <p:cNvPr id="4" name="Slide Number Placeholder 3"/>
          <p:cNvSpPr>
            <a:spLocks noGrp="1"/>
          </p:cNvSpPr>
          <p:nvPr>
            <p:ph type="sldNum" sz="quarter" idx="5"/>
          </p:nvPr>
        </p:nvSpPr>
        <p:spPr/>
        <p:txBody>
          <a:bodyPr/>
          <a:lstStyle/>
          <a:p>
            <a:fld id="{5A5506BB-A416-D245-AAAC-8F3112FA676D}" type="slidenum">
              <a:rPr lang="en-US" smtClean="0"/>
              <a:t>17</a:t>
            </a:fld>
            <a:endParaRPr lang="en-US"/>
          </a:p>
        </p:txBody>
      </p:sp>
    </p:spTree>
    <p:extLst>
      <p:ext uri="{BB962C8B-B14F-4D97-AF65-F5344CB8AC3E}">
        <p14:creationId xmlns:p14="http://schemas.microsoft.com/office/powerpoint/2010/main" val="1535653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 is to build a network of regional coverage that covers the entire country. Allows regions to coordinate with neighboring regions or when needed at the state level or even for a national or pandemic event at the Federal level.</a:t>
            </a:r>
          </a:p>
          <a:p>
            <a:r>
              <a:rPr lang="en-US" dirty="0"/>
              <a:t>HHS= Health and Human Services; 10 regions of the states (1-10)</a:t>
            </a:r>
          </a:p>
        </p:txBody>
      </p:sp>
      <p:sp>
        <p:nvSpPr>
          <p:cNvPr id="4" name="Slide Number Placeholder 3"/>
          <p:cNvSpPr>
            <a:spLocks noGrp="1"/>
          </p:cNvSpPr>
          <p:nvPr>
            <p:ph type="sldNum" sz="quarter" idx="5"/>
          </p:nvPr>
        </p:nvSpPr>
        <p:spPr/>
        <p:txBody>
          <a:bodyPr/>
          <a:lstStyle/>
          <a:p>
            <a:fld id="{5A5506BB-A416-D245-AAAC-8F3112FA676D}" type="slidenum">
              <a:rPr lang="en-US" smtClean="0"/>
              <a:t>18</a:t>
            </a:fld>
            <a:endParaRPr lang="en-US"/>
          </a:p>
        </p:txBody>
      </p:sp>
    </p:spTree>
    <p:extLst>
      <p:ext uri="{BB962C8B-B14F-4D97-AF65-F5344CB8AC3E}">
        <p14:creationId xmlns:p14="http://schemas.microsoft.com/office/powerpoint/2010/main" val="4163355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the push now?</a:t>
            </a:r>
            <a:br>
              <a:rPr lang="en-US" dirty="0"/>
            </a:br>
            <a:r>
              <a:rPr lang="en-US" dirty="0"/>
              <a:t>1. It’s the right thing and Improves care</a:t>
            </a:r>
          </a:p>
          <a:p>
            <a:r>
              <a:rPr lang="en-US" dirty="0"/>
              <a:t>2. Provides a surge capability for the nation</a:t>
            </a:r>
          </a:p>
          <a:p>
            <a:r>
              <a:rPr lang="en-US" dirty="0"/>
              <a:t>AND 3. Will support the return of casualties should we be in a large scale combat operation on a global scale…Something that the Dept of War is anticipating may occur by mid 2027. </a:t>
            </a:r>
          </a:p>
          <a:p>
            <a:r>
              <a:rPr lang="en-US" dirty="0"/>
              <a:t>(A large load of military casualties  will require the support of military civilian partnerships at our civilian trauma centers and will prove their worth by making this centers “ready:”)</a:t>
            </a:r>
          </a:p>
        </p:txBody>
      </p:sp>
      <p:sp>
        <p:nvSpPr>
          <p:cNvPr id="4" name="Slide Number Placeholder 3"/>
          <p:cNvSpPr>
            <a:spLocks noGrp="1"/>
          </p:cNvSpPr>
          <p:nvPr>
            <p:ph type="sldNum" sz="quarter" idx="5"/>
          </p:nvPr>
        </p:nvSpPr>
        <p:spPr/>
        <p:txBody>
          <a:bodyPr/>
          <a:lstStyle/>
          <a:p>
            <a:fld id="{5A5506BB-A416-D245-AAAC-8F3112FA676D}" type="slidenum">
              <a:rPr lang="en-US" smtClean="0"/>
              <a:t>19</a:t>
            </a:fld>
            <a:endParaRPr lang="en-US"/>
          </a:p>
        </p:txBody>
      </p:sp>
    </p:spTree>
    <p:extLst>
      <p:ext uri="{BB962C8B-B14F-4D97-AF65-F5344CB8AC3E}">
        <p14:creationId xmlns:p14="http://schemas.microsoft.com/office/powerpoint/2010/main" val="2956300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Trauma Care in the United States is provided at different levels of trauma centers with our systems revolving around Level I and II centers (our largest and most robust centers)</a:t>
            </a:r>
          </a:p>
          <a:p>
            <a:r>
              <a:rPr lang="en-US" dirty="0"/>
              <a:t>EMS which is not an essential service in most US states (only 13 and DC as of 2023), they are often voluntary local services or funded locally, yet they are critical for the prehospital care component.</a:t>
            </a:r>
          </a:p>
          <a:p>
            <a:r>
              <a:rPr lang="en-US" dirty="0"/>
              <a:t>(Major funding gaps, inconsistent standards, </a:t>
            </a:r>
            <a:r>
              <a:rPr lang="en-US" dirty="0" err="1"/>
              <a:t>etc</a:t>
            </a:r>
            <a:r>
              <a:rPr lang="en-US" dirty="0"/>
              <a:t>)</a:t>
            </a:r>
          </a:p>
          <a:p>
            <a:r>
              <a:rPr lang="en-US" dirty="0"/>
              <a:t>Emergency care coordination is also very variable depending on which state or region involved. </a:t>
            </a:r>
          </a:p>
          <a:p>
            <a:endParaRPr lang="en-US" dirty="0"/>
          </a:p>
        </p:txBody>
      </p:sp>
      <p:sp>
        <p:nvSpPr>
          <p:cNvPr id="4" name="Slide Number Placeholder 3"/>
          <p:cNvSpPr>
            <a:spLocks noGrp="1"/>
          </p:cNvSpPr>
          <p:nvPr>
            <p:ph type="sldNum" sz="quarter" idx="5"/>
          </p:nvPr>
        </p:nvSpPr>
        <p:spPr/>
        <p:txBody>
          <a:bodyPr/>
          <a:lstStyle/>
          <a:p>
            <a:fld id="{5A5506BB-A416-D245-AAAC-8F3112FA676D}" type="slidenum">
              <a:rPr lang="en-US" smtClean="0"/>
              <a:t>2</a:t>
            </a:fld>
            <a:endParaRPr lang="en-US"/>
          </a:p>
        </p:txBody>
      </p:sp>
    </p:spTree>
    <p:extLst>
      <p:ext uri="{BB962C8B-B14F-4D97-AF65-F5344CB8AC3E}">
        <p14:creationId xmlns:p14="http://schemas.microsoft.com/office/powerpoint/2010/main" val="1443164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 modern Large Scale Combat Operations?</a:t>
            </a:r>
          </a:p>
          <a:p>
            <a:r>
              <a:rPr lang="en-US" dirty="0"/>
              <a:t>Widespread, intense and destructive conflict that span multiple domains. Tend to involve major powers and result in high casualty rates.</a:t>
            </a:r>
            <a:br>
              <a:rPr lang="en-US" dirty="0"/>
            </a:br>
            <a:r>
              <a:rPr lang="en-US" dirty="0"/>
              <a:t>Historically WWI, WWII, Korean War all meet this definition. </a:t>
            </a:r>
          </a:p>
          <a:p>
            <a:r>
              <a:rPr lang="en-US" dirty="0"/>
              <a:t>The current Russo-Ukraine war is a more modern example of LSCO.</a:t>
            </a:r>
          </a:p>
          <a:p>
            <a:r>
              <a:rPr lang="en-US" dirty="0"/>
              <a:t>These are multi domain involvement occurring across the entire spectrum. Satellite communications are at risk. Cyber attacks are already weakening infrastructure</a:t>
            </a:r>
          </a:p>
        </p:txBody>
      </p:sp>
      <p:sp>
        <p:nvSpPr>
          <p:cNvPr id="4" name="Slide Number Placeholder 3"/>
          <p:cNvSpPr>
            <a:spLocks noGrp="1"/>
          </p:cNvSpPr>
          <p:nvPr>
            <p:ph type="sldNum" sz="quarter" idx="5"/>
          </p:nvPr>
        </p:nvSpPr>
        <p:spPr/>
        <p:txBody>
          <a:bodyPr/>
          <a:lstStyle/>
          <a:p>
            <a:fld id="{5A5506BB-A416-D245-AAAC-8F3112FA676D}" type="slidenum">
              <a:rPr lang="en-US" smtClean="0"/>
              <a:t>20</a:t>
            </a:fld>
            <a:endParaRPr lang="en-US"/>
          </a:p>
        </p:txBody>
      </p:sp>
    </p:spTree>
    <p:extLst>
      <p:ext uri="{BB962C8B-B14F-4D97-AF65-F5344CB8AC3E}">
        <p14:creationId xmlns:p14="http://schemas.microsoft.com/office/powerpoint/2010/main" val="2281369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buFont typeface="Arial" panose="020B0604020202020204" pitchFamily="34" charset="0"/>
              <a:buChar char="•"/>
            </a:pPr>
            <a:r>
              <a:rPr lang="en-US" sz="2800" b="1" dirty="0">
                <a:latin typeface="Open Sans" pitchFamily="2" charset="0"/>
                <a:ea typeface="Open Sans" pitchFamily="2" charset="0"/>
                <a:cs typeface="Open Sans" pitchFamily="2" charset="0"/>
              </a:rPr>
              <a:t>Massive casualties anticipated </a:t>
            </a:r>
            <a:r>
              <a:rPr lang="en-US" sz="2800" b="0" dirty="0">
                <a:latin typeface="Open Sans" pitchFamily="2" charset="0"/>
                <a:ea typeface="Open Sans" pitchFamily="2" charset="0"/>
                <a:cs typeface="Open Sans" pitchFamily="2" charset="0"/>
              </a:rPr>
              <a:t>(current modeling is 1000 casualties per day for 30 days)</a:t>
            </a:r>
          </a:p>
          <a:p>
            <a:pPr marL="342900" indent="-342900">
              <a:lnSpc>
                <a:spcPct val="150000"/>
              </a:lnSpc>
              <a:buFont typeface="Arial" panose="020B0604020202020204" pitchFamily="34" charset="0"/>
              <a:buChar char="•"/>
            </a:pPr>
            <a:r>
              <a:rPr lang="en-US" sz="2800" b="1" dirty="0">
                <a:latin typeface="Open Sans" pitchFamily="2" charset="0"/>
                <a:ea typeface="Open Sans" pitchFamily="2" charset="0"/>
                <a:cs typeface="Open Sans" pitchFamily="2" charset="0"/>
              </a:rPr>
              <a:t>Imminent threat to North America if the shift is made towards total war- win at all costs</a:t>
            </a:r>
          </a:p>
          <a:p>
            <a:pPr marL="342900" indent="-342900">
              <a:lnSpc>
                <a:spcPct val="150000"/>
              </a:lnSpc>
              <a:buFont typeface="Arial" panose="020B0604020202020204" pitchFamily="34" charset="0"/>
              <a:buChar char="•"/>
            </a:pPr>
            <a:r>
              <a:rPr lang="en-US" sz="2800" b="1" dirty="0">
                <a:latin typeface="Open Sans" pitchFamily="2" charset="0"/>
                <a:ea typeface="Open Sans" pitchFamily="2" charset="0"/>
                <a:cs typeface="Open Sans" pitchFamily="2" charset="0"/>
              </a:rPr>
              <a:t>Sustained offensive action anticipated</a:t>
            </a:r>
            <a:endParaRPr lang="en-US" sz="2800" b="1" dirty="0">
              <a:solidFill>
                <a:srgbClr val="E91F00"/>
              </a:solidFill>
              <a:latin typeface="Open Sans" pitchFamily="2" charset="0"/>
              <a:ea typeface="Open Sans" pitchFamily="2" charset="0"/>
              <a:cs typeface="Open Sans" pitchFamily="2" charset="0"/>
            </a:endParaRPr>
          </a:p>
          <a:p>
            <a:pPr marL="800100" lvl="1" indent="-342900">
              <a:lnSpc>
                <a:spcPct val="150000"/>
              </a:lnSpc>
              <a:buFont typeface="Arial" panose="020B0604020202020204" pitchFamily="34" charset="0"/>
              <a:buChar char="•"/>
            </a:pPr>
            <a:r>
              <a:rPr lang="en-US" sz="2800" dirty="0">
                <a:latin typeface="Open Sans" pitchFamily="2" charset="0"/>
                <a:ea typeface="Open Sans" pitchFamily="2" charset="0"/>
                <a:cs typeface="Open Sans" pitchFamily="2" charset="0"/>
              </a:rPr>
              <a:t>Military capability would be quickly overwhelmed (perhaps by day 1-2)</a:t>
            </a:r>
          </a:p>
          <a:p>
            <a:pPr marL="800100" lvl="1" indent="-342900">
              <a:lnSpc>
                <a:spcPct val="150000"/>
              </a:lnSpc>
              <a:buFont typeface="Arial" panose="020B0604020202020204" pitchFamily="34" charset="0"/>
              <a:buChar char="•"/>
            </a:pPr>
            <a:r>
              <a:rPr lang="en-US" sz="2800" dirty="0">
                <a:latin typeface="Open Sans" pitchFamily="2" charset="0"/>
                <a:ea typeface="Open Sans" pitchFamily="2" charset="0"/>
                <a:cs typeface="Open Sans" pitchFamily="2" charset="0"/>
              </a:rPr>
              <a:t>Repatriation to North American civilian trauma centers for most of these casualties</a:t>
            </a:r>
          </a:p>
          <a:p>
            <a:pPr marL="800100" lvl="1" indent="-342900">
              <a:lnSpc>
                <a:spcPct val="150000"/>
              </a:lnSpc>
              <a:buFont typeface="Arial" panose="020B0604020202020204" pitchFamily="34" charset="0"/>
              <a:buChar char="•"/>
            </a:pPr>
            <a:r>
              <a:rPr lang="en-US" sz="2800" dirty="0">
                <a:latin typeface="Open Sans" pitchFamily="2" charset="0"/>
                <a:ea typeface="Open Sans" pitchFamily="2" charset="0"/>
                <a:cs typeface="Open Sans" pitchFamily="2" charset="0"/>
              </a:rPr>
              <a:t>While STILL TRYING to maintain ongoing civilian trauma needs</a:t>
            </a:r>
          </a:p>
          <a:p>
            <a:endParaRPr lang="en-US" dirty="0"/>
          </a:p>
        </p:txBody>
      </p:sp>
      <p:sp>
        <p:nvSpPr>
          <p:cNvPr id="4" name="Slide Number Placeholder 3"/>
          <p:cNvSpPr>
            <a:spLocks noGrp="1"/>
          </p:cNvSpPr>
          <p:nvPr>
            <p:ph type="sldNum" sz="quarter" idx="5"/>
          </p:nvPr>
        </p:nvSpPr>
        <p:spPr/>
        <p:txBody>
          <a:bodyPr/>
          <a:lstStyle/>
          <a:p>
            <a:fld id="{5A5506BB-A416-D245-AAAC-8F3112FA676D}" type="slidenum">
              <a:rPr lang="en-US" smtClean="0"/>
              <a:t>21</a:t>
            </a:fld>
            <a:endParaRPr lang="en-US"/>
          </a:p>
        </p:txBody>
      </p:sp>
    </p:spTree>
    <p:extLst>
      <p:ext uri="{BB962C8B-B14F-4D97-AF65-F5344CB8AC3E}">
        <p14:creationId xmlns:p14="http://schemas.microsoft.com/office/powerpoint/2010/main" val="190570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more global map to perhaps outline how this casualty flow would look</a:t>
            </a:r>
          </a:p>
        </p:txBody>
      </p:sp>
      <p:sp>
        <p:nvSpPr>
          <p:cNvPr id="4" name="Slide Number Placeholder 3"/>
          <p:cNvSpPr>
            <a:spLocks noGrp="1"/>
          </p:cNvSpPr>
          <p:nvPr>
            <p:ph type="sldNum" sz="quarter" idx="5"/>
          </p:nvPr>
        </p:nvSpPr>
        <p:spPr/>
        <p:txBody>
          <a:bodyPr/>
          <a:lstStyle/>
          <a:p>
            <a:fld id="{5A5506BB-A416-D245-AAAC-8F3112FA676D}" type="slidenum">
              <a:rPr lang="en-US" smtClean="0"/>
              <a:t>22</a:t>
            </a:fld>
            <a:endParaRPr lang="en-US"/>
          </a:p>
        </p:txBody>
      </p:sp>
    </p:spTree>
    <p:extLst>
      <p:ext uri="{BB962C8B-B14F-4D97-AF65-F5344CB8AC3E}">
        <p14:creationId xmlns:p14="http://schemas.microsoft.com/office/powerpoint/2010/main" val="1713991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extra materials- use as needed depending on your audience</a:t>
            </a:r>
            <a:endParaRPr lang="en-US" dirty="0"/>
          </a:p>
          <a:p>
            <a:endParaRPr lang="en-US" dirty="0"/>
          </a:p>
          <a:p>
            <a:r>
              <a:rPr lang="en-US" dirty="0"/>
              <a:t>This is the military plan for casualties to return to Casualty Reception centers before being moved to regional trauma centers. </a:t>
            </a:r>
          </a:p>
          <a:p>
            <a:r>
              <a:rPr lang="en-US" dirty="0"/>
              <a:t>In this model- VA would be for post acute care (not as primary receiving centers as some first thought)</a:t>
            </a:r>
          </a:p>
        </p:txBody>
      </p:sp>
      <p:sp>
        <p:nvSpPr>
          <p:cNvPr id="4" name="Slide Number Placeholder 3"/>
          <p:cNvSpPr>
            <a:spLocks noGrp="1"/>
          </p:cNvSpPr>
          <p:nvPr>
            <p:ph type="sldNum" sz="quarter" idx="5"/>
          </p:nvPr>
        </p:nvSpPr>
        <p:spPr/>
        <p:txBody>
          <a:bodyPr/>
          <a:lstStyle/>
          <a:p>
            <a:fld id="{5A5506BB-A416-D245-AAAC-8F3112FA676D}" type="slidenum">
              <a:rPr lang="en-US" smtClean="0"/>
              <a:t>23</a:t>
            </a:fld>
            <a:endParaRPr lang="en-US"/>
          </a:p>
        </p:txBody>
      </p:sp>
    </p:spTree>
    <p:extLst>
      <p:ext uri="{BB962C8B-B14F-4D97-AF65-F5344CB8AC3E}">
        <p14:creationId xmlns:p14="http://schemas.microsoft.com/office/powerpoint/2010/main" val="2916193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extra materials- use as needed depending on your audience</a:t>
            </a:r>
            <a:endParaRPr lang="en-US" dirty="0"/>
          </a:p>
          <a:p>
            <a:endParaRPr lang="en-US" dirty="0"/>
          </a:p>
          <a:p>
            <a:r>
              <a:rPr lang="en-US" dirty="0"/>
              <a:t>Outline of the military and federal  command structure needed to move these casualties </a:t>
            </a:r>
          </a:p>
        </p:txBody>
      </p:sp>
      <p:sp>
        <p:nvSpPr>
          <p:cNvPr id="4" name="Slide Number Placeholder 3"/>
          <p:cNvSpPr>
            <a:spLocks noGrp="1"/>
          </p:cNvSpPr>
          <p:nvPr>
            <p:ph type="sldNum" sz="quarter" idx="5"/>
          </p:nvPr>
        </p:nvSpPr>
        <p:spPr/>
        <p:txBody>
          <a:bodyPr/>
          <a:lstStyle/>
          <a:p>
            <a:fld id="{5A5506BB-A416-D245-AAAC-8F3112FA676D}" type="slidenum">
              <a:rPr lang="en-US" smtClean="0"/>
              <a:t>24</a:t>
            </a:fld>
            <a:endParaRPr lang="en-US"/>
          </a:p>
        </p:txBody>
      </p:sp>
    </p:spTree>
    <p:extLst>
      <p:ext uri="{BB962C8B-B14F-4D97-AF65-F5344CB8AC3E}">
        <p14:creationId xmlns:p14="http://schemas.microsoft.com/office/powerpoint/2010/main" val="2538820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just a few questions that we will have to address. </a:t>
            </a:r>
          </a:p>
          <a:p>
            <a:pPr marL="342900" indent="-342900">
              <a:lnSpc>
                <a:spcPct val="150000"/>
              </a:lnSpc>
              <a:buFont typeface="Arial" panose="020B0604020202020204" pitchFamily="34" charset="0"/>
              <a:buChar char="•"/>
            </a:pPr>
            <a:r>
              <a:rPr lang="en-US" sz="1200" b="1" dirty="0">
                <a:effectLst/>
                <a:latin typeface="Open Sans" pitchFamily="2" charset="0"/>
                <a:ea typeface="Open Sans" pitchFamily="2" charset="0"/>
                <a:cs typeface="Open Sans" pitchFamily="2" charset="0"/>
              </a:rPr>
              <a:t>How many beds are available now and will be needed within the region?</a:t>
            </a:r>
          </a:p>
          <a:p>
            <a:pPr marL="342900" indent="-342900">
              <a:lnSpc>
                <a:spcPct val="150000"/>
              </a:lnSpc>
              <a:buFont typeface="Arial" panose="020B0604020202020204" pitchFamily="34" charset="0"/>
              <a:buChar char="•"/>
            </a:pPr>
            <a:r>
              <a:rPr lang="en-US" sz="1200" b="1" dirty="0">
                <a:effectLst/>
                <a:latin typeface="Open Sans" pitchFamily="2" charset="0"/>
                <a:ea typeface="Open Sans" pitchFamily="2" charset="0"/>
                <a:cs typeface="Open Sans" pitchFamily="2" charset="0"/>
              </a:rPr>
              <a:t>What about post-acute care? Will this be with local VA or with civilian sites near the trauma center</a:t>
            </a:r>
          </a:p>
          <a:p>
            <a:pPr marL="342900" indent="-342900">
              <a:lnSpc>
                <a:spcPct val="150000"/>
              </a:lnSpc>
              <a:buFont typeface="Arial" panose="020B0604020202020204" pitchFamily="34" charset="0"/>
              <a:buChar char="•"/>
            </a:pPr>
            <a:r>
              <a:rPr lang="en-US" sz="1200" b="1" dirty="0">
                <a:effectLst/>
                <a:latin typeface="Open Sans" pitchFamily="2" charset="0"/>
                <a:ea typeface="Open Sans" pitchFamily="2" charset="0"/>
                <a:cs typeface="Open Sans" pitchFamily="2" charset="0"/>
              </a:rPr>
              <a:t>Who will be here to take care of the patients? A major LSCO may result in a medical draft and many of the staff may be pulled and deployed forward (example Army surgeons need by be 10 x the current numbers on active duty/Reserve/Guard)</a:t>
            </a:r>
          </a:p>
          <a:p>
            <a:pPr marL="342900" indent="-342900">
              <a:lnSpc>
                <a:spcPct val="150000"/>
              </a:lnSpc>
              <a:buFont typeface="Arial" panose="020B0604020202020204" pitchFamily="34" charset="0"/>
              <a:buChar char="•"/>
            </a:pPr>
            <a:r>
              <a:rPr lang="en-US" sz="1200" b="1" dirty="0">
                <a:latin typeface="Open Sans" pitchFamily="2" charset="0"/>
                <a:ea typeface="Open Sans" pitchFamily="2" charset="0"/>
                <a:cs typeface="Open Sans" pitchFamily="2" charset="0"/>
              </a:rPr>
              <a:t>What are the t</a:t>
            </a:r>
            <a:r>
              <a:rPr lang="en-US" sz="1200" b="1" dirty="0">
                <a:effectLst/>
                <a:latin typeface="Open Sans" pitchFamily="2" charset="0"/>
                <a:ea typeface="Open Sans" pitchFamily="2" charset="0"/>
                <a:cs typeface="Open Sans" pitchFamily="2" charset="0"/>
              </a:rPr>
              <a:t>raining needs? For both the trauma center ALL staff as well as those who are drafted</a:t>
            </a:r>
          </a:p>
          <a:p>
            <a:pPr marL="342900" indent="-342900">
              <a:lnSpc>
                <a:spcPct val="150000"/>
              </a:lnSpc>
              <a:buFont typeface="Arial" panose="020B0604020202020204" pitchFamily="34" charset="0"/>
              <a:buChar char="•"/>
            </a:pPr>
            <a:r>
              <a:rPr lang="en-US" sz="1200" b="1" dirty="0">
                <a:effectLst/>
                <a:latin typeface="Open Sans" pitchFamily="2" charset="0"/>
                <a:ea typeface="Open Sans" pitchFamily="2" charset="0"/>
                <a:cs typeface="Open Sans" pitchFamily="2" charset="0"/>
              </a:rPr>
              <a:t>How will this be financed? Medical Care, additional supplies or equipment, additional bed expansion, training, </a:t>
            </a:r>
            <a:r>
              <a:rPr lang="en-US" sz="1200" b="1" dirty="0" err="1">
                <a:effectLst/>
                <a:latin typeface="Open Sans" pitchFamily="2" charset="0"/>
                <a:ea typeface="Open Sans" pitchFamily="2" charset="0"/>
                <a:cs typeface="Open Sans" pitchFamily="2" charset="0"/>
              </a:rPr>
              <a:t>etc</a:t>
            </a:r>
            <a:endParaRPr lang="en-US" sz="1200" b="1" dirty="0">
              <a:effectLst/>
              <a:latin typeface="Open Sans" pitchFamily="2" charset="0"/>
              <a:ea typeface="Open Sans" pitchFamily="2" charset="0"/>
              <a:cs typeface="Open Sans" pitchFamily="2" charset="0"/>
            </a:endParaRPr>
          </a:p>
          <a:p>
            <a:pPr marL="342900" indent="-342900">
              <a:lnSpc>
                <a:spcPct val="150000"/>
              </a:lnSpc>
              <a:buFont typeface="Arial" panose="020B0604020202020204" pitchFamily="34" charset="0"/>
              <a:buChar char="•"/>
            </a:pPr>
            <a:r>
              <a:rPr lang="en-US" sz="1200" b="1" dirty="0">
                <a:effectLst/>
                <a:latin typeface="Open Sans" pitchFamily="2" charset="0"/>
                <a:ea typeface="Open Sans" pitchFamily="2" charset="0"/>
                <a:cs typeface="Open Sans" pitchFamily="2" charset="0"/>
              </a:rPr>
              <a:t>How do we make sure quality care has primacy? And will this be linked to the Joint Trauma System for capture and generation of a TQIP like report</a:t>
            </a:r>
          </a:p>
          <a:p>
            <a:pPr marL="342900" indent="-342900">
              <a:lnSpc>
                <a:spcPct val="150000"/>
              </a:lnSpc>
              <a:buFont typeface="Arial" panose="020B0604020202020204" pitchFamily="34" charset="0"/>
              <a:buChar char="•"/>
            </a:pPr>
            <a:r>
              <a:rPr lang="en-US" sz="1200" b="1" dirty="0">
                <a:effectLst/>
                <a:latin typeface="Open Sans" pitchFamily="2" charset="0"/>
                <a:ea typeface="Open Sans" pitchFamily="2" charset="0"/>
                <a:cs typeface="Open Sans" pitchFamily="2" charset="0"/>
              </a:rPr>
              <a:t>How will military – civilian trauma needs be coordinated?</a:t>
            </a:r>
          </a:p>
          <a:p>
            <a:endParaRPr lang="en-US" dirty="0"/>
          </a:p>
        </p:txBody>
      </p:sp>
      <p:sp>
        <p:nvSpPr>
          <p:cNvPr id="4" name="Slide Number Placeholder 3"/>
          <p:cNvSpPr>
            <a:spLocks noGrp="1"/>
          </p:cNvSpPr>
          <p:nvPr>
            <p:ph type="sldNum" sz="quarter" idx="5"/>
          </p:nvPr>
        </p:nvSpPr>
        <p:spPr/>
        <p:txBody>
          <a:bodyPr/>
          <a:lstStyle/>
          <a:p>
            <a:fld id="{5A5506BB-A416-D245-AAAC-8F3112FA676D}" type="slidenum">
              <a:rPr lang="en-US" smtClean="0"/>
              <a:t>25</a:t>
            </a:fld>
            <a:endParaRPr lang="en-US"/>
          </a:p>
        </p:txBody>
      </p:sp>
    </p:spTree>
    <p:extLst>
      <p:ext uri="{BB962C8B-B14F-4D97-AF65-F5344CB8AC3E}">
        <p14:creationId xmlns:p14="http://schemas.microsoft.com/office/powerpoint/2010/main" val="15015054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prepare for the LSCO event, The National Disaster Medical System has been tasked with Trying to prepare the nation for this potential event.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1,000 casualties per day for 100 days is the pilot project for the NDMS planned response exercise.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Currently 8 areas have been identified as pilot sites and there may be an additional 7 that get identified. </a:t>
            </a:r>
          </a:p>
          <a:p>
            <a:endParaRPr lang="en-US" dirty="0"/>
          </a:p>
        </p:txBody>
      </p:sp>
      <p:sp>
        <p:nvSpPr>
          <p:cNvPr id="4" name="Slide Number Placeholder 3"/>
          <p:cNvSpPr>
            <a:spLocks noGrp="1"/>
          </p:cNvSpPr>
          <p:nvPr>
            <p:ph type="sldNum" sz="quarter" idx="5"/>
          </p:nvPr>
        </p:nvSpPr>
        <p:spPr/>
        <p:txBody>
          <a:bodyPr/>
          <a:lstStyle/>
          <a:p>
            <a:fld id="{5A5506BB-A416-D245-AAAC-8F3112FA676D}" type="slidenum">
              <a:rPr lang="en-US" smtClean="0"/>
              <a:t>26</a:t>
            </a:fld>
            <a:endParaRPr lang="en-US"/>
          </a:p>
        </p:txBody>
      </p:sp>
    </p:spTree>
    <p:extLst>
      <p:ext uri="{BB962C8B-B14F-4D97-AF65-F5344CB8AC3E}">
        <p14:creationId xmlns:p14="http://schemas.microsoft.com/office/powerpoint/2010/main" val="1534750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NDMS? It is part of </a:t>
            </a:r>
            <a:r>
              <a:rPr lang="en-US" sz="1200" b="0" i="0" kern="1200" dirty="0">
                <a:solidFill>
                  <a:schemeClr val="tx1"/>
                </a:solidFill>
                <a:effectLst/>
                <a:latin typeface="+mn-lt"/>
                <a:ea typeface="+mn-ea"/>
                <a:cs typeface="+mn-cs"/>
              </a:rPr>
              <a:t>The Department of Health and Human Services, and part of </a:t>
            </a:r>
            <a:r>
              <a:rPr lang="en-US" sz="1200" b="0" i="0" u="none" strike="noStrike" kern="1200" dirty="0">
                <a:solidFill>
                  <a:schemeClr val="tx1"/>
                </a:solidFill>
                <a:effectLst/>
                <a:latin typeface="+mn-lt"/>
                <a:ea typeface="+mn-ea"/>
                <a:cs typeface="+mn-cs"/>
                <a:hlinkClick r:id="rId3" tooltip="Administration for Strategic Preparedness and Response"/>
              </a:rPr>
              <a:t>Administration for Strategic Preparedness and Response</a:t>
            </a:r>
            <a:r>
              <a:rPr lang="en-US" sz="1200" b="0" i="0" kern="1200" dirty="0">
                <a:solidFill>
                  <a:schemeClr val="tx1"/>
                </a:solidFill>
                <a:effectLst/>
                <a:latin typeface="+mn-lt"/>
                <a:ea typeface="+mn-ea"/>
                <a:cs typeface="+mn-cs"/>
              </a:rPr>
              <a:t> (ASPR), in its role as Coordinator of </a:t>
            </a:r>
            <a:r>
              <a:rPr lang="en-US" sz="1200" b="0" i="0" u="none" strike="noStrike" kern="1200" dirty="0">
                <a:solidFill>
                  <a:schemeClr val="tx1"/>
                </a:solidFill>
                <a:effectLst/>
                <a:latin typeface="+mn-lt"/>
                <a:ea typeface="+mn-ea"/>
                <a:cs typeface="+mn-cs"/>
                <a:hlinkClick r:id="rId4" tooltip="Emergency Support Function (page does not exist)"/>
              </a:rPr>
              <a:t>Emergency Support Function#8</a:t>
            </a:r>
            <a:r>
              <a:rPr lang="en-US" sz="1200" b="0" i="0" kern="1200" dirty="0">
                <a:solidFill>
                  <a:schemeClr val="tx1"/>
                </a:solidFill>
                <a:effectLst/>
                <a:latin typeface="+mn-lt"/>
                <a:ea typeface="+mn-ea"/>
                <a:cs typeface="+mn-cs"/>
              </a:rPr>
              <a:t> (ESF-8), Public Health and Medical Services, of the </a:t>
            </a:r>
            <a:r>
              <a:rPr lang="en-US" sz="1200" b="0" i="0" u="none" strike="noStrike" kern="1200" dirty="0">
                <a:solidFill>
                  <a:schemeClr val="tx1"/>
                </a:solidFill>
                <a:effectLst/>
                <a:latin typeface="+mn-lt"/>
                <a:ea typeface="+mn-ea"/>
                <a:cs typeface="+mn-cs"/>
                <a:hlinkClick r:id="rId5" tooltip="National Response Framework"/>
              </a:rPr>
              <a:t>National Response Framework</a:t>
            </a:r>
            <a:r>
              <a:rPr lang="en-US" sz="1200" b="0" i="0" kern="1200" dirty="0">
                <a:solidFill>
                  <a:schemeClr val="tx1"/>
                </a:solidFill>
                <a:effectLst/>
                <a:latin typeface="+mn-lt"/>
                <a:ea typeface="+mn-ea"/>
                <a:cs typeface="+mn-cs"/>
              </a:rPr>
              <a:t> (NRF), employs the NDMS to provide patient care, patient movement, and definitive care, as well as </a:t>
            </a:r>
            <a:r>
              <a:rPr lang="en-US" sz="1200" b="0" i="0" u="none" strike="noStrike" kern="1200" dirty="0">
                <a:solidFill>
                  <a:schemeClr val="tx1"/>
                </a:solidFill>
                <a:effectLst/>
                <a:latin typeface="+mn-lt"/>
                <a:ea typeface="+mn-ea"/>
                <a:cs typeface="+mn-cs"/>
                <a:hlinkClick r:id="rId6" tooltip="Veterinary medicine"/>
              </a:rPr>
              <a:t>veterinary</a:t>
            </a:r>
            <a:r>
              <a:rPr lang="en-US" sz="1200" b="0" i="0" kern="1200" dirty="0">
                <a:solidFill>
                  <a:schemeClr val="tx1"/>
                </a:solidFill>
                <a:effectLst/>
                <a:latin typeface="+mn-lt"/>
                <a:ea typeface="+mn-ea"/>
                <a:cs typeface="+mn-cs"/>
              </a:rPr>
              <a:t> services, and fatality management support when requested by authorities from States, localities, Tribes and Territories, or other federal departments. Some common missions for NDMS include: augmenting a </a:t>
            </a:r>
            <a:r>
              <a:rPr lang="en-US" sz="1200" b="0" i="0" u="none" strike="noStrike" kern="1200" dirty="0">
                <a:solidFill>
                  <a:schemeClr val="tx1"/>
                </a:solidFill>
                <a:effectLst/>
                <a:latin typeface="+mn-lt"/>
                <a:ea typeface="+mn-ea"/>
                <a:cs typeface="+mn-cs"/>
                <a:hlinkClick r:id="rId7" tooltip="Hospital"/>
              </a:rPr>
              <a:t>hospital</a:t>
            </a:r>
            <a:r>
              <a:rPr lang="en-US" sz="1200" b="0" i="0" kern="1200" dirty="0">
                <a:solidFill>
                  <a:schemeClr val="tx1"/>
                </a:solidFill>
                <a:effectLst/>
                <a:latin typeface="+mn-lt"/>
                <a:ea typeface="+mn-ea"/>
                <a:cs typeface="+mn-cs"/>
              </a:rPr>
              <a:t> in a disaster area to decompress the overtaxed emergency department; providing veterinary services to federal working animals during National Security Special Events, such as the Presidential Inauguration; and, supporting the National Transportation Safety Board and affected localities with fatality management services following major transportation disasters. Although NDMS is primarily a domestic disaster response capability, NDMS teams and personnel have also been deployed to disasters internationally, such as in Iran and Haiti following devastating earthquakes.</a:t>
            </a:r>
          </a:p>
          <a:p>
            <a:r>
              <a:rPr lang="en-US" sz="1200" b="0" i="0" kern="1200" dirty="0">
                <a:solidFill>
                  <a:schemeClr val="tx1"/>
                </a:solidFill>
                <a:effectLst/>
                <a:latin typeface="+mn-lt"/>
                <a:ea typeface="+mn-ea"/>
                <a:cs typeface="+mn-cs"/>
              </a:rPr>
              <a:t>NDMS has three major components:</a:t>
            </a:r>
            <a:r>
              <a:rPr lang="en-US" sz="1200" b="0" i="0" u="none" strike="noStrike" kern="1200" baseline="30000" dirty="0">
                <a:solidFill>
                  <a:schemeClr val="tx1"/>
                </a:solidFill>
                <a:effectLst/>
                <a:latin typeface="+mn-lt"/>
                <a:ea typeface="+mn-ea"/>
                <a:cs typeface="+mn-cs"/>
                <a:hlinkClick r:id="rId8"/>
              </a:rPr>
              <a:t>[1]</a:t>
            </a:r>
            <a:endParaRPr lang="en-US" sz="1200" b="0" i="0" u="none" strike="noStrike" kern="1200" baseline="300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Emergency medical response by medical teams made up by Federal Intermittent Employees (IFEs) (civilians who are federalized when activated), equipment, and supplies deployed to a disaster area when requested by State or local authorities</a:t>
            </a:r>
          </a:p>
          <a:p>
            <a:r>
              <a:rPr lang="en-US" sz="1200" b="0" i="0" kern="1200" dirty="0">
                <a:solidFill>
                  <a:schemeClr val="tx1"/>
                </a:solidFill>
                <a:effectLst/>
                <a:latin typeface="+mn-lt"/>
                <a:ea typeface="+mn-ea"/>
                <a:cs typeface="+mn-cs"/>
              </a:rPr>
              <a:t>Movement of ill and injured patients from a disaster area to areas unaffected by the disaster</a:t>
            </a:r>
          </a:p>
          <a:p>
            <a:r>
              <a:rPr lang="en-US" sz="1200" b="0" i="0" kern="1200" dirty="0">
                <a:solidFill>
                  <a:schemeClr val="tx1"/>
                </a:solidFill>
                <a:effectLst/>
                <a:latin typeface="+mn-lt"/>
                <a:ea typeface="+mn-ea"/>
                <a:cs typeface="+mn-cs"/>
              </a:rPr>
              <a:t>Definitive care of patients at </a:t>
            </a:r>
            <a:r>
              <a:rPr lang="en-US" sz="1200" b="0" i="0" u="none" strike="noStrike" kern="1200" dirty="0">
                <a:solidFill>
                  <a:schemeClr val="tx1"/>
                </a:solidFill>
                <a:effectLst/>
                <a:latin typeface="+mn-lt"/>
                <a:ea typeface="+mn-ea"/>
                <a:cs typeface="+mn-cs"/>
                <a:hlinkClick r:id="rId7" tooltip="Hospital"/>
              </a:rPr>
              <a:t>hospitals</a:t>
            </a:r>
            <a:r>
              <a:rPr lang="en-US" sz="1200" b="0" i="0" kern="1200" dirty="0">
                <a:solidFill>
                  <a:schemeClr val="tx1"/>
                </a:solidFill>
                <a:effectLst/>
                <a:latin typeface="+mn-lt"/>
                <a:ea typeface="+mn-ea"/>
                <a:cs typeface="+mn-cs"/>
              </a:rPr>
              <a:t> in areas unaffected by the disaster.</a:t>
            </a:r>
          </a:p>
          <a:p>
            <a:r>
              <a:rPr lang="en-US" sz="1200" b="0" i="0" kern="1200" dirty="0">
                <a:solidFill>
                  <a:schemeClr val="tx1"/>
                </a:solidFill>
                <a:effectLst/>
                <a:latin typeface="+mn-lt"/>
                <a:ea typeface="+mn-ea"/>
                <a:cs typeface="+mn-cs"/>
              </a:rPr>
              <a:t>Over 5,000 NDMS civilian medical personnel (IFEs) are organized into a number of types of teams, designed to provide medical services supporting the Federal Public Health and Medical Services (Emergency Support Function - 8) mission</a:t>
            </a:r>
          </a:p>
          <a:p>
            <a:endParaRPr lang="en-US" dirty="0"/>
          </a:p>
        </p:txBody>
      </p:sp>
      <p:sp>
        <p:nvSpPr>
          <p:cNvPr id="4" name="Slide Number Placeholder 3"/>
          <p:cNvSpPr>
            <a:spLocks noGrp="1"/>
          </p:cNvSpPr>
          <p:nvPr>
            <p:ph type="sldNum" sz="quarter" idx="5"/>
          </p:nvPr>
        </p:nvSpPr>
        <p:spPr/>
        <p:txBody>
          <a:bodyPr/>
          <a:lstStyle/>
          <a:p>
            <a:fld id="{5A5506BB-A416-D245-AAAC-8F3112FA676D}" type="slidenum">
              <a:rPr lang="en-US" smtClean="0"/>
              <a:t>27</a:t>
            </a:fld>
            <a:endParaRPr lang="en-US"/>
          </a:p>
        </p:txBody>
      </p:sp>
    </p:spTree>
    <p:extLst>
      <p:ext uri="{BB962C8B-B14F-4D97-AF65-F5344CB8AC3E}">
        <p14:creationId xmlns:p14="http://schemas.microsoft.com/office/powerpoint/2010/main" val="3335574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extra materials- use as needed depending on your audience</a:t>
            </a:r>
            <a:endParaRPr lang="en-US" dirty="0"/>
          </a:p>
          <a:p>
            <a:endParaRPr lang="en-US" dirty="0"/>
          </a:p>
          <a:p>
            <a:r>
              <a:rPr lang="en-US" dirty="0"/>
              <a:t>Activities that NDMS has participated in since inception </a:t>
            </a:r>
          </a:p>
        </p:txBody>
      </p:sp>
      <p:sp>
        <p:nvSpPr>
          <p:cNvPr id="4" name="Slide Number Placeholder 3"/>
          <p:cNvSpPr>
            <a:spLocks noGrp="1"/>
          </p:cNvSpPr>
          <p:nvPr>
            <p:ph type="sldNum" sz="quarter" idx="5"/>
          </p:nvPr>
        </p:nvSpPr>
        <p:spPr/>
        <p:txBody>
          <a:bodyPr/>
          <a:lstStyle/>
          <a:p>
            <a:fld id="{5A5506BB-A416-D245-AAAC-8F3112FA676D}" type="slidenum">
              <a:rPr lang="en-US" smtClean="0"/>
              <a:t>28</a:t>
            </a:fld>
            <a:endParaRPr lang="en-US"/>
          </a:p>
        </p:txBody>
      </p:sp>
    </p:spTree>
    <p:extLst>
      <p:ext uri="{BB962C8B-B14F-4D97-AF65-F5344CB8AC3E}">
        <p14:creationId xmlns:p14="http://schemas.microsoft.com/office/powerpoint/2010/main" val="2507939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the Aim of NDMS pilot project is to:</a:t>
            </a:r>
          </a:p>
          <a:p>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Increase surge capacity, capability, and interoperability across the NDMS in support of a large-scale combat operation requiring definitive care for large numbers of DoD casualties repatriated to the US over the course of a protracted conflict</a:t>
            </a:r>
            <a:endParaRPr lang="en-US" dirty="0"/>
          </a:p>
        </p:txBody>
      </p:sp>
      <p:sp>
        <p:nvSpPr>
          <p:cNvPr id="4" name="Slide Number Placeholder 3"/>
          <p:cNvSpPr>
            <a:spLocks noGrp="1"/>
          </p:cNvSpPr>
          <p:nvPr>
            <p:ph type="sldNum" sz="quarter" idx="5"/>
          </p:nvPr>
        </p:nvSpPr>
        <p:spPr/>
        <p:txBody>
          <a:bodyPr/>
          <a:lstStyle/>
          <a:p>
            <a:fld id="{5A5506BB-A416-D245-AAAC-8F3112FA676D}" type="slidenum">
              <a:rPr lang="en-US" smtClean="0"/>
              <a:t>29</a:t>
            </a:fld>
            <a:endParaRPr lang="en-US"/>
          </a:p>
        </p:txBody>
      </p:sp>
    </p:spTree>
    <p:extLst>
      <p:ext uri="{BB962C8B-B14F-4D97-AF65-F5344CB8AC3E}">
        <p14:creationId xmlns:p14="http://schemas.microsoft.com/office/powerpoint/2010/main" val="3530425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Large gaps in high level trauma care still exist across much of the USA (although improvements are being made)</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1. Access to Trauma Centers in the United States</a:t>
            </a:r>
          </a:p>
          <a:p>
            <a:r>
              <a:rPr lang="en-US" sz="1200" b="0" i="0" u="none" strike="noStrike" kern="1200" dirty="0">
                <a:solidFill>
                  <a:schemeClr val="tx1"/>
                </a:solidFill>
                <a:effectLst/>
                <a:latin typeface="+mn-lt"/>
                <a:ea typeface="+mn-ea"/>
                <a:cs typeface="+mn-cs"/>
                <a:hlinkClick r:id="rId3"/>
              </a:rPr>
              <a:t>Charles C. Branas, PhD</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Ellen J. </a:t>
            </a:r>
            <a:r>
              <a:rPr lang="en-US" sz="1200" b="0" i="0" u="none" strike="noStrike" kern="1200" dirty="0" err="1">
                <a:solidFill>
                  <a:schemeClr val="tx1"/>
                </a:solidFill>
                <a:effectLst/>
                <a:latin typeface="+mn-lt"/>
                <a:ea typeface="+mn-ea"/>
                <a:cs typeface="+mn-cs"/>
                <a:hlinkClick r:id="rId4"/>
              </a:rPr>
              <a:t>MacKenzie</a:t>
            </a:r>
            <a:r>
              <a:rPr lang="en-US" sz="1200" b="0" i="0" u="none" strike="noStrike" kern="1200" dirty="0">
                <a:solidFill>
                  <a:schemeClr val="tx1"/>
                </a:solidFill>
                <a:effectLst/>
                <a:latin typeface="+mn-lt"/>
                <a:ea typeface="+mn-ea"/>
                <a:cs typeface="+mn-cs"/>
                <a:hlinkClick r:id="rId4"/>
              </a:rPr>
              <a:t>, PhD</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Justin C. Williams, PhD</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JAMA Published Online: June 1, 2005</a:t>
            </a:r>
          </a:p>
          <a:p>
            <a:r>
              <a:rPr lang="en-US" sz="1200" b="0" i="0" kern="1200" dirty="0">
                <a:solidFill>
                  <a:schemeClr val="tx1"/>
                </a:solidFill>
                <a:effectLst/>
                <a:latin typeface="+mn-lt"/>
                <a:ea typeface="+mn-ea"/>
                <a:cs typeface="+mn-cs"/>
              </a:rPr>
              <a:t>2005;293;(21):2626-2633. doi:10.1001/jama.293.21.2626</a:t>
            </a:r>
          </a:p>
          <a:p>
            <a:endParaRPr lang="en-US" sz="1200" b="0" i="0" kern="1200" dirty="0">
              <a:solidFill>
                <a:schemeClr val="tx1"/>
              </a:solidFill>
              <a:effectLst/>
              <a:latin typeface="+mn-lt"/>
              <a:ea typeface="+mn-ea"/>
              <a:cs typeface="+mn-cs"/>
            </a:endParaRPr>
          </a:p>
          <a:p>
            <a:endParaRPr lang="en-US" dirty="0"/>
          </a:p>
          <a:p>
            <a:r>
              <a:rPr lang="en-US" sz="1200" b="1" i="0" kern="1200" dirty="0">
                <a:solidFill>
                  <a:schemeClr val="tx1"/>
                </a:solidFill>
                <a:effectLst/>
                <a:latin typeface="+mn-lt"/>
                <a:ea typeface="+mn-ea"/>
                <a:cs typeface="+mn-cs"/>
              </a:rPr>
              <a:t>Context</a:t>
            </a:r>
            <a:r>
              <a:rPr lang="en-US" sz="1200" b="0" i="0" kern="1200" dirty="0">
                <a:solidFill>
                  <a:schemeClr val="tx1"/>
                </a:solidFill>
                <a:effectLst/>
                <a:latin typeface="+mn-lt"/>
                <a:ea typeface="+mn-ea"/>
                <a:cs typeface="+mn-cs"/>
              </a:rPr>
              <a:t> Previous studies have reported that the number and distribution of trauma centers are uneven across states, suggesting large differences in access to trauma center care.</a:t>
            </a:r>
          </a:p>
          <a:p>
            <a:r>
              <a:rPr lang="en-US" sz="1200" b="1" i="0" kern="1200" dirty="0">
                <a:solidFill>
                  <a:schemeClr val="tx1"/>
                </a:solidFill>
                <a:effectLst/>
                <a:latin typeface="+mn-lt"/>
                <a:ea typeface="+mn-ea"/>
                <a:cs typeface="+mn-cs"/>
              </a:rPr>
              <a:t>Objective</a:t>
            </a:r>
            <a:r>
              <a:rPr lang="en-US" sz="1200" b="0" i="0" kern="1200" dirty="0">
                <a:solidFill>
                  <a:schemeClr val="tx1"/>
                </a:solidFill>
                <a:effectLst/>
                <a:latin typeface="+mn-lt"/>
                <a:ea typeface="+mn-ea"/>
                <a:cs typeface="+mn-cs"/>
              </a:rPr>
              <a:t> To estimate the proportion of US residents having access to trauma centers within 45 and 60 minutes by Ambulance or Helicopter.</a:t>
            </a:r>
          </a:p>
          <a:p>
            <a:r>
              <a:rPr lang="en-US" sz="1200" b="1" i="0" kern="1200" dirty="0">
                <a:solidFill>
                  <a:schemeClr val="tx1"/>
                </a:solidFill>
                <a:effectLst/>
                <a:latin typeface="+mn-lt"/>
                <a:ea typeface="+mn-ea"/>
                <a:cs typeface="+mn-cs"/>
              </a:rPr>
              <a:t>Design and Setting</a:t>
            </a:r>
            <a:r>
              <a:rPr lang="en-US" sz="1200" b="0" i="0" kern="1200" dirty="0">
                <a:solidFill>
                  <a:schemeClr val="tx1"/>
                </a:solidFill>
                <a:effectLst/>
                <a:latin typeface="+mn-lt"/>
                <a:ea typeface="+mn-ea"/>
                <a:cs typeface="+mn-cs"/>
              </a:rPr>
              <a:t> Cross-sectional study using data from 2 national databases as part of the Trauma Resource Allocation Model for Ambulances and Hospitals (TRAMAH) project. Trauma centers, base helipads, and block group population were counted for all 50 states and the District of Columbia as of January 2005.</a:t>
            </a:r>
            <a:endParaRPr lang="en-US" dirty="0"/>
          </a:p>
          <a:p>
            <a:r>
              <a:rPr lang="en-US" sz="1200" b="1" i="0" kern="1200" dirty="0">
                <a:solidFill>
                  <a:schemeClr val="tx1"/>
                </a:solidFill>
                <a:effectLst/>
                <a:latin typeface="+mn-lt"/>
                <a:ea typeface="+mn-ea"/>
                <a:cs typeface="+mn-cs"/>
              </a:rPr>
              <a:t>Main Outcome Measures</a:t>
            </a:r>
            <a:r>
              <a:rPr lang="en-US" sz="1200" b="0" i="0" kern="1200" dirty="0">
                <a:solidFill>
                  <a:schemeClr val="tx1"/>
                </a:solidFill>
                <a:effectLst/>
                <a:latin typeface="+mn-lt"/>
                <a:ea typeface="+mn-ea"/>
                <a:cs typeface="+mn-cs"/>
              </a:rPr>
              <a:t> Percentages of national, regional, and state populations having access to all 703 level I, II, and III trauma centers in the United States by either ground ambulance or helicopter within 45 and 60 minutes.</a:t>
            </a:r>
          </a:p>
          <a:p>
            <a:r>
              <a:rPr lang="en-US" sz="1200" b="1" i="0" kern="1200" dirty="0">
                <a:solidFill>
                  <a:schemeClr val="tx1"/>
                </a:solidFill>
                <a:effectLst/>
                <a:latin typeface="+mn-lt"/>
                <a:ea typeface="+mn-ea"/>
                <a:cs typeface="+mn-cs"/>
              </a:rPr>
              <a:t>Results</a:t>
            </a:r>
            <a:r>
              <a:rPr lang="en-US" sz="1200" b="0" i="0" kern="1200" dirty="0">
                <a:solidFill>
                  <a:schemeClr val="tx1"/>
                </a:solidFill>
                <a:effectLst/>
                <a:latin typeface="+mn-lt"/>
                <a:ea typeface="+mn-ea"/>
                <a:cs typeface="+mn-cs"/>
              </a:rPr>
              <a:t> An estimated 69.2% and 84.1% of all US residents had access to a level I or II trauma center within 45 and 60 minutes, respectively. The 46.7 million Americans who had no access within an hour lived mostly in rural areas, whereas the 42.8 million Americans who had access to 20 or more level I or II trauma centers within an hour lived mostly in urban areas. Within 45 and 60 minutes, respectively, 26.7% and 27.7% of US residents had access to level I or II trauma centers by helicopter only and 1.9% and 3.1% of US residents had access to level I or II centers only from trauma centers or base helipads outside their home states.</a:t>
            </a:r>
          </a:p>
          <a:p>
            <a:r>
              <a:rPr lang="en-US" sz="1200" b="1" i="0" kern="1200" dirty="0">
                <a:solidFill>
                  <a:schemeClr val="tx1"/>
                </a:solidFill>
                <a:effectLst/>
                <a:latin typeface="+mn-lt"/>
                <a:ea typeface="+mn-ea"/>
                <a:cs typeface="+mn-cs"/>
              </a:rPr>
              <a:t>Conclusion</a:t>
            </a:r>
            <a:r>
              <a:rPr lang="en-US" sz="1200" b="0" i="0" kern="1200" dirty="0">
                <a:solidFill>
                  <a:schemeClr val="tx1"/>
                </a:solidFill>
                <a:effectLst/>
                <a:latin typeface="+mn-lt"/>
                <a:ea typeface="+mn-ea"/>
                <a:cs typeface="+mn-cs"/>
              </a:rPr>
              <a:t> Selecting trauma centers based on geographic need, appropriately locating medical helicopter bases, and establishing formal agreements for sharing trauma care resources across states should be considered to improve access to trauma care in the United States.</a:t>
            </a:r>
          </a:p>
          <a:p>
            <a:br>
              <a:rPr lang="en-US" dirty="0"/>
            </a:br>
            <a:r>
              <a:rPr lang="en-US" dirty="0"/>
              <a:t>2. </a:t>
            </a:r>
            <a:r>
              <a:rPr lang="en-US" sz="1200" b="1" kern="1200" dirty="0">
                <a:solidFill>
                  <a:schemeClr val="tx1"/>
                </a:solidFill>
                <a:effectLst/>
                <a:latin typeface="+mn-lt"/>
                <a:ea typeface="+mn-ea"/>
                <a:cs typeface="+mn-cs"/>
              </a:rPr>
              <a:t>Access to American College of Surgeons Committee on Trauma–Verified Trauma Centers in the US, 2013-2019</a:t>
            </a:r>
          </a:p>
          <a:p>
            <a:r>
              <a:rPr lang="en-US" sz="1200" u="none" strike="noStrike" kern="1200" dirty="0">
                <a:solidFill>
                  <a:schemeClr val="tx1"/>
                </a:solidFill>
                <a:effectLst/>
                <a:latin typeface="+mn-lt"/>
                <a:ea typeface="+mn-ea"/>
                <a:cs typeface="+mn-cs"/>
                <a:hlinkClick r:id="rId6"/>
              </a:rPr>
              <a:t>Jeff Choi, MD, MSc</a:t>
            </a:r>
            <a:r>
              <a:rPr lang="en-US" sz="1200" u="none" strike="noStrike" kern="1200" baseline="30000" dirty="0">
                <a:solidFill>
                  <a:schemeClr val="tx1"/>
                </a:solidFill>
                <a:effectLst/>
                <a:latin typeface="+mn-lt"/>
                <a:ea typeface="+mn-ea"/>
                <a:cs typeface="+mn-cs"/>
                <a:hlinkClick r:id="rId6"/>
              </a:rPr>
              <a:t>1</a:t>
            </a:r>
            <a:r>
              <a:rPr lang="en-US" dirty="0">
                <a:effectLst/>
              </a:rPr>
              <a:t>; </a:t>
            </a:r>
            <a:r>
              <a:rPr lang="en-US" sz="1200" u="none" strike="noStrike" kern="1200" dirty="0">
                <a:solidFill>
                  <a:schemeClr val="tx1"/>
                </a:solidFill>
                <a:effectLst/>
                <a:latin typeface="+mn-lt"/>
                <a:ea typeface="+mn-ea"/>
                <a:cs typeface="+mn-cs"/>
                <a:hlinkClick r:id="rId7"/>
              </a:rPr>
              <a:t>Sarah Karr, MS</a:t>
            </a:r>
            <a:r>
              <a:rPr lang="en-US" sz="1200" u="none" strike="noStrike" kern="1200" baseline="30000" dirty="0">
                <a:solidFill>
                  <a:schemeClr val="tx1"/>
                </a:solidFill>
                <a:effectLst/>
                <a:latin typeface="+mn-lt"/>
                <a:ea typeface="+mn-ea"/>
                <a:cs typeface="+mn-cs"/>
                <a:hlinkClick r:id="rId7"/>
              </a:rPr>
              <a:t>2</a:t>
            </a:r>
            <a:r>
              <a:rPr lang="en-US" dirty="0">
                <a:effectLst/>
              </a:rPr>
              <a:t>; </a:t>
            </a:r>
            <a:r>
              <a:rPr lang="en-US" sz="1200" u="none" strike="noStrike" kern="1200" dirty="0">
                <a:solidFill>
                  <a:schemeClr val="tx1"/>
                </a:solidFill>
                <a:effectLst/>
                <a:latin typeface="+mn-lt"/>
                <a:ea typeface="+mn-ea"/>
                <a:cs typeface="+mn-cs"/>
                <a:hlinkClick r:id="rId8"/>
              </a:rPr>
              <a:t>Arjun Jain</a:t>
            </a:r>
            <a:r>
              <a:rPr lang="en-US" sz="1200" u="none" strike="noStrike" kern="1200" baseline="30000" dirty="0">
                <a:solidFill>
                  <a:schemeClr val="tx1"/>
                </a:solidFill>
                <a:effectLst/>
                <a:latin typeface="+mn-lt"/>
                <a:ea typeface="+mn-ea"/>
                <a:cs typeface="+mn-cs"/>
                <a:hlinkClick r:id="rId8"/>
              </a:rPr>
              <a:t>2</a:t>
            </a:r>
            <a:endParaRPr lang="en-US" dirty="0">
              <a:effectLst/>
            </a:endParaRPr>
          </a:p>
          <a:p>
            <a:r>
              <a:rPr lang="en-US" b="1" dirty="0">
                <a:effectLst/>
              </a:rPr>
              <a:t>JAMA Published Online: July 26, 2022</a:t>
            </a:r>
          </a:p>
          <a:p>
            <a:r>
              <a:rPr lang="en-US" dirty="0">
                <a:effectLst/>
              </a:rPr>
              <a:t>2022;328;(4):391-393. doi:10.1001/jama.2022.8097</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study uses data from the American Trauma Society’s Trauma Information Exchange Program to evaluate trends in nationwide 60-minute access to American College of Surgeons Committee on Trauma–verified level I-IV trauma centers between 2013 and 2019.</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Compared with 78% in 2013, 91% of US residents had 60-minute access to a trauma center in 2019 ,a statistically significant trend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.002). In 2019, 89% of US residents had 60-minute access to a level I/II center; level III/IV centers provided 60-minute trauma center access to an additional 1% of residents. Compared with 68% of US residents with 60-minute trauma center access by ground ambulance transport alone, air ambulance transport expanded 60-minute trauma center access to an additional 23% in 2019 (total, 91%) </a:t>
            </a:r>
            <a:endParaRPr lang="en-US" dirty="0"/>
          </a:p>
        </p:txBody>
      </p:sp>
      <p:sp>
        <p:nvSpPr>
          <p:cNvPr id="4" name="Slide Number Placeholder 3"/>
          <p:cNvSpPr>
            <a:spLocks noGrp="1"/>
          </p:cNvSpPr>
          <p:nvPr>
            <p:ph type="sldNum" sz="quarter" idx="5"/>
          </p:nvPr>
        </p:nvSpPr>
        <p:spPr/>
        <p:txBody>
          <a:bodyPr/>
          <a:lstStyle/>
          <a:p>
            <a:fld id="{5A5506BB-A416-D245-AAAC-8F3112FA676D}" type="slidenum">
              <a:rPr lang="en-US" smtClean="0"/>
              <a:t>3</a:t>
            </a:fld>
            <a:endParaRPr lang="en-US"/>
          </a:p>
        </p:txBody>
      </p:sp>
    </p:spTree>
    <p:extLst>
      <p:ext uri="{BB962C8B-B14F-4D97-AF65-F5344CB8AC3E}">
        <p14:creationId xmlns:p14="http://schemas.microsoft.com/office/powerpoint/2010/main" val="4177218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25E3B-AA1B-7C02-5A05-91B806E6DA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E93671-3F68-6255-104F-481D404E16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6A8658-3DEA-EBAC-C790-F3631E76BE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A few more details of the pilot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READ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Collaboration between </a:t>
            </a:r>
            <a:r>
              <a:rPr lang="en-US" sz="12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DoW</a:t>
            </a:r>
            <a:r>
              <a:rPr 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 VA, HHS, DHS and DoT</a:t>
            </a:r>
          </a:p>
          <a:p>
            <a:endParaRPr lang="en-US" dirty="0"/>
          </a:p>
        </p:txBody>
      </p:sp>
      <p:sp>
        <p:nvSpPr>
          <p:cNvPr id="4" name="Slide Number Placeholder 3">
            <a:extLst>
              <a:ext uri="{FF2B5EF4-FFF2-40B4-BE49-F238E27FC236}">
                <a16:creationId xmlns:a16="http://schemas.microsoft.com/office/drawing/2014/main" id="{FEFFDE40-1F02-5460-F649-E65C013CBD0F}"/>
              </a:ext>
            </a:extLst>
          </p:cNvPr>
          <p:cNvSpPr>
            <a:spLocks noGrp="1"/>
          </p:cNvSpPr>
          <p:nvPr>
            <p:ph type="sldNum" sz="quarter" idx="5"/>
          </p:nvPr>
        </p:nvSpPr>
        <p:spPr/>
        <p:txBody>
          <a:bodyPr/>
          <a:lstStyle/>
          <a:p>
            <a:fld id="{5A5506BB-A416-D245-AAAC-8F3112FA676D}" type="slidenum">
              <a:rPr lang="en-US" smtClean="0"/>
              <a:t>30</a:t>
            </a:fld>
            <a:endParaRPr lang="en-US"/>
          </a:p>
        </p:txBody>
      </p:sp>
    </p:spTree>
    <p:extLst>
      <p:ext uri="{BB962C8B-B14F-4D97-AF65-F5344CB8AC3E}">
        <p14:creationId xmlns:p14="http://schemas.microsoft.com/office/powerpoint/2010/main" val="3784299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DB47D-F3DC-779F-783E-FDB5738418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1D87D2-182E-2575-A85E-E6B1D12C1D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DF0A57-7837-691A-3095-49706C51FF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extra materials- use as needed depending on your audience</a:t>
            </a:r>
            <a:endParaRPr lang="en-US" dirty="0"/>
          </a:p>
          <a:p>
            <a:endParaRPr lang="en-US" dirty="0"/>
          </a:p>
        </p:txBody>
      </p:sp>
      <p:sp>
        <p:nvSpPr>
          <p:cNvPr id="4" name="Slide Number Placeholder 3">
            <a:extLst>
              <a:ext uri="{FF2B5EF4-FFF2-40B4-BE49-F238E27FC236}">
                <a16:creationId xmlns:a16="http://schemas.microsoft.com/office/drawing/2014/main" id="{C8FCF3AA-F10D-503B-7AFD-E96FC5494264}"/>
              </a:ext>
            </a:extLst>
          </p:cNvPr>
          <p:cNvSpPr>
            <a:spLocks noGrp="1"/>
          </p:cNvSpPr>
          <p:nvPr>
            <p:ph type="sldNum" sz="quarter" idx="5"/>
          </p:nvPr>
        </p:nvSpPr>
        <p:spPr/>
        <p:txBody>
          <a:bodyPr/>
          <a:lstStyle/>
          <a:p>
            <a:fld id="{5A5506BB-A416-D245-AAAC-8F3112FA676D}" type="slidenum">
              <a:rPr lang="en-US" smtClean="0"/>
              <a:t>31</a:t>
            </a:fld>
            <a:endParaRPr lang="en-US"/>
          </a:p>
        </p:txBody>
      </p:sp>
    </p:spTree>
    <p:extLst>
      <p:ext uri="{BB962C8B-B14F-4D97-AF65-F5344CB8AC3E}">
        <p14:creationId xmlns:p14="http://schemas.microsoft.com/office/powerpoint/2010/main" val="497544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extra materials- use as needed depending on your audience</a:t>
            </a:r>
            <a:endParaRPr lang="en-US" dirty="0"/>
          </a:p>
          <a:p>
            <a:endParaRPr lang="en-US" dirty="0"/>
          </a:p>
        </p:txBody>
      </p:sp>
      <p:sp>
        <p:nvSpPr>
          <p:cNvPr id="4" name="Slide Number Placeholder 3"/>
          <p:cNvSpPr>
            <a:spLocks noGrp="1"/>
          </p:cNvSpPr>
          <p:nvPr>
            <p:ph type="sldNum" sz="quarter" idx="5"/>
          </p:nvPr>
        </p:nvSpPr>
        <p:spPr/>
        <p:txBody>
          <a:bodyPr/>
          <a:lstStyle/>
          <a:p>
            <a:fld id="{5A5506BB-A416-D245-AAAC-8F3112FA676D}" type="slidenum">
              <a:rPr lang="en-US" smtClean="0"/>
              <a:t>32</a:t>
            </a:fld>
            <a:endParaRPr lang="en-US"/>
          </a:p>
        </p:txBody>
      </p:sp>
    </p:spTree>
    <p:extLst>
      <p:ext uri="{BB962C8B-B14F-4D97-AF65-F5344CB8AC3E}">
        <p14:creationId xmlns:p14="http://schemas.microsoft.com/office/powerpoint/2010/main" val="31289249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extra materials- use as needed depending on your audience</a:t>
            </a:r>
            <a:endParaRPr lang="en-US" dirty="0"/>
          </a:p>
          <a:p>
            <a:endParaRPr lang="en-US" dirty="0"/>
          </a:p>
          <a:p>
            <a:r>
              <a:rPr lang="en-US" dirty="0"/>
              <a:t>One that would integrate all of these together nationally</a:t>
            </a:r>
          </a:p>
        </p:txBody>
      </p:sp>
      <p:sp>
        <p:nvSpPr>
          <p:cNvPr id="4" name="Slide Number Placeholder 3"/>
          <p:cNvSpPr>
            <a:spLocks noGrp="1"/>
          </p:cNvSpPr>
          <p:nvPr>
            <p:ph type="sldNum" sz="quarter" idx="5"/>
          </p:nvPr>
        </p:nvSpPr>
        <p:spPr/>
        <p:txBody>
          <a:bodyPr/>
          <a:lstStyle/>
          <a:p>
            <a:fld id="{5A5506BB-A416-D245-AAAC-8F3112FA676D}" type="slidenum">
              <a:rPr lang="en-US" smtClean="0"/>
              <a:t>33</a:t>
            </a:fld>
            <a:endParaRPr lang="en-US"/>
          </a:p>
        </p:txBody>
      </p:sp>
    </p:spTree>
    <p:extLst>
      <p:ext uri="{BB962C8B-B14F-4D97-AF65-F5344CB8AC3E}">
        <p14:creationId xmlns:p14="http://schemas.microsoft.com/office/powerpoint/2010/main" val="27385995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extra materials- use as needed depending on your audience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National trauma System would have </a:t>
            </a:r>
            <a:r>
              <a:rPr lang="en-US" sz="1200" b="1" dirty="0">
                <a:solidFill>
                  <a:schemeClr val="bg1"/>
                </a:solidFill>
              </a:rPr>
              <a:t>Shared aims, infrastructure, system design, data, best practices, and personnel and merge the Military Health Systema </a:t>
            </a:r>
            <a:r>
              <a:rPr lang="en-US" sz="1200" b="1" dirty="0" err="1">
                <a:solidFill>
                  <a:schemeClr val="bg1"/>
                </a:solidFill>
              </a:rPr>
              <a:t>dn</a:t>
            </a:r>
            <a:r>
              <a:rPr lang="en-US" sz="1200" b="1" dirty="0">
                <a:solidFill>
                  <a:schemeClr val="bg1"/>
                </a:solidFill>
              </a:rPr>
              <a:t> the </a:t>
            </a:r>
            <a:r>
              <a:rPr lang="en-US" sz="1200" b="1" dirty="0" err="1">
                <a:solidFill>
                  <a:schemeClr val="bg1"/>
                </a:solidFill>
              </a:rPr>
              <a:t>Civilioan</a:t>
            </a:r>
            <a:r>
              <a:rPr lang="en-US" sz="1200" b="1" dirty="0">
                <a:solidFill>
                  <a:schemeClr val="bg1"/>
                </a:solidFill>
              </a:rPr>
              <a:t> Health systems </a:t>
            </a:r>
            <a:r>
              <a:rPr lang="en-US" sz="1200" b="1" dirty="0" err="1">
                <a:solidFill>
                  <a:schemeClr val="bg1"/>
                </a:solidFill>
              </a:rPr>
              <a:t>togther</a:t>
            </a:r>
            <a:endParaRPr lang="en-US" sz="1200" b="1"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5A5506BB-A416-D245-AAAC-8F3112FA676D}" type="slidenum">
              <a:rPr lang="en-US" smtClean="0"/>
              <a:t>34</a:t>
            </a:fld>
            <a:endParaRPr lang="en-US"/>
          </a:p>
        </p:txBody>
      </p:sp>
    </p:spTree>
    <p:extLst>
      <p:ext uri="{BB962C8B-B14F-4D97-AF65-F5344CB8AC3E}">
        <p14:creationId xmlns:p14="http://schemas.microsoft.com/office/powerpoint/2010/main" val="2616010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extra materials- use as needed depending on your audience</a:t>
            </a:r>
            <a:endParaRPr lang="en-US" dirty="0"/>
          </a:p>
          <a:p>
            <a:endParaRPr lang="en-US" dirty="0"/>
          </a:p>
        </p:txBody>
      </p:sp>
      <p:sp>
        <p:nvSpPr>
          <p:cNvPr id="4" name="Slide Number Placeholder 3"/>
          <p:cNvSpPr>
            <a:spLocks noGrp="1"/>
          </p:cNvSpPr>
          <p:nvPr>
            <p:ph type="sldNum" sz="quarter" idx="5"/>
          </p:nvPr>
        </p:nvSpPr>
        <p:spPr/>
        <p:txBody>
          <a:bodyPr/>
          <a:lstStyle/>
          <a:p>
            <a:fld id="{5A5506BB-A416-D245-AAAC-8F3112FA676D}" type="slidenum">
              <a:rPr lang="en-US" smtClean="0"/>
              <a:t>35</a:t>
            </a:fld>
            <a:endParaRPr lang="en-US"/>
          </a:p>
        </p:txBody>
      </p:sp>
    </p:spTree>
    <p:extLst>
      <p:ext uri="{BB962C8B-B14F-4D97-AF65-F5344CB8AC3E}">
        <p14:creationId xmlns:p14="http://schemas.microsoft.com/office/powerpoint/2010/main" val="39686143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extra materials- use as needed depending on your audience</a:t>
            </a:r>
            <a:endParaRPr lang="en-US" dirty="0"/>
          </a:p>
          <a:p>
            <a:endParaRPr lang="en-US" dirty="0"/>
          </a:p>
        </p:txBody>
      </p:sp>
      <p:sp>
        <p:nvSpPr>
          <p:cNvPr id="4" name="Slide Number Placeholder 3"/>
          <p:cNvSpPr>
            <a:spLocks noGrp="1"/>
          </p:cNvSpPr>
          <p:nvPr>
            <p:ph type="sldNum" sz="quarter" idx="5"/>
          </p:nvPr>
        </p:nvSpPr>
        <p:spPr/>
        <p:txBody>
          <a:bodyPr/>
          <a:lstStyle/>
          <a:p>
            <a:fld id="{5A5506BB-A416-D245-AAAC-8F3112FA676D}" type="slidenum">
              <a:rPr lang="en-US" smtClean="0"/>
              <a:t>36</a:t>
            </a:fld>
            <a:endParaRPr lang="en-US"/>
          </a:p>
        </p:txBody>
      </p:sp>
    </p:spTree>
    <p:extLst>
      <p:ext uri="{BB962C8B-B14F-4D97-AF65-F5344CB8AC3E}">
        <p14:creationId xmlns:p14="http://schemas.microsoft.com/office/powerpoint/2010/main" val="3718353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extra materials- use as needed depending on your audience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5A5506BB-A416-D245-AAAC-8F3112FA676D}" type="slidenum">
              <a:rPr lang="en-US" smtClean="0"/>
              <a:t>37</a:t>
            </a:fld>
            <a:endParaRPr lang="en-US"/>
          </a:p>
        </p:txBody>
      </p:sp>
    </p:spTree>
    <p:extLst>
      <p:ext uri="{BB962C8B-B14F-4D97-AF65-F5344CB8AC3E}">
        <p14:creationId xmlns:p14="http://schemas.microsoft.com/office/powerpoint/2010/main" val="32419482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extra materials- use as needed depending on your audience</a:t>
            </a:r>
            <a:endParaRPr lang="en-US" dirty="0"/>
          </a:p>
          <a:p>
            <a:endParaRPr lang="en-US" dirty="0"/>
          </a:p>
        </p:txBody>
      </p:sp>
      <p:sp>
        <p:nvSpPr>
          <p:cNvPr id="4" name="Slide Number Placeholder 3"/>
          <p:cNvSpPr>
            <a:spLocks noGrp="1"/>
          </p:cNvSpPr>
          <p:nvPr>
            <p:ph type="sldNum" sz="quarter" idx="5"/>
          </p:nvPr>
        </p:nvSpPr>
        <p:spPr/>
        <p:txBody>
          <a:bodyPr/>
          <a:lstStyle/>
          <a:p>
            <a:fld id="{5A5506BB-A416-D245-AAAC-8F3112FA676D}" type="slidenum">
              <a:rPr lang="en-US" smtClean="0"/>
              <a:t>38</a:t>
            </a:fld>
            <a:endParaRPr lang="en-US"/>
          </a:p>
        </p:txBody>
      </p:sp>
    </p:spTree>
    <p:extLst>
      <p:ext uri="{BB962C8B-B14F-4D97-AF65-F5344CB8AC3E}">
        <p14:creationId xmlns:p14="http://schemas.microsoft.com/office/powerpoint/2010/main" val="39505343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extra materials- use as needed depending on your audience</a:t>
            </a:r>
            <a:endParaRPr lang="en-US" dirty="0"/>
          </a:p>
          <a:p>
            <a:endParaRPr lang="en-US" dirty="0"/>
          </a:p>
        </p:txBody>
      </p:sp>
      <p:sp>
        <p:nvSpPr>
          <p:cNvPr id="4" name="Slide Number Placeholder 3"/>
          <p:cNvSpPr>
            <a:spLocks noGrp="1"/>
          </p:cNvSpPr>
          <p:nvPr>
            <p:ph type="sldNum" sz="quarter" idx="5"/>
          </p:nvPr>
        </p:nvSpPr>
        <p:spPr/>
        <p:txBody>
          <a:bodyPr/>
          <a:lstStyle/>
          <a:p>
            <a:fld id="{5A5506BB-A416-D245-AAAC-8F3112FA676D}" type="slidenum">
              <a:rPr lang="en-US" smtClean="0"/>
              <a:t>39</a:t>
            </a:fld>
            <a:endParaRPr lang="en-US"/>
          </a:p>
        </p:txBody>
      </p:sp>
    </p:spTree>
    <p:extLst>
      <p:ext uri="{BB962C8B-B14F-4D97-AF65-F5344CB8AC3E}">
        <p14:creationId xmlns:p14="http://schemas.microsoft.com/office/powerpoint/2010/main" val="108416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The US trauma system is incomplete. We have many excellent centers but Where you live or where you are injured, decides in a large part what your outcome will be.</a:t>
            </a:r>
          </a:p>
        </p:txBody>
      </p:sp>
      <p:sp>
        <p:nvSpPr>
          <p:cNvPr id="4" name="Slide Number Placeholder 3"/>
          <p:cNvSpPr>
            <a:spLocks noGrp="1"/>
          </p:cNvSpPr>
          <p:nvPr>
            <p:ph type="sldNum" sz="quarter" idx="5"/>
          </p:nvPr>
        </p:nvSpPr>
        <p:spPr/>
        <p:txBody>
          <a:bodyPr/>
          <a:lstStyle/>
          <a:p>
            <a:fld id="{5A5506BB-A416-D245-AAAC-8F3112FA676D}" type="slidenum">
              <a:rPr lang="en-US" smtClean="0"/>
              <a:t>4</a:t>
            </a:fld>
            <a:endParaRPr lang="en-US"/>
          </a:p>
        </p:txBody>
      </p:sp>
    </p:spTree>
    <p:extLst>
      <p:ext uri="{BB962C8B-B14F-4D97-AF65-F5344CB8AC3E}">
        <p14:creationId xmlns:p14="http://schemas.microsoft.com/office/powerpoint/2010/main" val="11699801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extra materials- use as needed depending on your audience</a:t>
            </a:r>
            <a:endParaRPr lang="en-US" dirty="0"/>
          </a:p>
          <a:p>
            <a:endParaRPr lang="en-US" dirty="0"/>
          </a:p>
        </p:txBody>
      </p:sp>
      <p:sp>
        <p:nvSpPr>
          <p:cNvPr id="4" name="Slide Number Placeholder 3"/>
          <p:cNvSpPr>
            <a:spLocks noGrp="1"/>
          </p:cNvSpPr>
          <p:nvPr>
            <p:ph type="sldNum" sz="quarter" idx="5"/>
          </p:nvPr>
        </p:nvSpPr>
        <p:spPr/>
        <p:txBody>
          <a:bodyPr/>
          <a:lstStyle/>
          <a:p>
            <a:fld id="{5A5506BB-A416-D245-AAAC-8F3112FA676D}" type="slidenum">
              <a:rPr lang="en-US" smtClean="0"/>
              <a:t>40</a:t>
            </a:fld>
            <a:endParaRPr lang="en-US"/>
          </a:p>
        </p:txBody>
      </p:sp>
    </p:spTree>
    <p:extLst>
      <p:ext uri="{BB962C8B-B14F-4D97-AF65-F5344CB8AC3E}">
        <p14:creationId xmlns:p14="http://schemas.microsoft.com/office/powerpoint/2010/main" val="26766462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COT has put together a roadmap of how to build the RMOCC building block which is critical piece of the NTEPS and for LSCO preparation </a:t>
            </a:r>
          </a:p>
        </p:txBody>
      </p:sp>
      <p:sp>
        <p:nvSpPr>
          <p:cNvPr id="4" name="Slide Number Placeholder 3"/>
          <p:cNvSpPr>
            <a:spLocks noGrp="1"/>
          </p:cNvSpPr>
          <p:nvPr>
            <p:ph type="sldNum" sz="quarter" idx="5"/>
          </p:nvPr>
        </p:nvSpPr>
        <p:spPr/>
        <p:txBody>
          <a:bodyPr/>
          <a:lstStyle/>
          <a:p>
            <a:fld id="{5A5506BB-A416-D245-AAAC-8F3112FA676D}" type="slidenum">
              <a:rPr lang="en-US" smtClean="0"/>
              <a:t>41</a:t>
            </a:fld>
            <a:endParaRPr lang="en-US"/>
          </a:p>
        </p:txBody>
      </p:sp>
    </p:spTree>
    <p:extLst>
      <p:ext uri="{BB962C8B-B14F-4D97-AF65-F5344CB8AC3E}">
        <p14:creationId xmlns:p14="http://schemas.microsoft.com/office/powerpoint/2010/main" val="36193220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get started:</a:t>
            </a:r>
          </a:p>
          <a:p>
            <a:r>
              <a:rPr lang="en-US" dirty="0"/>
              <a:t>Coordinate with your STATE COT chair</a:t>
            </a:r>
          </a:p>
          <a:p>
            <a:r>
              <a:rPr lang="en-US" dirty="0"/>
              <a:t>Obtain and follow the COT RMOCC checklist</a:t>
            </a:r>
          </a:p>
          <a:p>
            <a:r>
              <a:rPr lang="en-US" dirty="0"/>
              <a:t>Use the ASPR TRACIE toolkit  and other tools that are available on the RCOT RMOCC specific webpage</a:t>
            </a:r>
          </a:p>
          <a:p>
            <a:endParaRPr lang="en-US" dirty="0"/>
          </a:p>
        </p:txBody>
      </p:sp>
      <p:sp>
        <p:nvSpPr>
          <p:cNvPr id="4" name="Slide Number Placeholder 3"/>
          <p:cNvSpPr>
            <a:spLocks noGrp="1"/>
          </p:cNvSpPr>
          <p:nvPr>
            <p:ph type="sldNum" sz="quarter" idx="5"/>
          </p:nvPr>
        </p:nvSpPr>
        <p:spPr/>
        <p:txBody>
          <a:bodyPr/>
          <a:lstStyle/>
          <a:p>
            <a:fld id="{5A5506BB-A416-D245-AAAC-8F3112FA676D}" type="slidenum">
              <a:rPr lang="en-US" smtClean="0"/>
              <a:t>42</a:t>
            </a:fld>
            <a:endParaRPr lang="en-US"/>
          </a:p>
        </p:txBody>
      </p:sp>
    </p:spTree>
    <p:extLst>
      <p:ext uri="{BB962C8B-B14F-4D97-AF65-F5344CB8AC3E}">
        <p14:creationId xmlns:p14="http://schemas.microsoft.com/office/powerpoint/2010/main" val="42746710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principles behind the development of an RMOCC?</a:t>
            </a:r>
          </a:p>
          <a:p>
            <a:r>
              <a:rPr lang="en-US" dirty="0"/>
              <a:t>Structured</a:t>
            </a:r>
          </a:p>
          <a:p>
            <a:r>
              <a:rPr lang="en-US" dirty="0"/>
              <a:t>Cooperation with all and with consensus decision making</a:t>
            </a:r>
          </a:p>
          <a:p>
            <a:r>
              <a:rPr lang="en-US" dirty="0"/>
              <a:t>Maximal inclusiveness</a:t>
            </a:r>
          </a:p>
          <a:p>
            <a:r>
              <a:rPr lang="en-US" dirty="0"/>
              <a:t>Daily use but timely scalable</a:t>
            </a:r>
          </a:p>
          <a:p>
            <a:r>
              <a:rPr lang="en-US" dirty="0"/>
              <a:t>Bias for action- lets get this done!</a:t>
            </a:r>
            <a:br>
              <a:rPr lang="en-US" dirty="0"/>
            </a:br>
            <a:endParaRPr lang="en-US" dirty="0"/>
          </a:p>
        </p:txBody>
      </p:sp>
      <p:sp>
        <p:nvSpPr>
          <p:cNvPr id="4" name="Slide Number Placeholder 3"/>
          <p:cNvSpPr>
            <a:spLocks noGrp="1"/>
          </p:cNvSpPr>
          <p:nvPr>
            <p:ph type="sldNum" sz="quarter" idx="5"/>
          </p:nvPr>
        </p:nvSpPr>
        <p:spPr/>
        <p:txBody>
          <a:bodyPr/>
          <a:lstStyle/>
          <a:p>
            <a:fld id="{5A5506BB-A416-D245-AAAC-8F3112FA676D}" type="slidenum">
              <a:rPr lang="en-US" smtClean="0"/>
              <a:t>43</a:t>
            </a:fld>
            <a:endParaRPr lang="en-US"/>
          </a:p>
        </p:txBody>
      </p:sp>
    </p:spTree>
    <p:extLst>
      <p:ext uri="{BB962C8B-B14F-4D97-AF65-F5344CB8AC3E}">
        <p14:creationId xmlns:p14="http://schemas.microsoft.com/office/powerpoint/2010/main" val="28387325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have standards in your RMOCC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Open Sans" pitchFamily="2" charset="0"/>
                <a:ea typeface="Open Sans" pitchFamily="2" charset="0"/>
                <a:cs typeface="Open Sans" pitchFamily="2" charset="0"/>
              </a:rPr>
              <a:t>Standards provide a clear framework for delivering </a:t>
            </a:r>
            <a:r>
              <a:rPr lang="en-US" sz="1200" b="1" i="1" dirty="0">
                <a:effectLst/>
                <a:latin typeface="Open Sans" pitchFamily="2" charset="0"/>
                <a:ea typeface="Open Sans" pitchFamily="2" charset="0"/>
                <a:cs typeface="Open Sans" pitchFamily="2" charset="0"/>
              </a:rPr>
              <a:t>high-quality, consistent care </a:t>
            </a:r>
            <a:r>
              <a:rPr lang="en-US" sz="1200" dirty="0">
                <a:effectLst/>
                <a:latin typeface="Open Sans" pitchFamily="2" charset="0"/>
                <a:ea typeface="Open Sans" pitchFamily="2" charset="0"/>
                <a:cs typeface="Open Sans" pitchFamily="2" charset="0"/>
              </a:rPr>
              <a:t>across diverse settings.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sz="1200" dirty="0">
                <a:latin typeface="Open Sans" pitchFamily="2" charset="0"/>
                <a:ea typeface="Open Sans" pitchFamily="2" charset="0"/>
                <a:cs typeface="Open Sans" pitchFamily="2" charset="0"/>
              </a:rPr>
              <a:t>They also serve as a foundation for evaluation, improvement, and accountability, ensuring patients receive safe, effective, and coordinated treatment</a:t>
            </a:r>
            <a:r>
              <a:rPr lang="en-US" dirty="0">
                <a:latin typeface="Open Sans" pitchFamily="2" charset="0"/>
                <a:ea typeface="Open Sans" pitchFamily="2" charset="0"/>
                <a:cs typeface="Open Sans" pitchFamily="2" charset="0"/>
              </a:rPr>
              <a:t>.</a:t>
            </a:r>
          </a:p>
          <a:p>
            <a:endParaRPr lang="en-US" dirty="0"/>
          </a:p>
        </p:txBody>
      </p:sp>
      <p:sp>
        <p:nvSpPr>
          <p:cNvPr id="4" name="Slide Number Placeholder 3"/>
          <p:cNvSpPr>
            <a:spLocks noGrp="1"/>
          </p:cNvSpPr>
          <p:nvPr>
            <p:ph type="sldNum" sz="quarter" idx="5"/>
          </p:nvPr>
        </p:nvSpPr>
        <p:spPr/>
        <p:txBody>
          <a:bodyPr/>
          <a:lstStyle/>
          <a:p>
            <a:fld id="{5A5506BB-A416-D245-AAAC-8F3112FA676D}" type="slidenum">
              <a:rPr lang="en-US" smtClean="0"/>
              <a:t>44</a:t>
            </a:fld>
            <a:endParaRPr lang="en-US"/>
          </a:p>
        </p:txBody>
      </p:sp>
    </p:spTree>
    <p:extLst>
      <p:ext uri="{BB962C8B-B14F-4D97-AF65-F5344CB8AC3E}">
        <p14:creationId xmlns:p14="http://schemas.microsoft.com/office/powerpoint/2010/main" val="2598853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next three slides: What are the goals for establishing an RMOCC?</a:t>
            </a:r>
          </a:p>
        </p:txBody>
      </p:sp>
      <p:sp>
        <p:nvSpPr>
          <p:cNvPr id="4" name="Slide Number Placeholder 3"/>
          <p:cNvSpPr>
            <a:spLocks noGrp="1"/>
          </p:cNvSpPr>
          <p:nvPr>
            <p:ph type="sldNum" sz="quarter" idx="5"/>
          </p:nvPr>
        </p:nvSpPr>
        <p:spPr/>
        <p:txBody>
          <a:bodyPr/>
          <a:lstStyle/>
          <a:p>
            <a:fld id="{5A5506BB-A416-D245-AAAC-8F3112FA676D}" type="slidenum">
              <a:rPr lang="en-US" smtClean="0"/>
              <a:t>45</a:t>
            </a:fld>
            <a:endParaRPr lang="en-US"/>
          </a:p>
        </p:txBody>
      </p:sp>
    </p:spTree>
    <p:extLst>
      <p:ext uri="{BB962C8B-B14F-4D97-AF65-F5344CB8AC3E}">
        <p14:creationId xmlns:p14="http://schemas.microsoft.com/office/powerpoint/2010/main" val="40797600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extra materials- use as needed depending on your audience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Open Sans" pitchFamily="2" charset="0"/>
              <a:ea typeface="Open Sans" pitchFamily="2" charset="0"/>
              <a:cs typeface="Ope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Open Sans" pitchFamily="2" charset="0"/>
                <a:ea typeface="Open Sans" pitchFamily="2" charset="0"/>
                <a:cs typeface="Open Sans" pitchFamily="2" charset="0"/>
              </a:rPr>
              <a:t>Basic </a:t>
            </a:r>
            <a:r>
              <a:rPr lang="en-US" sz="1200" b="1" dirty="0">
                <a:solidFill>
                  <a:schemeClr val="accent2"/>
                </a:solidFill>
                <a:latin typeface="Open Sans" pitchFamily="2" charset="0"/>
                <a:ea typeface="Open Sans" pitchFamily="2" charset="0"/>
                <a:cs typeface="Open Sans" pitchFamily="2" charset="0"/>
              </a:rPr>
              <a:t>Structural Components </a:t>
            </a:r>
            <a:r>
              <a:rPr lang="en-US" sz="1200" b="1" dirty="0">
                <a:latin typeface="Open Sans" pitchFamily="2" charset="0"/>
                <a:ea typeface="Open Sans" pitchFamily="2" charset="0"/>
                <a:cs typeface="Open Sans" pitchFamily="2" charset="0"/>
              </a:rPr>
              <a:t>to be Addressed by RMOCC Standards</a:t>
            </a:r>
          </a:p>
          <a:p>
            <a:r>
              <a:rPr lang="en-US" dirty="0"/>
              <a:t>READ: category and the Key needs</a:t>
            </a:r>
          </a:p>
        </p:txBody>
      </p:sp>
      <p:sp>
        <p:nvSpPr>
          <p:cNvPr id="4" name="Slide Number Placeholder 3"/>
          <p:cNvSpPr>
            <a:spLocks noGrp="1"/>
          </p:cNvSpPr>
          <p:nvPr>
            <p:ph type="sldNum" sz="quarter" idx="5"/>
          </p:nvPr>
        </p:nvSpPr>
        <p:spPr/>
        <p:txBody>
          <a:bodyPr/>
          <a:lstStyle/>
          <a:p>
            <a:fld id="{5A5506BB-A416-D245-AAAC-8F3112FA676D}" type="slidenum">
              <a:rPr lang="en-US" smtClean="0"/>
              <a:t>48</a:t>
            </a:fld>
            <a:endParaRPr lang="en-US"/>
          </a:p>
        </p:txBody>
      </p:sp>
    </p:spTree>
    <p:extLst>
      <p:ext uri="{BB962C8B-B14F-4D97-AF65-F5344CB8AC3E}">
        <p14:creationId xmlns:p14="http://schemas.microsoft.com/office/powerpoint/2010/main" val="20507060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slide:</a:t>
            </a:r>
          </a:p>
          <a:p>
            <a:endParaRPr lang="en-US" dirty="0"/>
          </a:p>
        </p:txBody>
      </p:sp>
      <p:sp>
        <p:nvSpPr>
          <p:cNvPr id="4" name="Slide Number Placeholder 3"/>
          <p:cNvSpPr>
            <a:spLocks noGrp="1"/>
          </p:cNvSpPr>
          <p:nvPr>
            <p:ph type="sldNum" sz="quarter" idx="5"/>
          </p:nvPr>
        </p:nvSpPr>
        <p:spPr/>
        <p:txBody>
          <a:bodyPr/>
          <a:lstStyle/>
          <a:p>
            <a:fld id="{5A5506BB-A416-D245-AAAC-8F3112FA676D}" type="slidenum">
              <a:rPr lang="en-US" smtClean="0"/>
              <a:t>49</a:t>
            </a:fld>
            <a:endParaRPr lang="en-US"/>
          </a:p>
        </p:txBody>
      </p:sp>
    </p:spTree>
    <p:extLst>
      <p:ext uri="{BB962C8B-B14F-4D97-AF65-F5344CB8AC3E}">
        <p14:creationId xmlns:p14="http://schemas.microsoft.com/office/powerpoint/2010/main" val="40122618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5506BB-A416-D245-AAAC-8F3112FA676D}" type="slidenum">
              <a:rPr lang="en-US" smtClean="0"/>
              <a:t>50</a:t>
            </a:fld>
            <a:endParaRPr lang="en-US"/>
          </a:p>
        </p:txBody>
      </p:sp>
    </p:spTree>
    <p:extLst>
      <p:ext uri="{BB962C8B-B14F-4D97-AF65-F5344CB8AC3E}">
        <p14:creationId xmlns:p14="http://schemas.microsoft.com/office/powerpoint/2010/main" val="4174971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uneven access to quality trauma care across the system.  In many states and regions, care is concentrated in the urban areas and access to specialty and coordinated care can be challenging in many rural areas.  Due to manpower shortages, many critical access hospitals are being managed by APPs, sometimes without physician backup and with limited trauma experience.  In addition, EMS systems are often not robust in rural areas and not fully integrated into the trauma system.  EMS in not recognized as an essential service in 74% (n=37) of states in the US [Hassanein 2023] and is thus frequently underfunded, understaffed, and overworked.</a:t>
            </a:r>
          </a:p>
          <a:p>
            <a:endParaRPr lang="en-US" dirty="0"/>
          </a:p>
          <a:p>
            <a:r>
              <a:rPr lang="en-US" dirty="0"/>
              <a:t>According to the American Hospital Association, approximately 48% of rural hospitals operated at a financial loss in 2023 [analysis of RAND hospital cost report data].</a:t>
            </a:r>
          </a:p>
          <a:p>
            <a:endParaRPr lang="en-US" dirty="0"/>
          </a:p>
          <a:p>
            <a:r>
              <a:rPr lang="en-US" dirty="0"/>
              <a:t>There are frequently difficulties across different hospital systems, often financially driven, to disincentivize cross-collaboration.</a:t>
            </a:r>
          </a:p>
        </p:txBody>
      </p:sp>
      <p:sp>
        <p:nvSpPr>
          <p:cNvPr id="4" name="Slide Number Placeholder 3"/>
          <p:cNvSpPr>
            <a:spLocks noGrp="1"/>
          </p:cNvSpPr>
          <p:nvPr>
            <p:ph type="sldNum" sz="quarter" idx="5"/>
          </p:nvPr>
        </p:nvSpPr>
        <p:spPr/>
        <p:txBody>
          <a:bodyPr/>
          <a:lstStyle/>
          <a:p>
            <a:fld id="{5A5506BB-A416-D245-AAAC-8F3112FA676D}" type="slidenum">
              <a:rPr lang="en-US" smtClean="0"/>
              <a:t>5</a:t>
            </a:fld>
            <a:endParaRPr lang="en-US"/>
          </a:p>
        </p:txBody>
      </p:sp>
    </p:spTree>
    <p:extLst>
      <p:ext uri="{BB962C8B-B14F-4D97-AF65-F5344CB8AC3E}">
        <p14:creationId xmlns:p14="http://schemas.microsoft.com/office/powerpoint/2010/main" val="417370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2690B-9B06-9431-D66C-915FE09D5D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807939-6B29-5590-D780-B4EAF21FF8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02878D-822A-3876-41CC-0C52214A6836}"/>
              </a:ext>
            </a:extLst>
          </p:cNvPr>
          <p:cNvSpPr>
            <a:spLocks noGrp="1"/>
          </p:cNvSpPr>
          <p:nvPr>
            <p:ph type="body" idx="1"/>
          </p:nvPr>
        </p:nvSpPr>
        <p:spPr/>
        <p:txBody>
          <a:bodyPr/>
          <a:lstStyle/>
          <a:p>
            <a:r>
              <a:rPr lang="en-US" dirty="0"/>
              <a:t>When there is a disaster or multi-casualty even, there is an established process for development of incident command by police and fire.  There is deployment of emergency services including fire, police, and EMS to the scene with communication regarding scene safety and patient transport.  There is often, however, a lack of information regarding hospital bed capacity as these patients are distributed.</a:t>
            </a:r>
          </a:p>
        </p:txBody>
      </p:sp>
      <p:sp>
        <p:nvSpPr>
          <p:cNvPr id="4" name="Slide Number Placeholder 3">
            <a:extLst>
              <a:ext uri="{FF2B5EF4-FFF2-40B4-BE49-F238E27FC236}">
                <a16:creationId xmlns:a16="http://schemas.microsoft.com/office/drawing/2014/main" id="{3E160D49-229B-7C60-7BCB-C73B7FDB5046}"/>
              </a:ext>
            </a:extLst>
          </p:cNvPr>
          <p:cNvSpPr>
            <a:spLocks noGrp="1"/>
          </p:cNvSpPr>
          <p:nvPr>
            <p:ph type="sldNum" sz="quarter" idx="5"/>
          </p:nvPr>
        </p:nvSpPr>
        <p:spPr/>
        <p:txBody>
          <a:bodyPr/>
          <a:lstStyle/>
          <a:p>
            <a:fld id="{5A5506BB-A416-D245-AAAC-8F3112FA676D}" type="slidenum">
              <a:rPr lang="en-US" smtClean="0"/>
              <a:t>6</a:t>
            </a:fld>
            <a:endParaRPr lang="en-US"/>
          </a:p>
        </p:txBody>
      </p:sp>
    </p:spTree>
    <p:extLst>
      <p:ext uri="{BB962C8B-B14F-4D97-AF65-F5344CB8AC3E}">
        <p14:creationId xmlns:p14="http://schemas.microsoft.com/office/powerpoint/2010/main" val="746930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with this care coordination to the medical facilities, the RMOCC was created as a tool to facilitate equitable health care distribution across a region. </a:t>
            </a:r>
          </a:p>
        </p:txBody>
      </p:sp>
      <p:sp>
        <p:nvSpPr>
          <p:cNvPr id="4" name="Slide Number Placeholder 3"/>
          <p:cNvSpPr>
            <a:spLocks noGrp="1"/>
          </p:cNvSpPr>
          <p:nvPr>
            <p:ph type="sldNum" sz="quarter" idx="5"/>
          </p:nvPr>
        </p:nvSpPr>
        <p:spPr/>
        <p:txBody>
          <a:bodyPr/>
          <a:lstStyle/>
          <a:p>
            <a:fld id="{5A5506BB-A416-D245-AAAC-8F3112FA676D}" type="slidenum">
              <a:rPr lang="en-US" smtClean="0"/>
              <a:t>7</a:t>
            </a:fld>
            <a:endParaRPr lang="en-US"/>
          </a:p>
        </p:txBody>
      </p:sp>
    </p:spTree>
    <p:extLst>
      <p:ext uri="{BB962C8B-B14F-4D97-AF65-F5344CB8AC3E}">
        <p14:creationId xmlns:p14="http://schemas.microsoft.com/office/powerpoint/2010/main" val="4216554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effectLst/>
                <a:latin typeface="Open Sans" pitchFamily="2" charset="0"/>
                <a:ea typeface="Open Sans" pitchFamily="2" charset="0"/>
                <a:cs typeface="Open Sans" pitchFamily="2" charset="0"/>
              </a:rPr>
              <a:t>What the RMOCC provides is </a:t>
            </a:r>
          </a:p>
          <a:p>
            <a:r>
              <a:rPr lang="en-US" sz="2400" b="1" dirty="0">
                <a:effectLst/>
                <a:latin typeface="Open Sans" pitchFamily="2" charset="0"/>
                <a:ea typeface="Open Sans" pitchFamily="2" charset="0"/>
                <a:cs typeface="Open Sans" pitchFamily="2" charset="0"/>
              </a:rPr>
              <a:t>Centralized command center that coordinates real-time </a:t>
            </a:r>
            <a:r>
              <a:rPr lang="en-US" sz="2400" b="1" dirty="0">
                <a:latin typeface="Open Sans" pitchFamily="2" charset="0"/>
                <a:ea typeface="Open Sans" pitchFamily="2" charset="0"/>
                <a:cs typeface="Open Sans" pitchFamily="2" charset="0"/>
              </a:rPr>
              <a:t>c</a:t>
            </a:r>
            <a:r>
              <a:rPr lang="en-US" sz="2400" b="1" dirty="0">
                <a:effectLst/>
                <a:latin typeface="Open Sans" pitchFamily="2" charset="0"/>
                <a:ea typeface="Open Sans" pitchFamily="2" charset="0"/>
                <a:cs typeface="Open Sans" pitchFamily="2" charset="0"/>
              </a:rPr>
              <a:t>ommunication and resource management across a region and provides: </a:t>
            </a:r>
          </a:p>
          <a:p>
            <a:pPr marL="800100" lvl="1" indent="-342900">
              <a:lnSpc>
                <a:spcPct val="150000"/>
              </a:lnSpc>
              <a:buFont typeface="Arial" panose="020B0604020202020204" pitchFamily="34" charset="0"/>
              <a:buChar char="•"/>
            </a:pPr>
            <a:r>
              <a:rPr lang="en-US" sz="2400" dirty="0">
                <a:latin typeface="Open Sans" pitchFamily="2" charset="0"/>
                <a:ea typeface="Open Sans" pitchFamily="2" charset="0"/>
                <a:cs typeface="Open Sans" pitchFamily="2" charset="0"/>
              </a:rPr>
              <a:t>Situational awareness of healthcare resources</a:t>
            </a:r>
          </a:p>
          <a:p>
            <a:pPr marL="800100" lvl="1" indent="-342900">
              <a:lnSpc>
                <a:spcPct val="150000"/>
              </a:lnSpc>
              <a:buFont typeface="Arial" panose="020B0604020202020204" pitchFamily="34" charset="0"/>
              <a:buChar char="•"/>
            </a:pPr>
            <a:r>
              <a:rPr lang="en-US" sz="2400" dirty="0">
                <a:effectLst/>
                <a:latin typeface="Open Sans" pitchFamily="2" charset="0"/>
                <a:ea typeface="Open Sans" pitchFamily="2" charset="0"/>
                <a:cs typeface="Open Sans" pitchFamily="2" charset="0"/>
              </a:rPr>
              <a:t>Coordination of patient tracking and distribution</a:t>
            </a:r>
          </a:p>
          <a:p>
            <a:pPr marL="800100" lvl="1" indent="-342900">
              <a:lnSpc>
                <a:spcPct val="150000"/>
              </a:lnSpc>
              <a:buFont typeface="Arial" panose="020B0604020202020204" pitchFamily="34" charset="0"/>
              <a:buChar char="•"/>
            </a:pPr>
            <a:r>
              <a:rPr lang="en-US" sz="2400" dirty="0">
                <a:latin typeface="Open Sans" pitchFamily="2" charset="0"/>
                <a:ea typeface="Open Sans" pitchFamily="2" charset="0"/>
                <a:cs typeface="Open Sans" pitchFamily="2" charset="0"/>
              </a:rPr>
              <a:t>Real-time evaluation of capacity and capability</a:t>
            </a:r>
            <a:endParaRPr lang="en-US" sz="2400" dirty="0">
              <a:effectLst/>
              <a:latin typeface="Open Sans" pitchFamily="2" charset="0"/>
              <a:ea typeface="Open Sans" pitchFamily="2" charset="0"/>
              <a:cs typeface="Open Sans" pitchFamily="2" charset="0"/>
            </a:endParaRPr>
          </a:p>
          <a:p>
            <a:pPr marL="800100" lvl="1" indent="-342900">
              <a:lnSpc>
                <a:spcPct val="150000"/>
              </a:lnSpc>
              <a:buFont typeface="Arial" panose="020B0604020202020204" pitchFamily="34" charset="0"/>
              <a:buChar char="•"/>
            </a:pPr>
            <a:r>
              <a:rPr lang="en-US" sz="2400" dirty="0">
                <a:latin typeface="Open Sans" pitchFamily="2" charset="0"/>
                <a:ea typeface="Open Sans" pitchFamily="2" charset="0"/>
                <a:cs typeface="Open Sans" pitchFamily="2" charset="0"/>
              </a:rPr>
              <a:t>Workforce and supply sharing</a:t>
            </a:r>
            <a:endParaRPr lang="en-US" sz="2400" dirty="0">
              <a:effectLst/>
              <a:latin typeface="Open Sans" pitchFamily="2" charset="0"/>
              <a:ea typeface="Open Sans" pitchFamily="2" charset="0"/>
              <a:cs typeface="Open Sans" pitchFamily="2" charset="0"/>
            </a:endParaRPr>
          </a:p>
          <a:p>
            <a:endParaRPr lang="en-US" dirty="0"/>
          </a:p>
        </p:txBody>
      </p:sp>
      <p:sp>
        <p:nvSpPr>
          <p:cNvPr id="4" name="Slide Number Placeholder 3"/>
          <p:cNvSpPr>
            <a:spLocks noGrp="1"/>
          </p:cNvSpPr>
          <p:nvPr>
            <p:ph type="sldNum" sz="quarter" idx="5"/>
          </p:nvPr>
        </p:nvSpPr>
        <p:spPr/>
        <p:txBody>
          <a:bodyPr/>
          <a:lstStyle/>
          <a:p>
            <a:fld id="{5A5506BB-A416-D245-AAAC-8F3112FA676D}" type="slidenum">
              <a:rPr lang="en-US" smtClean="0"/>
              <a:t>8</a:t>
            </a:fld>
            <a:endParaRPr lang="en-US"/>
          </a:p>
        </p:txBody>
      </p:sp>
    </p:spTree>
    <p:extLst>
      <p:ext uri="{BB962C8B-B14F-4D97-AF65-F5344CB8AC3E}">
        <p14:creationId xmlns:p14="http://schemas.microsoft.com/office/powerpoint/2010/main" val="1945661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2400" b="1" dirty="0">
                <a:latin typeface="Open Sans" pitchFamily="2" charset="0"/>
                <a:ea typeface="Open Sans" pitchFamily="2" charset="0"/>
                <a:cs typeface="Open Sans" pitchFamily="2" charset="0"/>
              </a:rPr>
              <a:t>The RMOCC serves many Key Functions to include:</a:t>
            </a:r>
          </a:p>
          <a:p>
            <a:pPr marL="800100" lvl="1" indent="-342900">
              <a:lnSpc>
                <a:spcPct val="150000"/>
              </a:lnSpc>
              <a:buFont typeface="Arial" panose="020B0604020202020204" pitchFamily="34" charset="0"/>
              <a:buChar char="•"/>
            </a:pPr>
            <a:r>
              <a:rPr lang="en-US" sz="2400" b="1" dirty="0">
                <a:latin typeface="Open Sans" pitchFamily="2" charset="0"/>
                <a:ea typeface="Open Sans" pitchFamily="2" charset="0"/>
                <a:cs typeface="Open Sans" pitchFamily="2" charset="0"/>
              </a:rPr>
              <a:t>Multi-disciplinary collaboration </a:t>
            </a:r>
            <a:r>
              <a:rPr lang="en-US" sz="2400" dirty="0">
                <a:latin typeface="Open Sans" pitchFamily="2" charset="0"/>
                <a:ea typeface="Open Sans" pitchFamily="2" charset="0"/>
                <a:cs typeface="Open Sans" pitchFamily="2" charset="0"/>
              </a:rPr>
              <a:t>between hospitals, EMS, public health departments, emergency management agencies, and military</a:t>
            </a:r>
          </a:p>
          <a:p>
            <a:pPr marL="800100" lvl="1" indent="-342900">
              <a:lnSpc>
                <a:spcPct val="150000"/>
              </a:lnSpc>
              <a:buFont typeface="Arial" panose="020B0604020202020204" pitchFamily="34" charset="0"/>
              <a:buChar char="•"/>
            </a:pPr>
            <a:r>
              <a:rPr lang="en-US" sz="2400" dirty="0">
                <a:effectLst/>
                <a:latin typeface="Open Sans" pitchFamily="2" charset="0"/>
                <a:ea typeface="Open Sans" pitchFamily="2" charset="0"/>
                <a:cs typeface="Open Sans" pitchFamily="2" charset="0"/>
              </a:rPr>
              <a:t>Support access to healthcare assets consistently across a region</a:t>
            </a:r>
          </a:p>
          <a:p>
            <a:pPr marL="800100" lvl="1" indent="-342900">
              <a:lnSpc>
                <a:spcPct val="150000"/>
              </a:lnSpc>
              <a:buFont typeface="Arial" panose="020B0604020202020204" pitchFamily="34" charset="0"/>
              <a:buChar char="•"/>
            </a:pPr>
            <a:r>
              <a:rPr lang="en-US" sz="2400" dirty="0">
                <a:latin typeface="Open Sans" pitchFamily="2" charset="0"/>
                <a:ea typeface="Open Sans" pitchFamily="2" charset="0"/>
                <a:cs typeface="Open Sans" pitchFamily="2" charset="0"/>
              </a:rPr>
              <a:t>Coordinates patient movement </a:t>
            </a:r>
            <a:r>
              <a:rPr lang="en-US" sz="2400" b="1" dirty="0">
                <a:latin typeface="Open Sans" pitchFamily="2" charset="0"/>
                <a:ea typeface="Open Sans" pitchFamily="2" charset="0"/>
                <a:cs typeface="Open Sans" pitchFamily="2" charset="0"/>
              </a:rPr>
              <a:t>day-to-day with surge capability</a:t>
            </a:r>
          </a:p>
          <a:p>
            <a:pPr marL="800100" lvl="1" indent="-342900">
              <a:lnSpc>
                <a:spcPct val="150000"/>
              </a:lnSpc>
              <a:buFont typeface="Arial" panose="020B0604020202020204" pitchFamily="34" charset="0"/>
              <a:buChar char="•"/>
            </a:pPr>
            <a:r>
              <a:rPr lang="en-US" sz="2400" dirty="0">
                <a:effectLst/>
                <a:latin typeface="Open Sans" pitchFamily="2" charset="0"/>
                <a:ea typeface="Open Sans" pitchFamily="2" charset="0"/>
                <a:cs typeface="Open Sans" pitchFamily="2" charset="0"/>
              </a:rPr>
              <a:t>Acts as an adjunct and </a:t>
            </a:r>
            <a:r>
              <a:rPr lang="en-US" sz="2400" b="1" dirty="0">
                <a:effectLst/>
                <a:latin typeface="Open Sans" pitchFamily="2" charset="0"/>
                <a:ea typeface="Open Sans" pitchFamily="2" charset="0"/>
                <a:cs typeface="Open Sans" pitchFamily="2" charset="0"/>
              </a:rPr>
              <a:t>does not aff</a:t>
            </a:r>
            <a:r>
              <a:rPr lang="en-US" sz="2400" b="1" dirty="0">
                <a:latin typeface="Open Sans" pitchFamily="2" charset="0"/>
                <a:ea typeface="Open Sans" pitchFamily="2" charset="0"/>
                <a:cs typeface="Open Sans" pitchFamily="2" charset="0"/>
              </a:rPr>
              <a:t>ect patient movement and process within existing hospital systems</a:t>
            </a:r>
            <a:endParaRPr lang="en-US" sz="2400" b="1" dirty="0">
              <a:effectLst/>
              <a:latin typeface="Open Sans" pitchFamily="2" charset="0"/>
              <a:ea typeface="Open Sans" pitchFamily="2" charset="0"/>
              <a:cs typeface="Open Sans" pitchFamily="2" charset="0"/>
            </a:endParaRPr>
          </a:p>
          <a:p>
            <a:endParaRPr lang="en-US" dirty="0"/>
          </a:p>
        </p:txBody>
      </p:sp>
      <p:sp>
        <p:nvSpPr>
          <p:cNvPr id="4" name="Slide Number Placeholder 3"/>
          <p:cNvSpPr>
            <a:spLocks noGrp="1"/>
          </p:cNvSpPr>
          <p:nvPr>
            <p:ph type="sldNum" sz="quarter" idx="5"/>
          </p:nvPr>
        </p:nvSpPr>
        <p:spPr/>
        <p:txBody>
          <a:bodyPr/>
          <a:lstStyle/>
          <a:p>
            <a:fld id="{5A5506BB-A416-D245-AAAC-8F3112FA676D}" type="slidenum">
              <a:rPr lang="en-US" smtClean="0"/>
              <a:t>9</a:t>
            </a:fld>
            <a:endParaRPr lang="en-US"/>
          </a:p>
        </p:txBody>
      </p:sp>
    </p:spTree>
    <p:extLst>
      <p:ext uri="{BB962C8B-B14F-4D97-AF65-F5344CB8AC3E}">
        <p14:creationId xmlns:p14="http://schemas.microsoft.com/office/powerpoint/2010/main" val="873790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A6308-95D7-FAEE-C526-580D341050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1F68D8-471F-D8D5-732D-3D1A7FB9E4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E0914D-ACC8-6B7C-82B2-CDE077889142}"/>
              </a:ext>
            </a:extLst>
          </p:cNvPr>
          <p:cNvSpPr>
            <a:spLocks noGrp="1"/>
          </p:cNvSpPr>
          <p:nvPr>
            <p:ph type="dt" sz="half" idx="10"/>
          </p:nvPr>
        </p:nvSpPr>
        <p:spPr/>
        <p:txBody>
          <a:bodyPr/>
          <a:lstStyle/>
          <a:p>
            <a:fld id="{C62BF1DD-60D9-2F4E-811E-1916DFB9AEF6}" type="datetimeFigureOut">
              <a:rPr lang="en-US" smtClean="0"/>
              <a:t>10/29/2025</a:t>
            </a:fld>
            <a:endParaRPr lang="en-US"/>
          </a:p>
        </p:txBody>
      </p:sp>
      <p:sp>
        <p:nvSpPr>
          <p:cNvPr id="5" name="Footer Placeholder 4">
            <a:extLst>
              <a:ext uri="{FF2B5EF4-FFF2-40B4-BE49-F238E27FC236}">
                <a16:creationId xmlns:a16="http://schemas.microsoft.com/office/drawing/2014/main" id="{BDE6A4FF-A80B-6332-AA48-1DE2B9D1BD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6403D3-8039-42D0-7B86-4083B348D6CD}"/>
              </a:ext>
            </a:extLst>
          </p:cNvPr>
          <p:cNvSpPr>
            <a:spLocks noGrp="1"/>
          </p:cNvSpPr>
          <p:nvPr>
            <p:ph type="sldNum" sz="quarter" idx="12"/>
          </p:nvPr>
        </p:nvSpPr>
        <p:spPr/>
        <p:txBody>
          <a:bodyPr/>
          <a:lstStyle/>
          <a:p>
            <a:fld id="{25DBAA5C-9B92-6143-80C9-3E7C69381309}" type="slidenum">
              <a:rPr lang="en-US" smtClean="0"/>
              <a:t>‹#›</a:t>
            </a:fld>
            <a:endParaRPr lang="en-US"/>
          </a:p>
        </p:txBody>
      </p:sp>
    </p:spTree>
    <p:extLst>
      <p:ext uri="{BB962C8B-B14F-4D97-AF65-F5344CB8AC3E}">
        <p14:creationId xmlns:p14="http://schemas.microsoft.com/office/powerpoint/2010/main" val="769530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0E128-7CE5-274C-5B15-F9121DEF22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853D7C-7872-B148-305A-2E5EDD29A1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D3BC42-EE00-F251-B710-02733BB47066}"/>
              </a:ext>
            </a:extLst>
          </p:cNvPr>
          <p:cNvSpPr>
            <a:spLocks noGrp="1"/>
          </p:cNvSpPr>
          <p:nvPr>
            <p:ph type="dt" sz="half" idx="10"/>
          </p:nvPr>
        </p:nvSpPr>
        <p:spPr/>
        <p:txBody>
          <a:bodyPr/>
          <a:lstStyle/>
          <a:p>
            <a:fld id="{C62BF1DD-60D9-2F4E-811E-1916DFB9AEF6}" type="datetimeFigureOut">
              <a:rPr lang="en-US" smtClean="0"/>
              <a:t>10/29/2025</a:t>
            </a:fld>
            <a:endParaRPr lang="en-US"/>
          </a:p>
        </p:txBody>
      </p:sp>
      <p:sp>
        <p:nvSpPr>
          <p:cNvPr id="5" name="Footer Placeholder 4">
            <a:extLst>
              <a:ext uri="{FF2B5EF4-FFF2-40B4-BE49-F238E27FC236}">
                <a16:creationId xmlns:a16="http://schemas.microsoft.com/office/drawing/2014/main" id="{081680C5-63D0-82D0-03D7-875024D30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2165CB-E68A-9A8D-885E-84F9E69CFC0E}"/>
              </a:ext>
            </a:extLst>
          </p:cNvPr>
          <p:cNvSpPr>
            <a:spLocks noGrp="1"/>
          </p:cNvSpPr>
          <p:nvPr>
            <p:ph type="sldNum" sz="quarter" idx="12"/>
          </p:nvPr>
        </p:nvSpPr>
        <p:spPr/>
        <p:txBody>
          <a:bodyPr/>
          <a:lstStyle/>
          <a:p>
            <a:fld id="{25DBAA5C-9B92-6143-80C9-3E7C69381309}" type="slidenum">
              <a:rPr lang="en-US" smtClean="0"/>
              <a:t>‹#›</a:t>
            </a:fld>
            <a:endParaRPr lang="en-US"/>
          </a:p>
        </p:txBody>
      </p:sp>
    </p:spTree>
    <p:extLst>
      <p:ext uri="{BB962C8B-B14F-4D97-AF65-F5344CB8AC3E}">
        <p14:creationId xmlns:p14="http://schemas.microsoft.com/office/powerpoint/2010/main" val="1774019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B138FC-7C63-B17F-D0F4-DECDE93F71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D3878A-5497-BE85-CE0F-C4C2922CED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8C24F3-16F4-B5E3-63CC-4E3E8D0278E3}"/>
              </a:ext>
            </a:extLst>
          </p:cNvPr>
          <p:cNvSpPr>
            <a:spLocks noGrp="1"/>
          </p:cNvSpPr>
          <p:nvPr>
            <p:ph type="dt" sz="half" idx="10"/>
          </p:nvPr>
        </p:nvSpPr>
        <p:spPr/>
        <p:txBody>
          <a:bodyPr/>
          <a:lstStyle/>
          <a:p>
            <a:fld id="{C62BF1DD-60D9-2F4E-811E-1916DFB9AEF6}" type="datetimeFigureOut">
              <a:rPr lang="en-US" smtClean="0"/>
              <a:t>10/29/2025</a:t>
            </a:fld>
            <a:endParaRPr lang="en-US"/>
          </a:p>
        </p:txBody>
      </p:sp>
      <p:sp>
        <p:nvSpPr>
          <p:cNvPr id="5" name="Footer Placeholder 4">
            <a:extLst>
              <a:ext uri="{FF2B5EF4-FFF2-40B4-BE49-F238E27FC236}">
                <a16:creationId xmlns:a16="http://schemas.microsoft.com/office/drawing/2014/main" id="{9D3A5AD3-4188-20CB-49B4-156A15446C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55A0B0-8B25-F34F-5735-C2CED46626A1}"/>
              </a:ext>
            </a:extLst>
          </p:cNvPr>
          <p:cNvSpPr>
            <a:spLocks noGrp="1"/>
          </p:cNvSpPr>
          <p:nvPr>
            <p:ph type="sldNum" sz="quarter" idx="12"/>
          </p:nvPr>
        </p:nvSpPr>
        <p:spPr/>
        <p:txBody>
          <a:bodyPr/>
          <a:lstStyle/>
          <a:p>
            <a:fld id="{25DBAA5C-9B92-6143-80C9-3E7C69381309}" type="slidenum">
              <a:rPr lang="en-US" smtClean="0"/>
              <a:t>‹#›</a:t>
            </a:fld>
            <a:endParaRPr lang="en-US"/>
          </a:p>
        </p:txBody>
      </p:sp>
    </p:spTree>
    <p:extLst>
      <p:ext uri="{BB962C8B-B14F-4D97-AF65-F5344CB8AC3E}">
        <p14:creationId xmlns:p14="http://schemas.microsoft.com/office/powerpoint/2010/main" val="2719291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060E8-CFBA-2EF5-95A2-ACFF45B0D3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273123-C0A5-E3DE-AF6C-65E44C3EA5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5F66BB-212F-C099-793D-77F7FFD2EA76}"/>
              </a:ext>
            </a:extLst>
          </p:cNvPr>
          <p:cNvSpPr>
            <a:spLocks noGrp="1"/>
          </p:cNvSpPr>
          <p:nvPr>
            <p:ph type="dt" sz="half" idx="10"/>
          </p:nvPr>
        </p:nvSpPr>
        <p:spPr/>
        <p:txBody>
          <a:bodyPr/>
          <a:lstStyle/>
          <a:p>
            <a:fld id="{C62BF1DD-60D9-2F4E-811E-1916DFB9AEF6}" type="datetimeFigureOut">
              <a:rPr lang="en-US" smtClean="0"/>
              <a:t>10/29/2025</a:t>
            </a:fld>
            <a:endParaRPr lang="en-US"/>
          </a:p>
        </p:txBody>
      </p:sp>
      <p:sp>
        <p:nvSpPr>
          <p:cNvPr id="5" name="Footer Placeholder 4">
            <a:extLst>
              <a:ext uri="{FF2B5EF4-FFF2-40B4-BE49-F238E27FC236}">
                <a16:creationId xmlns:a16="http://schemas.microsoft.com/office/drawing/2014/main" id="{9929676C-E5C6-CA96-18F4-973AF7AAEF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F78E0-0970-2371-F60B-6C1D7F1C3C7E}"/>
              </a:ext>
            </a:extLst>
          </p:cNvPr>
          <p:cNvSpPr>
            <a:spLocks noGrp="1"/>
          </p:cNvSpPr>
          <p:nvPr>
            <p:ph type="sldNum" sz="quarter" idx="12"/>
          </p:nvPr>
        </p:nvSpPr>
        <p:spPr/>
        <p:txBody>
          <a:bodyPr/>
          <a:lstStyle/>
          <a:p>
            <a:fld id="{25DBAA5C-9B92-6143-80C9-3E7C69381309}" type="slidenum">
              <a:rPr lang="en-US" smtClean="0"/>
              <a:t>‹#›</a:t>
            </a:fld>
            <a:endParaRPr lang="en-US"/>
          </a:p>
        </p:txBody>
      </p:sp>
    </p:spTree>
    <p:extLst>
      <p:ext uri="{BB962C8B-B14F-4D97-AF65-F5344CB8AC3E}">
        <p14:creationId xmlns:p14="http://schemas.microsoft.com/office/powerpoint/2010/main" val="28179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4C944-0DBE-61D4-56A7-149EEFCC8A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2A52F5-40DD-C977-32A6-9A2EC7C0F45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36458E-2207-F758-0F32-A618D3D13130}"/>
              </a:ext>
            </a:extLst>
          </p:cNvPr>
          <p:cNvSpPr>
            <a:spLocks noGrp="1"/>
          </p:cNvSpPr>
          <p:nvPr>
            <p:ph type="dt" sz="half" idx="10"/>
          </p:nvPr>
        </p:nvSpPr>
        <p:spPr/>
        <p:txBody>
          <a:bodyPr/>
          <a:lstStyle/>
          <a:p>
            <a:fld id="{C62BF1DD-60D9-2F4E-811E-1916DFB9AEF6}" type="datetimeFigureOut">
              <a:rPr lang="en-US" smtClean="0"/>
              <a:t>10/29/2025</a:t>
            </a:fld>
            <a:endParaRPr lang="en-US"/>
          </a:p>
        </p:txBody>
      </p:sp>
      <p:sp>
        <p:nvSpPr>
          <p:cNvPr id="5" name="Footer Placeholder 4">
            <a:extLst>
              <a:ext uri="{FF2B5EF4-FFF2-40B4-BE49-F238E27FC236}">
                <a16:creationId xmlns:a16="http://schemas.microsoft.com/office/drawing/2014/main" id="{F2AD776E-6449-1561-75E1-2B3A675D6C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8D42D-26A2-E29E-C6F3-37239265C4AB}"/>
              </a:ext>
            </a:extLst>
          </p:cNvPr>
          <p:cNvSpPr>
            <a:spLocks noGrp="1"/>
          </p:cNvSpPr>
          <p:nvPr>
            <p:ph type="sldNum" sz="quarter" idx="12"/>
          </p:nvPr>
        </p:nvSpPr>
        <p:spPr/>
        <p:txBody>
          <a:bodyPr/>
          <a:lstStyle/>
          <a:p>
            <a:fld id="{25DBAA5C-9B92-6143-80C9-3E7C69381309}" type="slidenum">
              <a:rPr lang="en-US" smtClean="0"/>
              <a:t>‹#›</a:t>
            </a:fld>
            <a:endParaRPr lang="en-US"/>
          </a:p>
        </p:txBody>
      </p:sp>
    </p:spTree>
    <p:extLst>
      <p:ext uri="{BB962C8B-B14F-4D97-AF65-F5344CB8AC3E}">
        <p14:creationId xmlns:p14="http://schemas.microsoft.com/office/powerpoint/2010/main" val="1876215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CC374-F666-66F7-C1D9-A4DE2675B6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CCF657-2E75-27B5-9759-29D279FB93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94BCB4-70A3-B260-7AC4-4E0C725797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5DCE79-078B-75A2-8062-ABFD6BB57F0C}"/>
              </a:ext>
            </a:extLst>
          </p:cNvPr>
          <p:cNvSpPr>
            <a:spLocks noGrp="1"/>
          </p:cNvSpPr>
          <p:nvPr>
            <p:ph type="dt" sz="half" idx="10"/>
          </p:nvPr>
        </p:nvSpPr>
        <p:spPr/>
        <p:txBody>
          <a:bodyPr/>
          <a:lstStyle/>
          <a:p>
            <a:fld id="{C62BF1DD-60D9-2F4E-811E-1916DFB9AEF6}" type="datetimeFigureOut">
              <a:rPr lang="en-US" smtClean="0"/>
              <a:t>10/29/2025</a:t>
            </a:fld>
            <a:endParaRPr lang="en-US"/>
          </a:p>
        </p:txBody>
      </p:sp>
      <p:sp>
        <p:nvSpPr>
          <p:cNvPr id="6" name="Footer Placeholder 5">
            <a:extLst>
              <a:ext uri="{FF2B5EF4-FFF2-40B4-BE49-F238E27FC236}">
                <a16:creationId xmlns:a16="http://schemas.microsoft.com/office/drawing/2014/main" id="{578EC523-FFEE-68EA-E5EA-A59F061037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5265FD-6ED1-7A5C-EDCC-54349A15E425}"/>
              </a:ext>
            </a:extLst>
          </p:cNvPr>
          <p:cNvSpPr>
            <a:spLocks noGrp="1"/>
          </p:cNvSpPr>
          <p:nvPr>
            <p:ph type="sldNum" sz="quarter" idx="12"/>
          </p:nvPr>
        </p:nvSpPr>
        <p:spPr/>
        <p:txBody>
          <a:bodyPr/>
          <a:lstStyle/>
          <a:p>
            <a:fld id="{25DBAA5C-9B92-6143-80C9-3E7C69381309}" type="slidenum">
              <a:rPr lang="en-US" smtClean="0"/>
              <a:t>‹#›</a:t>
            </a:fld>
            <a:endParaRPr lang="en-US"/>
          </a:p>
        </p:txBody>
      </p:sp>
    </p:spTree>
    <p:extLst>
      <p:ext uri="{BB962C8B-B14F-4D97-AF65-F5344CB8AC3E}">
        <p14:creationId xmlns:p14="http://schemas.microsoft.com/office/powerpoint/2010/main" val="1206696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29AD6-EC30-9394-35A2-A3636A3AE2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EEC3E7-15CE-1E6D-5DBA-C05E91D550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61E6FE-DB84-E0BB-7F37-650D4B05D0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970EF9-FB6E-48E8-6F8B-3D47E33C44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116225-F65E-F2B0-006B-FB7A234C26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2DE98-5794-3F57-237F-522B6AC8F59D}"/>
              </a:ext>
            </a:extLst>
          </p:cNvPr>
          <p:cNvSpPr>
            <a:spLocks noGrp="1"/>
          </p:cNvSpPr>
          <p:nvPr>
            <p:ph type="dt" sz="half" idx="10"/>
          </p:nvPr>
        </p:nvSpPr>
        <p:spPr/>
        <p:txBody>
          <a:bodyPr/>
          <a:lstStyle/>
          <a:p>
            <a:fld id="{C62BF1DD-60D9-2F4E-811E-1916DFB9AEF6}" type="datetimeFigureOut">
              <a:rPr lang="en-US" smtClean="0"/>
              <a:t>10/29/2025</a:t>
            </a:fld>
            <a:endParaRPr lang="en-US"/>
          </a:p>
        </p:txBody>
      </p:sp>
      <p:sp>
        <p:nvSpPr>
          <p:cNvPr id="8" name="Footer Placeholder 7">
            <a:extLst>
              <a:ext uri="{FF2B5EF4-FFF2-40B4-BE49-F238E27FC236}">
                <a16:creationId xmlns:a16="http://schemas.microsoft.com/office/drawing/2014/main" id="{7F6A923F-631F-DE04-E397-6C6BD33BD5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8930F3-C4E7-CE9C-8458-3EEC59231035}"/>
              </a:ext>
            </a:extLst>
          </p:cNvPr>
          <p:cNvSpPr>
            <a:spLocks noGrp="1"/>
          </p:cNvSpPr>
          <p:nvPr>
            <p:ph type="sldNum" sz="quarter" idx="12"/>
          </p:nvPr>
        </p:nvSpPr>
        <p:spPr/>
        <p:txBody>
          <a:bodyPr/>
          <a:lstStyle/>
          <a:p>
            <a:fld id="{25DBAA5C-9B92-6143-80C9-3E7C69381309}" type="slidenum">
              <a:rPr lang="en-US" smtClean="0"/>
              <a:t>‹#›</a:t>
            </a:fld>
            <a:endParaRPr lang="en-US"/>
          </a:p>
        </p:txBody>
      </p:sp>
    </p:spTree>
    <p:extLst>
      <p:ext uri="{BB962C8B-B14F-4D97-AF65-F5344CB8AC3E}">
        <p14:creationId xmlns:p14="http://schemas.microsoft.com/office/powerpoint/2010/main" val="4004578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1EAD8-34EB-0AD6-B76D-0ECE7FAFEF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EB4195-CDF0-1063-A063-286C3856C654}"/>
              </a:ext>
            </a:extLst>
          </p:cNvPr>
          <p:cNvSpPr>
            <a:spLocks noGrp="1"/>
          </p:cNvSpPr>
          <p:nvPr>
            <p:ph type="dt" sz="half" idx="10"/>
          </p:nvPr>
        </p:nvSpPr>
        <p:spPr/>
        <p:txBody>
          <a:bodyPr/>
          <a:lstStyle/>
          <a:p>
            <a:fld id="{C62BF1DD-60D9-2F4E-811E-1916DFB9AEF6}" type="datetimeFigureOut">
              <a:rPr lang="en-US" smtClean="0"/>
              <a:t>10/29/2025</a:t>
            </a:fld>
            <a:endParaRPr lang="en-US"/>
          </a:p>
        </p:txBody>
      </p:sp>
      <p:sp>
        <p:nvSpPr>
          <p:cNvPr id="4" name="Footer Placeholder 3">
            <a:extLst>
              <a:ext uri="{FF2B5EF4-FFF2-40B4-BE49-F238E27FC236}">
                <a16:creationId xmlns:a16="http://schemas.microsoft.com/office/drawing/2014/main" id="{5070C68E-0598-C8D8-EC3C-6A278F475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6A888E-AAC3-DDF8-C26D-67B630E11E1E}"/>
              </a:ext>
            </a:extLst>
          </p:cNvPr>
          <p:cNvSpPr>
            <a:spLocks noGrp="1"/>
          </p:cNvSpPr>
          <p:nvPr>
            <p:ph type="sldNum" sz="quarter" idx="12"/>
          </p:nvPr>
        </p:nvSpPr>
        <p:spPr/>
        <p:txBody>
          <a:bodyPr/>
          <a:lstStyle/>
          <a:p>
            <a:fld id="{25DBAA5C-9B92-6143-80C9-3E7C69381309}" type="slidenum">
              <a:rPr lang="en-US" smtClean="0"/>
              <a:t>‹#›</a:t>
            </a:fld>
            <a:endParaRPr lang="en-US"/>
          </a:p>
        </p:txBody>
      </p:sp>
    </p:spTree>
    <p:extLst>
      <p:ext uri="{BB962C8B-B14F-4D97-AF65-F5344CB8AC3E}">
        <p14:creationId xmlns:p14="http://schemas.microsoft.com/office/powerpoint/2010/main" val="1486063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3BD7EE-9A00-7EFB-B6B0-3CAE4FF3C1B2}"/>
              </a:ext>
            </a:extLst>
          </p:cNvPr>
          <p:cNvSpPr>
            <a:spLocks noGrp="1"/>
          </p:cNvSpPr>
          <p:nvPr>
            <p:ph type="dt" sz="half" idx="10"/>
          </p:nvPr>
        </p:nvSpPr>
        <p:spPr/>
        <p:txBody>
          <a:bodyPr/>
          <a:lstStyle/>
          <a:p>
            <a:fld id="{C62BF1DD-60D9-2F4E-811E-1916DFB9AEF6}" type="datetimeFigureOut">
              <a:rPr lang="en-US" smtClean="0"/>
              <a:t>10/29/2025</a:t>
            </a:fld>
            <a:endParaRPr lang="en-US"/>
          </a:p>
        </p:txBody>
      </p:sp>
      <p:sp>
        <p:nvSpPr>
          <p:cNvPr id="3" name="Footer Placeholder 2">
            <a:extLst>
              <a:ext uri="{FF2B5EF4-FFF2-40B4-BE49-F238E27FC236}">
                <a16:creationId xmlns:a16="http://schemas.microsoft.com/office/drawing/2014/main" id="{3D2FCC1F-388C-BC21-F186-8B196F7CAF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D7D02D-5DE6-B70C-6A93-FAE709E4CE6F}"/>
              </a:ext>
            </a:extLst>
          </p:cNvPr>
          <p:cNvSpPr>
            <a:spLocks noGrp="1"/>
          </p:cNvSpPr>
          <p:nvPr>
            <p:ph type="sldNum" sz="quarter" idx="12"/>
          </p:nvPr>
        </p:nvSpPr>
        <p:spPr/>
        <p:txBody>
          <a:bodyPr/>
          <a:lstStyle/>
          <a:p>
            <a:fld id="{25DBAA5C-9B92-6143-80C9-3E7C69381309}" type="slidenum">
              <a:rPr lang="en-US" smtClean="0"/>
              <a:t>‹#›</a:t>
            </a:fld>
            <a:endParaRPr lang="en-US"/>
          </a:p>
        </p:txBody>
      </p:sp>
    </p:spTree>
    <p:extLst>
      <p:ext uri="{BB962C8B-B14F-4D97-AF65-F5344CB8AC3E}">
        <p14:creationId xmlns:p14="http://schemas.microsoft.com/office/powerpoint/2010/main" val="3286040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44313-B48C-C5E4-0930-B9B6397507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13BFE8-C8F0-66FE-6570-8DD8EB15C1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495C86-9C9A-2750-655E-6F2BD6D1B7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3EEFE0-7719-C937-69FF-4B39B5848FBF}"/>
              </a:ext>
            </a:extLst>
          </p:cNvPr>
          <p:cNvSpPr>
            <a:spLocks noGrp="1"/>
          </p:cNvSpPr>
          <p:nvPr>
            <p:ph type="dt" sz="half" idx="10"/>
          </p:nvPr>
        </p:nvSpPr>
        <p:spPr/>
        <p:txBody>
          <a:bodyPr/>
          <a:lstStyle/>
          <a:p>
            <a:fld id="{C62BF1DD-60D9-2F4E-811E-1916DFB9AEF6}" type="datetimeFigureOut">
              <a:rPr lang="en-US" smtClean="0"/>
              <a:t>10/29/2025</a:t>
            </a:fld>
            <a:endParaRPr lang="en-US"/>
          </a:p>
        </p:txBody>
      </p:sp>
      <p:sp>
        <p:nvSpPr>
          <p:cNvPr id="6" name="Footer Placeholder 5">
            <a:extLst>
              <a:ext uri="{FF2B5EF4-FFF2-40B4-BE49-F238E27FC236}">
                <a16:creationId xmlns:a16="http://schemas.microsoft.com/office/drawing/2014/main" id="{C40C7746-C75D-8E09-B23C-8C1691F2DF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B6DDF0-94A3-743C-F37F-3DEDA89F2A0D}"/>
              </a:ext>
            </a:extLst>
          </p:cNvPr>
          <p:cNvSpPr>
            <a:spLocks noGrp="1"/>
          </p:cNvSpPr>
          <p:nvPr>
            <p:ph type="sldNum" sz="quarter" idx="12"/>
          </p:nvPr>
        </p:nvSpPr>
        <p:spPr/>
        <p:txBody>
          <a:bodyPr/>
          <a:lstStyle/>
          <a:p>
            <a:fld id="{25DBAA5C-9B92-6143-80C9-3E7C69381309}" type="slidenum">
              <a:rPr lang="en-US" smtClean="0"/>
              <a:t>‹#›</a:t>
            </a:fld>
            <a:endParaRPr lang="en-US"/>
          </a:p>
        </p:txBody>
      </p:sp>
    </p:spTree>
    <p:extLst>
      <p:ext uri="{BB962C8B-B14F-4D97-AF65-F5344CB8AC3E}">
        <p14:creationId xmlns:p14="http://schemas.microsoft.com/office/powerpoint/2010/main" val="50291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F0CC2-17CD-81B9-B872-E595FF757E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2C46D4-52E0-CED6-4E47-92D54952CD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C5FCF7-3F5D-61E1-812E-6B544DEBD6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9B20DF-21ED-AC64-D784-571E3A63C18D}"/>
              </a:ext>
            </a:extLst>
          </p:cNvPr>
          <p:cNvSpPr>
            <a:spLocks noGrp="1"/>
          </p:cNvSpPr>
          <p:nvPr>
            <p:ph type="dt" sz="half" idx="10"/>
          </p:nvPr>
        </p:nvSpPr>
        <p:spPr/>
        <p:txBody>
          <a:bodyPr/>
          <a:lstStyle/>
          <a:p>
            <a:fld id="{C62BF1DD-60D9-2F4E-811E-1916DFB9AEF6}" type="datetimeFigureOut">
              <a:rPr lang="en-US" smtClean="0"/>
              <a:t>10/29/2025</a:t>
            </a:fld>
            <a:endParaRPr lang="en-US"/>
          </a:p>
        </p:txBody>
      </p:sp>
      <p:sp>
        <p:nvSpPr>
          <p:cNvPr id="6" name="Footer Placeholder 5">
            <a:extLst>
              <a:ext uri="{FF2B5EF4-FFF2-40B4-BE49-F238E27FC236}">
                <a16:creationId xmlns:a16="http://schemas.microsoft.com/office/drawing/2014/main" id="{0B5A6075-7B1D-8905-B47E-E256F4F528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2A6443-59A5-AB7D-9F7E-B084CAE29B1A}"/>
              </a:ext>
            </a:extLst>
          </p:cNvPr>
          <p:cNvSpPr>
            <a:spLocks noGrp="1"/>
          </p:cNvSpPr>
          <p:nvPr>
            <p:ph type="sldNum" sz="quarter" idx="12"/>
          </p:nvPr>
        </p:nvSpPr>
        <p:spPr/>
        <p:txBody>
          <a:bodyPr/>
          <a:lstStyle/>
          <a:p>
            <a:fld id="{25DBAA5C-9B92-6143-80C9-3E7C69381309}" type="slidenum">
              <a:rPr lang="en-US" smtClean="0"/>
              <a:t>‹#›</a:t>
            </a:fld>
            <a:endParaRPr lang="en-US"/>
          </a:p>
        </p:txBody>
      </p:sp>
    </p:spTree>
    <p:extLst>
      <p:ext uri="{BB962C8B-B14F-4D97-AF65-F5344CB8AC3E}">
        <p14:creationId xmlns:p14="http://schemas.microsoft.com/office/powerpoint/2010/main" val="3081128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8989A6-1B2A-7A16-BBBE-BE92BB996E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609061-046D-0F29-FC1C-A2808FB790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196FDED-90BE-6D17-956B-CF97901D87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62BF1DD-60D9-2F4E-811E-1916DFB9AEF6}" type="datetimeFigureOut">
              <a:rPr lang="en-US" smtClean="0"/>
              <a:t>10/29/2025</a:t>
            </a:fld>
            <a:endParaRPr lang="en-US"/>
          </a:p>
        </p:txBody>
      </p:sp>
      <p:sp>
        <p:nvSpPr>
          <p:cNvPr id="5" name="Footer Placeholder 4">
            <a:extLst>
              <a:ext uri="{FF2B5EF4-FFF2-40B4-BE49-F238E27FC236}">
                <a16:creationId xmlns:a16="http://schemas.microsoft.com/office/drawing/2014/main" id="{B440CDA7-591B-F46C-959C-85EBD3CB5B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DBA30E0-062E-F0E2-B926-C15A0DC801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5DBAA5C-9B92-6143-80C9-3E7C69381309}" type="slidenum">
              <a:rPr lang="en-US" smtClean="0"/>
              <a:t>‹#›</a:t>
            </a:fld>
            <a:endParaRPr lang="en-US"/>
          </a:p>
        </p:txBody>
      </p:sp>
    </p:spTree>
    <p:extLst>
      <p:ext uri="{BB962C8B-B14F-4D97-AF65-F5344CB8AC3E}">
        <p14:creationId xmlns:p14="http://schemas.microsoft.com/office/powerpoint/2010/main" val="1563044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Open Sans Medium" pitchFamily="2" charset="0"/>
          <a:ea typeface="Open Sans Medium" pitchFamily="2" charset="0"/>
          <a:cs typeface="Open Sans Medium"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Open Sans Medium" pitchFamily="2" charset="0"/>
          <a:ea typeface="Open Sans Medium" pitchFamily="2" charset="0"/>
          <a:cs typeface="Open Sans Medium"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Open Sans Medium" pitchFamily="2" charset="0"/>
          <a:ea typeface="Open Sans Medium" pitchFamily="2" charset="0"/>
          <a:cs typeface="Open Sans Medium"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Open Sans Medium" pitchFamily="2" charset="0"/>
          <a:ea typeface="Open Sans Medium" pitchFamily="2" charset="0"/>
          <a:cs typeface="Open Sans Medium"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Open Sans Medium" pitchFamily="2" charset="0"/>
          <a:ea typeface="Open Sans Medium" pitchFamily="2" charset="0"/>
          <a:cs typeface="Open Sans Medium"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Open Sans Medium" pitchFamily="2" charset="0"/>
          <a:ea typeface="Open Sans Medium" pitchFamily="2" charset="0"/>
          <a:cs typeface="Open Sans Medium"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3.jp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0.jp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www.facs.org/rmoccs" TargetMode="External"/><Relationship Id="rId5" Type="http://schemas.openxmlformats.org/officeDocument/2006/relationships/image" Target="../media/image36.emf"/><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png"/><Relationship Id="rId7" Type="http://schemas.openxmlformats.org/officeDocument/2006/relationships/diagramQuickStyle" Target="../diagrams/quickStyle2.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png"/><Relationship Id="rId9" Type="http://schemas.microsoft.com/office/2007/relationships/diagramDrawing" Target="../diagrams/drawing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ight Triangle 24">
            <a:extLst>
              <a:ext uri="{FF2B5EF4-FFF2-40B4-BE49-F238E27FC236}">
                <a16:creationId xmlns:a16="http://schemas.microsoft.com/office/drawing/2014/main" id="{95249363-FD92-587F-553B-51BFBA06D1D7}"/>
              </a:ext>
            </a:extLst>
          </p:cNvPr>
          <p:cNvSpPr/>
          <p:nvPr/>
        </p:nvSpPr>
        <p:spPr>
          <a:xfrm rot="10800000">
            <a:off x="7100887" y="-3"/>
            <a:ext cx="5091111" cy="3429002"/>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A834033-683F-3AAC-109D-8A8CE8D981F6}"/>
              </a:ext>
            </a:extLst>
          </p:cNvPr>
          <p:cNvSpPr txBox="1"/>
          <p:nvPr/>
        </p:nvSpPr>
        <p:spPr>
          <a:xfrm>
            <a:off x="520243" y="2385115"/>
            <a:ext cx="8597892" cy="2369880"/>
          </a:xfrm>
          <a:prstGeom prst="rect">
            <a:avLst/>
          </a:prstGeom>
          <a:noFill/>
        </p:spPr>
        <p:txBody>
          <a:bodyPr wrap="square" rtlCol="0">
            <a:spAutoFit/>
          </a:bodyPr>
          <a:lstStyle/>
          <a:p>
            <a:r>
              <a:rPr lang="en-US" sz="3600" b="1" dirty="0">
                <a:effectLst/>
                <a:latin typeface="Open Sans" pitchFamily="2" charset="0"/>
                <a:ea typeface="Open Sans" pitchFamily="2" charset="0"/>
                <a:cs typeface="Open Sans" pitchFamily="2" charset="0"/>
              </a:rPr>
              <a:t>Building a National Trauma and Emergency Preparedness System</a:t>
            </a:r>
          </a:p>
          <a:p>
            <a:endParaRPr lang="en-US" sz="2000" b="1" dirty="0">
              <a:effectLst/>
              <a:latin typeface="Open Sans" pitchFamily="2" charset="0"/>
              <a:ea typeface="Open Sans" pitchFamily="2" charset="0"/>
              <a:cs typeface="Open Sans" pitchFamily="2" charset="0"/>
            </a:endParaRPr>
          </a:p>
          <a:p>
            <a:r>
              <a:rPr lang="en-US" sz="2800" dirty="0">
                <a:effectLst/>
                <a:latin typeface="Open Sans" pitchFamily="2" charset="0"/>
                <a:ea typeface="Open Sans" pitchFamily="2" charset="0"/>
                <a:cs typeface="Open Sans" pitchFamily="2" charset="0"/>
              </a:rPr>
              <a:t>The Role of Regional Medical Operations Coordinating Centers (RMOCC)</a:t>
            </a:r>
            <a:endParaRPr lang="en-US" sz="3600" b="1" dirty="0">
              <a:latin typeface="Open Sans" pitchFamily="2" charset="0"/>
              <a:ea typeface="Open Sans" pitchFamily="2" charset="0"/>
              <a:cs typeface="Open Sans" pitchFamily="2" charset="0"/>
            </a:endParaRPr>
          </a:p>
        </p:txBody>
      </p:sp>
      <p:pic>
        <p:nvPicPr>
          <p:cNvPr id="2" name="Picture 1">
            <a:extLst>
              <a:ext uri="{FF2B5EF4-FFF2-40B4-BE49-F238E27FC236}">
                <a16:creationId xmlns:a16="http://schemas.microsoft.com/office/drawing/2014/main" id="{F007752E-7B52-B57F-0D96-FDD8C6207474}"/>
              </a:ext>
            </a:extLst>
          </p:cNvPr>
          <p:cNvPicPr>
            <a:picLocks noChangeAspect="1"/>
          </p:cNvPicPr>
          <p:nvPr/>
        </p:nvPicPr>
        <p:blipFill>
          <a:blip r:embed="rId3"/>
          <a:stretch>
            <a:fillRect/>
          </a:stretch>
        </p:blipFill>
        <p:spPr>
          <a:xfrm>
            <a:off x="619857" y="5514261"/>
            <a:ext cx="5728904" cy="647334"/>
          </a:xfrm>
          <a:prstGeom prst="rect">
            <a:avLst/>
          </a:prstGeom>
        </p:spPr>
      </p:pic>
      <p:sp>
        <p:nvSpPr>
          <p:cNvPr id="9" name="Freeform 8">
            <a:extLst>
              <a:ext uri="{FF2B5EF4-FFF2-40B4-BE49-F238E27FC236}">
                <a16:creationId xmlns:a16="http://schemas.microsoft.com/office/drawing/2014/main" id="{DC32172C-2DE0-DC61-B71B-3797CE2663D3}"/>
              </a:ext>
            </a:extLst>
          </p:cNvPr>
          <p:cNvSpPr/>
          <p:nvPr/>
        </p:nvSpPr>
        <p:spPr>
          <a:xfrm>
            <a:off x="7600950" y="0"/>
            <a:ext cx="4591050" cy="6857995"/>
          </a:xfrm>
          <a:custGeom>
            <a:avLst/>
            <a:gdLst>
              <a:gd name="connsiteX0" fmla="*/ 5071937 w 5991229"/>
              <a:gd name="connsiteY0" fmla="*/ 0 h 6857996"/>
              <a:gd name="connsiteX1" fmla="*/ 5991229 w 5991229"/>
              <a:gd name="connsiteY1" fmla="*/ 0 h 6857996"/>
              <a:gd name="connsiteX2" fmla="*/ 5991229 w 5991229"/>
              <a:gd name="connsiteY2" fmla="*/ 6857996 h 6857996"/>
              <a:gd name="connsiteX3" fmla="*/ 0 w 5991229"/>
              <a:gd name="connsiteY3" fmla="*/ 6857996 h 6857996"/>
              <a:gd name="connsiteX4" fmla="*/ 5071937 w 5991229"/>
              <a:gd name="connsiteY4" fmla="*/ 0 h 685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1229" h="6857996">
                <a:moveTo>
                  <a:pt x="5071937" y="0"/>
                </a:moveTo>
                <a:lnTo>
                  <a:pt x="5991229" y="0"/>
                </a:lnTo>
                <a:lnTo>
                  <a:pt x="5991229" y="6857996"/>
                </a:lnTo>
                <a:lnTo>
                  <a:pt x="0" y="6857996"/>
                </a:lnTo>
                <a:lnTo>
                  <a:pt x="5071937" y="0"/>
                </a:lnTo>
                <a:close/>
              </a:path>
            </a:pathLst>
          </a:cu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1B3D9116-4727-1BE6-0323-0038B2494894}"/>
              </a:ext>
            </a:extLst>
          </p:cNvPr>
          <p:cNvSpPr txBox="1"/>
          <p:nvPr/>
        </p:nvSpPr>
        <p:spPr>
          <a:xfrm>
            <a:off x="575518" y="6488666"/>
            <a:ext cx="7600950" cy="246221"/>
          </a:xfrm>
          <a:prstGeom prst="rect">
            <a:avLst/>
          </a:prstGeom>
          <a:noFill/>
        </p:spPr>
        <p:txBody>
          <a:bodyPr wrap="square" rtlCol="0">
            <a:spAutoFit/>
          </a:bodyPr>
          <a:lstStyle/>
          <a:p>
            <a:r>
              <a:rPr lang="en-US" sz="1000" dirty="0">
                <a:latin typeface="Open Sans Medium" pitchFamily="2" charset="0"/>
                <a:ea typeface="Open Sans Medium" pitchFamily="2" charset="0"/>
                <a:cs typeface="Open Sans Medium" pitchFamily="2" charset="0"/>
              </a:rPr>
              <a:t>Copyright </a:t>
            </a:r>
            <a:r>
              <a:rPr lang="en-US" sz="1000" b="0" i="0" dirty="0">
                <a:solidFill>
                  <a:srgbClr val="1F1F1F"/>
                </a:solidFill>
                <a:effectLst/>
                <a:latin typeface="Open Sans Medium" pitchFamily="2" charset="0"/>
                <a:ea typeface="Open Sans Medium" pitchFamily="2" charset="0"/>
                <a:cs typeface="Open Sans Medium" pitchFamily="2" charset="0"/>
              </a:rPr>
              <a:t>©</a:t>
            </a:r>
            <a:r>
              <a:rPr lang="en-US" sz="1000" dirty="0">
                <a:latin typeface="Open Sans Medium" pitchFamily="2" charset="0"/>
                <a:ea typeface="Open Sans Medium" pitchFamily="2" charset="0"/>
                <a:cs typeface="Open Sans Medium" pitchFamily="2" charset="0"/>
              </a:rPr>
              <a:t>2025 American College of Surgeons. 633 N Saint Clair St, Chicago, IL 60611-3295</a:t>
            </a:r>
          </a:p>
        </p:txBody>
      </p:sp>
      <p:grpSp>
        <p:nvGrpSpPr>
          <p:cNvPr id="22" name="Group 21">
            <a:extLst>
              <a:ext uri="{FF2B5EF4-FFF2-40B4-BE49-F238E27FC236}">
                <a16:creationId xmlns:a16="http://schemas.microsoft.com/office/drawing/2014/main" id="{5C2BA04B-491F-5649-E9AE-B9251F6A8F35}"/>
              </a:ext>
            </a:extLst>
          </p:cNvPr>
          <p:cNvGrpSpPr/>
          <p:nvPr/>
        </p:nvGrpSpPr>
        <p:grpSpPr>
          <a:xfrm>
            <a:off x="440731" y="598459"/>
            <a:ext cx="4910883" cy="813805"/>
            <a:chOff x="725688" y="717627"/>
            <a:chExt cx="4910883" cy="813805"/>
          </a:xfrm>
        </p:grpSpPr>
        <p:sp>
          <p:nvSpPr>
            <p:cNvPr id="23" name="TextBox 22">
              <a:extLst>
                <a:ext uri="{FF2B5EF4-FFF2-40B4-BE49-F238E27FC236}">
                  <a16:creationId xmlns:a16="http://schemas.microsoft.com/office/drawing/2014/main" id="{3C9AB65B-0554-8617-3D48-E67D7A5C0957}"/>
                </a:ext>
              </a:extLst>
            </p:cNvPr>
            <p:cNvSpPr txBox="1"/>
            <p:nvPr/>
          </p:nvSpPr>
          <p:spPr>
            <a:xfrm>
              <a:off x="725688" y="1000133"/>
              <a:ext cx="4910883" cy="531299"/>
            </a:xfrm>
            <a:prstGeom prst="rect">
              <a:avLst/>
            </a:prstGeom>
            <a:noFill/>
          </p:spPr>
          <p:txBody>
            <a:bodyPr wrap="square" rtlCol="0">
              <a:spAutoFit/>
            </a:bodyPr>
            <a:lstStyle/>
            <a:p>
              <a:pPr>
                <a:lnSpc>
                  <a:spcPts val="3640"/>
                </a:lnSpc>
              </a:pPr>
              <a:r>
                <a:rPr lang="en-US" sz="2600" b="1" dirty="0">
                  <a:solidFill>
                    <a:srgbClr val="E91F00"/>
                  </a:solidFill>
                  <a:effectLst/>
                  <a:latin typeface="Open Sans" pitchFamily="2" charset="0"/>
                  <a:ea typeface="Open Sans" pitchFamily="2" charset="0"/>
                  <a:cs typeface="Open Sans" pitchFamily="2" charset="0"/>
                </a:rPr>
                <a:t> Committees on Trauma</a:t>
              </a:r>
              <a:endParaRPr lang="en-US" sz="2600" dirty="0">
                <a:solidFill>
                  <a:srgbClr val="E91F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TextBox 25">
              <a:extLst>
                <a:ext uri="{FF2B5EF4-FFF2-40B4-BE49-F238E27FC236}">
                  <a16:creationId xmlns:a16="http://schemas.microsoft.com/office/drawing/2014/main" id="{A099E5AE-6E04-CDAA-6B62-00D856720F02}"/>
                </a:ext>
              </a:extLst>
            </p:cNvPr>
            <p:cNvSpPr txBox="1"/>
            <p:nvPr/>
          </p:nvSpPr>
          <p:spPr>
            <a:xfrm>
              <a:off x="849176" y="717627"/>
              <a:ext cx="2115822" cy="369332"/>
            </a:xfrm>
            <a:prstGeom prst="rect">
              <a:avLst/>
            </a:prstGeom>
            <a:noFill/>
          </p:spPr>
          <p:txBody>
            <a:bodyPr wrap="square">
              <a:spAutoFit/>
            </a:bodyPr>
            <a:lstStyle/>
            <a:p>
              <a:r>
                <a:rPr lang="en-US" b="1" spc="300" dirty="0">
                  <a:solidFill>
                    <a:srgbClr val="000000"/>
                  </a:solidFill>
                  <a:effectLst/>
                  <a:latin typeface="Open Sans Extrabold" pitchFamily="2" charset="0"/>
                  <a:ea typeface="Open Sans Extrabold" pitchFamily="2" charset="0"/>
                  <a:cs typeface="Open Sans Extrabold" pitchFamily="2" charset="0"/>
                </a:rPr>
                <a:t>REGIONAL</a:t>
              </a:r>
              <a:endParaRPr lang="en-US" b="1" spc="300" dirty="0">
                <a:solidFill>
                  <a:srgbClr val="000000"/>
                </a:solidFill>
                <a:latin typeface="Open Sans Extrabold" pitchFamily="2" charset="0"/>
                <a:ea typeface="Open Sans Extrabold" pitchFamily="2" charset="0"/>
                <a:cs typeface="Open Sans Extrabold" pitchFamily="2" charset="0"/>
              </a:endParaRPr>
            </a:p>
          </p:txBody>
        </p:sp>
      </p:grpSp>
      <p:pic>
        <p:nvPicPr>
          <p:cNvPr id="32" name="Picture 31" descr="A red and black broken glass&#10;&#10;Description automatically generated">
            <a:extLst>
              <a:ext uri="{FF2B5EF4-FFF2-40B4-BE49-F238E27FC236}">
                <a16:creationId xmlns:a16="http://schemas.microsoft.com/office/drawing/2014/main" id="{37FEE19A-C473-B686-8D9F-43239AAAC70F}"/>
              </a:ext>
            </a:extLst>
          </p:cNvPr>
          <p:cNvPicPr>
            <a:picLocks noChangeAspect="1"/>
          </p:cNvPicPr>
          <p:nvPr/>
        </p:nvPicPr>
        <p:blipFill rotWithShape="1">
          <a:blip r:embed="rId4">
            <a:alphaModFix amt="85000"/>
          </a:blip>
          <a:srcRect b="60345"/>
          <a:stretch/>
        </p:blipFill>
        <p:spPr>
          <a:xfrm>
            <a:off x="9418642" y="4325884"/>
            <a:ext cx="3671007" cy="2532116"/>
          </a:xfrm>
          <a:prstGeom prst="rect">
            <a:avLst/>
          </a:prstGeom>
        </p:spPr>
      </p:pic>
      <p:sp>
        <p:nvSpPr>
          <p:cNvPr id="7" name="TextBox 6">
            <a:extLst>
              <a:ext uri="{FF2B5EF4-FFF2-40B4-BE49-F238E27FC236}">
                <a16:creationId xmlns:a16="http://schemas.microsoft.com/office/drawing/2014/main" id="{1AE6F0CC-21BE-3471-B565-EF30E812F8BE}"/>
              </a:ext>
            </a:extLst>
          </p:cNvPr>
          <p:cNvSpPr txBox="1"/>
          <p:nvPr/>
        </p:nvSpPr>
        <p:spPr>
          <a:xfrm>
            <a:off x="524463" y="1529159"/>
            <a:ext cx="3181142" cy="369332"/>
          </a:xfrm>
          <a:prstGeom prst="rect">
            <a:avLst/>
          </a:prstGeom>
          <a:noFill/>
        </p:spPr>
        <p:txBody>
          <a:bodyPr wrap="square">
            <a:spAutoFit/>
          </a:bodyPr>
          <a:lstStyle/>
          <a:p>
            <a:r>
              <a:rPr lang="en-US" b="1" dirty="0">
                <a:effectLst/>
                <a:latin typeface="Open Sans" panose="020B0606030504020204" pitchFamily="34" charset="0"/>
                <a:ea typeface="Open Sans" panose="020B0606030504020204" pitchFamily="34" charset="0"/>
                <a:cs typeface="Open Sans" panose="020B0606030504020204" pitchFamily="34" charset="0"/>
              </a:rPr>
              <a:t>RCOT Field Program:</a:t>
            </a:r>
          </a:p>
        </p:txBody>
      </p:sp>
    </p:spTree>
    <p:extLst>
      <p:ext uri="{BB962C8B-B14F-4D97-AF65-F5344CB8AC3E}">
        <p14:creationId xmlns:p14="http://schemas.microsoft.com/office/powerpoint/2010/main" val="2940506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7DA3AE7-32A0-48DC-ABC9-9C37AD451A7B}"/>
            </a:ext>
          </a:extLst>
        </p:cNvPr>
        <p:cNvGrpSpPr/>
        <p:nvPr/>
      </p:nvGrpSpPr>
      <p:grpSpPr>
        <a:xfrm>
          <a:off x="0" y="0"/>
          <a:ext cx="0" cy="0"/>
          <a:chOff x="0" y="0"/>
          <a:chExt cx="0" cy="0"/>
        </a:xfrm>
      </p:grpSpPr>
      <p:sp>
        <p:nvSpPr>
          <p:cNvPr id="4" name="Right Triangle 3">
            <a:extLst>
              <a:ext uri="{FF2B5EF4-FFF2-40B4-BE49-F238E27FC236}">
                <a16:creationId xmlns:a16="http://schemas.microsoft.com/office/drawing/2014/main" id="{B96DB71A-A866-88FD-BEB3-46F9AFD11EFA}"/>
              </a:ext>
            </a:extLst>
          </p:cNvPr>
          <p:cNvSpPr/>
          <p:nvPr/>
        </p:nvSpPr>
        <p:spPr>
          <a:xfrm rot="10800000">
            <a:off x="7100887" y="-3"/>
            <a:ext cx="5091111" cy="3429002"/>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D04B1C1-1219-E8E1-29AD-D350A5F55984}"/>
              </a:ext>
            </a:extLst>
          </p:cNvPr>
          <p:cNvSpPr txBox="1"/>
          <p:nvPr/>
        </p:nvSpPr>
        <p:spPr>
          <a:xfrm>
            <a:off x="509375" y="696504"/>
            <a:ext cx="7033832"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RMOCC</a:t>
            </a:r>
          </a:p>
        </p:txBody>
      </p:sp>
      <p:pic>
        <p:nvPicPr>
          <p:cNvPr id="8" name="Picture 7">
            <a:extLst>
              <a:ext uri="{FF2B5EF4-FFF2-40B4-BE49-F238E27FC236}">
                <a16:creationId xmlns:a16="http://schemas.microsoft.com/office/drawing/2014/main" id="{D8793B66-DC98-0638-7A94-96628FDF7BDB}"/>
              </a:ext>
            </a:extLst>
          </p:cNvPr>
          <p:cNvPicPr>
            <a:picLocks noChangeAspect="1"/>
          </p:cNvPicPr>
          <p:nvPr/>
        </p:nvPicPr>
        <p:blipFill>
          <a:blip r:embed="rId3"/>
          <a:stretch>
            <a:fillRect/>
          </a:stretch>
        </p:blipFill>
        <p:spPr>
          <a:xfrm>
            <a:off x="338435" y="6267635"/>
            <a:ext cx="2849357" cy="321961"/>
          </a:xfrm>
          <a:prstGeom prst="rect">
            <a:avLst/>
          </a:prstGeom>
        </p:spPr>
      </p:pic>
      <p:sp>
        <p:nvSpPr>
          <p:cNvPr id="2" name="TextBox 1">
            <a:extLst>
              <a:ext uri="{FF2B5EF4-FFF2-40B4-BE49-F238E27FC236}">
                <a16:creationId xmlns:a16="http://schemas.microsoft.com/office/drawing/2014/main" id="{70471E52-AE2B-06AA-A1FC-A2025504A2B6}"/>
              </a:ext>
            </a:extLst>
          </p:cNvPr>
          <p:cNvSpPr txBox="1"/>
          <p:nvPr/>
        </p:nvSpPr>
        <p:spPr>
          <a:xfrm>
            <a:off x="531423" y="1788024"/>
            <a:ext cx="10439493" cy="3274807"/>
          </a:xfrm>
          <a:prstGeom prst="rect">
            <a:avLst/>
          </a:prstGeom>
          <a:noFill/>
        </p:spPr>
        <p:txBody>
          <a:bodyPr wrap="square">
            <a:spAutoFit/>
          </a:bodyPr>
          <a:lstStyle/>
          <a:p>
            <a:pPr marL="342900" indent="-342900">
              <a:spcBef>
                <a:spcPts val="1200"/>
              </a:spcBef>
              <a:buFont typeface="Arial" panose="020B0604020202020204" pitchFamily="34" charset="0"/>
              <a:buChar char="•"/>
            </a:pPr>
            <a:r>
              <a:rPr lang="en-US" sz="2000" dirty="0">
                <a:latin typeface="Open Sans" pitchFamily="2" charset="0"/>
                <a:ea typeface="Open Sans" pitchFamily="2" charset="0"/>
                <a:cs typeface="Open Sans" pitchFamily="2" charset="0"/>
              </a:rPr>
              <a:t>Coordinate care in rural areas and resource deserts</a:t>
            </a:r>
          </a:p>
          <a:p>
            <a:pPr marL="342900" indent="-342900">
              <a:spcBef>
                <a:spcPts val="1200"/>
              </a:spcBef>
              <a:buFont typeface="Arial" panose="020B0604020202020204" pitchFamily="34" charset="0"/>
              <a:buChar char="•"/>
            </a:pPr>
            <a:r>
              <a:rPr lang="en-US" sz="2000" dirty="0">
                <a:effectLst/>
                <a:latin typeface="Open Sans" pitchFamily="2" charset="0"/>
                <a:ea typeface="Open Sans" pitchFamily="2" charset="0"/>
                <a:cs typeface="Open Sans" pitchFamily="2" charset="0"/>
              </a:rPr>
              <a:t>Coordinate transfer of patients to higher level of care</a:t>
            </a:r>
          </a:p>
          <a:p>
            <a:pPr marL="342900" indent="-342900">
              <a:spcBef>
                <a:spcPts val="1200"/>
              </a:spcBef>
              <a:buFont typeface="Arial" panose="020B0604020202020204" pitchFamily="34" charset="0"/>
              <a:buChar char="•"/>
            </a:pPr>
            <a:r>
              <a:rPr lang="en-US" sz="2000" dirty="0">
                <a:latin typeface="Open Sans" pitchFamily="2" charset="0"/>
                <a:ea typeface="Open Sans" pitchFamily="2" charset="0"/>
                <a:cs typeface="Open Sans" pitchFamily="2" charset="0"/>
              </a:rPr>
              <a:t>Support regionalization of specialty services</a:t>
            </a:r>
          </a:p>
          <a:p>
            <a:pPr marL="342900" indent="-342900">
              <a:spcBef>
                <a:spcPts val="1200"/>
              </a:spcBef>
              <a:buFont typeface="Arial" panose="020B0604020202020204" pitchFamily="34" charset="0"/>
              <a:buChar char="•"/>
            </a:pPr>
            <a:r>
              <a:rPr lang="en-US" sz="2000" dirty="0">
                <a:effectLst/>
                <a:latin typeface="Open Sans" pitchFamily="2" charset="0"/>
                <a:ea typeface="Open Sans" pitchFamily="2" charset="0"/>
                <a:cs typeface="Open Sans" pitchFamily="2" charset="0"/>
              </a:rPr>
              <a:t>Support </a:t>
            </a:r>
            <a:r>
              <a:rPr lang="en-US" sz="2000" dirty="0">
                <a:latin typeface="Open Sans" pitchFamily="2" charset="0"/>
                <a:ea typeface="Open Sans" pitchFamily="2" charset="0"/>
                <a:cs typeface="Open Sans" pitchFamily="2" charset="0"/>
              </a:rPr>
              <a:t>telemedicine networks</a:t>
            </a:r>
            <a:endParaRPr lang="en-US" sz="2000" dirty="0">
              <a:effectLst/>
              <a:latin typeface="Open Sans" pitchFamily="2" charset="0"/>
              <a:ea typeface="Open Sans" pitchFamily="2" charset="0"/>
              <a:cs typeface="Open Sans" pitchFamily="2" charset="0"/>
            </a:endParaRPr>
          </a:p>
          <a:p>
            <a:pPr marL="342900" indent="-342900">
              <a:spcBef>
                <a:spcPts val="1200"/>
              </a:spcBef>
              <a:buFont typeface="Arial" panose="020B0604020202020204" pitchFamily="34" charset="0"/>
              <a:buChar char="•"/>
            </a:pPr>
            <a:r>
              <a:rPr lang="en-US" sz="2000" dirty="0">
                <a:latin typeface="Open Sans" pitchFamily="2" charset="0"/>
                <a:ea typeface="Open Sans" pitchFamily="2" charset="0"/>
                <a:cs typeface="Open Sans" pitchFamily="2" charset="0"/>
              </a:rPr>
              <a:t>Facilitate regional best practice, education, quality improvement</a:t>
            </a:r>
          </a:p>
          <a:p>
            <a:pPr marL="342900" indent="-342900">
              <a:spcBef>
                <a:spcPts val="1200"/>
              </a:spcBef>
              <a:buFont typeface="Arial" panose="020B0604020202020204" pitchFamily="34" charset="0"/>
              <a:buChar char="•"/>
            </a:pPr>
            <a:r>
              <a:rPr lang="en-US" sz="2000" dirty="0">
                <a:effectLst/>
                <a:latin typeface="Open Sans" pitchFamily="2" charset="0"/>
                <a:ea typeface="Open Sans" pitchFamily="2" charset="0"/>
                <a:cs typeface="Open Sans" pitchFamily="2" charset="0"/>
              </a:rPr>
              <a:t>Load balance across the system day-to day or at times of surge</a:t>
            </a:r>
          </a:p>
          <a:p>
            <a:pPr marL="342900" indent="-342900">
              <a:spcBef>
                <a:spcPts val="1200"/>
              </a:spcBef>
              <a:buFont typeface="Arial" panose="020B0604020202020204" pitchFamily="34" charset="0"/>
              <a:buChar char="•"/>
            </a:pPr>
            <a:r>
              <a:rPr lang="en-US" sz="2000" dirty="0">
                <a:effectLst/>
                <a:latin typeface="Open Sans" pitchFamily="2" charset="0"/>
                <a:ea typeface="Open Sans" pitchFamily="2" charset="0"/>
                <a:cs typeface="Open Sans" pitchFamily="2" charset="0"/>
              </a:rPr>
              <a:t>Communication for multiple casualty incident (MCI) and disaster</a:t>
            </a:r>
          </a:p>
        </p:txBody>
      </p:sp>
      <p:pic>
        <p:nvPicPr>
          <p:cNvPr id="7" name="Picture 6" descr="A red and black broken glass&#10;&#10;Description automatically generated">
            <a:extLst>
              <a:ext uri="{FF2B5EF4-FFF2-40B4-BE49-F238E27FC236}">
                <a16:creationId xmlns:a16="http://schemas.microsoft.com/office/drawing/2014/main" id="{312286AC-C2AB-304C-B400-77A3788CB794}"/>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13" name="Straight Connector 12">
            <a:extLst>
              <a:ext uri="{FF2B5EF4-FFF2-40B4-BE49-F238E27FC236}">
                <a16:creationId xmlns:a16="http://schemas.microsoft.com/office/drawing/2014/main" id="{7DA55FB3-C5D9-C8A9-3D68-896850CE1BA0}"/>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45163CEC-EA76-D054-F70A-429BFC0A641D}"/>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3" name="TextBox 2">
            <a:extLst>
              <a:ext uri="{FF2B5EF4-FFF2-40B4-BE49-F238E27FC236}">
                <a16:creationId xmlns:a16="http://schemas.microsoft.com/office/drawing/2014/main" id="{60B3A6A5-3B6D-BC7E-066C-1BEFA72A1156}"/>
              </a:ext>
            </a:extLst>
          </p:cNvPr>
          <p:cNvSpPr txBox="1"/>
          <p:nvPr/>
        </p:nvSpPr>
        <p:spPr>
          <a:xfrm>
            <a:off x="509375" y="1168230"/>
            <a:ext cx="7980106" cy="430887"/>
          </a:xfrm>
          <a:prstGeom prst="rect">
            <a:avLst/>
          </a:prstGeom>
          <a:noFill/>
        </p:spPr>
        <p:txBody>
          <a:bodyPr wrap="square">
            <a:spAutoFit/>
          </a:bodyPr>
          <a:lstStyle/>
          <a:p>
            <a:r>
              <a:rPr lang="en-US" sz="2200" b="1" dirty="0">
                <a:solidFill>
                  <a:srgbClr val="FF0000"/>
                </a:solidFill>
                <a:latin typeface="Open Sans" pitchFamily="2" charset="0"/>
                <a:ea typeface="Open Sans" pitchFamily="2" charset="0"/>
                <a:cs typeface="Open Sans" pitchFamily="2" charset="0"/>
              </a:rPr>
              <a:t>Potential Other Initiatives</a:t>
            </a:r>
            <a:endParaRPr lang="en-US" sz="2000" b="1" dirty="0">
              <a:solidFill>
                <a:srgbClr val="FF0000"/>
              </a:solidFill>
              <a:effectLst/>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1065140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D49CC-B50B-ABB8-6F6A-2348282C917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B2806F1-9AB3-C435-E8DA-0C44BB0FC8BE}"/>
              </a:ext>
            </a:extLst>
          </p:cNvPr>
          <p:cNvPicPr>
            <a:picLocks noChangeAspect="1"/>
          </p:cNvPicPr>
          <p:nvPr/>
        </p:nvPicPr>
        <p:blipFill>
          <a:blip r:embed="rId3"/>
          <a:stretch>
            <a:fillRect/>
          </a:stretch>
        </p:blipFill>
        <p:spPr>
          <a:xfrm>
            <a:off x="338435" y="6267635"/>
            <a:ext cx="2849357" cy="321961"/>
          </a:xfrm>
          <a:prstGeom prst="rect">
            <a:avLst/>
          </a:prstGeom>
        </p:spPr>
      </p:pic>
      <p:sp>
        <p:nvSpPr>
          <p:cNvPr id="14" name="Right Triangle 13">
            <a:extLst>
              <a:ext uri="{FF2B5EF4-FFF2-40B4-BE49-F238E27FC236}">
                <a16:creationId xmlns:a16="http://schemas.microsoft.com/office/drawing/2014/main" id="{8823119E-4AF3-E837-955C-A944FEFAA6F4}"/>
              </a:ext>
            </a:extLst>
          </p:cNvPr>
          <p:cNvSpPr/>
          <p:nvPr/>
        </p:nvSpPr>
        <p:spPr>
          <a:xfrm rot="10800000">
            <a:off x="3299789" y="-3"/>
            <a:ext cx="8892207" cy="106017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red and black broken glass&#10;&#10;Description automatically generated">
            <a:extLst>
              <a:ext uri="{FF2B5EF4-FFF2-40B4-BE49-F238E27FC236}">
                <a16:creationId xmlns:a16="http://schemas.microsoft.com/office/drawing/2014/main" id="{B0454EB9-3578-D535-CBFB-E0F0BB71E93D}"/>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5" name="Straight Connector 4">
            <a:extLst>
              <a:ext uri="{FF2B5EF4-FFF2-40B4-BE49-F238E27FC236}">
                <a16:creationId xmlns:a16="http://schemas.microsoft.com/office/drawing/2014/main" id="{6181DFD5-AA1E-336A-C16C-FFB6D4B629DF}"/>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EE54B92E-C38D-E7FF-3248-F92F49C9F705}"/>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2" name="TextBox 1">
            <a:extLst>
              <a:ext uri="{FF2B5EF4-FFF2-40B4-BE49-F238E27FC236}">
                <a16:creationId xmlns:a16="http://schemas.microsoft.com/office/drawing/2014/main" id="{681ECB31-72F9-4DAD-3A89-82E5935F80D1}"/>
              </a:ext>
            </a:extLst>
          </p:cNvPr>
          <p:cNvSpPr txBox="1"/>
          <p:nvPr/>
        </p:nvSpPr>
        <p:spPr>
          <a:xfrm>
            <a:off x="504010" y="682027"/>
            <a:ext cx="11041546" cy="892552"/>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Network of RMOCCs</a:t>
            </a:r>
          </a:p>
          <a:p>
            <a:r>
              <a:rPr lang="en-US" sz="2200" b="1" dirty="0">
                <a:solidFill>
                  <a:srgbClr val="FF0000"/>
                </a:solidFill>
                <a:latin typeface="Open Sans" pitchFamily="2" charset="0"/>
                <a:ea typeface="Open Sans" pitchFamily="2" charset="0"/>
                <a:cs typeface="Open Sans" pitchFamily="2" charset="0"/>
              </a:rPr>
              <a:t>Basis for National Trauma and Emergency Preparedness System</a:t>
            </a:r>
          </a:p>
        </p:txBody>
      </p:sp>
      <p:pic>
        <p:nvPicPr>
          <p:cNvPr id="3" name="Picture 2">
            <a:extLst>
              <a:ext uri="{FF2B5EF4-FFF2-40B4-BE49-F238E27FC236}">
                <a16:creationId xmlns:a16="http://schemas.microsoft.com/office/drawing/2014/main" id="{8B377009-2642-9BCD-263C-8248939D42F7}"/>
              </a:ext>
            </a:extLst>
          </p:cNvPr>
          <p:cNvPicPr>
            <a:picLocks noChangeAspect="1"/>
          </p:cNvPicPr>
          <p:nvPr/>
        </p:nvPicPr>
        <p:blipFill>
          <a:blip r:embed="rId5"/>
          <a:stretch>
            <a:fillRect/>
          </a:stretch>
        </p:blipFill>
        <p:spPr>
          <a:xfrm>
            <a:off x="1688882" y="1799011"/>
            <a:ext cx="8595360" cy="4275864"/>
          </a:xfrm>
          <a:prstGeom prst="rect">
            <a:avLst/>
          </a:prstGeom>
        </p:spPr>
      </p:pic>
    </p:spTree>
    <p:extLst>
      <p:ext uri="{BB962C8B-B14F-4D97-AF65-F5344CB8AC3E}">
        <p14:creationId xmlns:p14="http://schemas.microsoft.com/office/powerpoint/2010/main" val="3247217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C3874-5D25-23DB-14D8-FA5479EFF08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ADA99D0-1599-7D06-2ED0-EE1EBD3A67EF}"/>
              </a:ext>
            </a:extLst>
          </p:cNvPr>
          <p:cNvPicPr>
            <a:picLocks noChangeAspect="1"/>
          </p:cNvPicPr>
          <p:nvPr/>
        </p:nvPicPr>
        <p:blipFill>
          <a:blip r:embed="rId3"/>
          <a:stretch>
            <a:fillRect/>
          </a:stretch>
        </p:blipFill>
        <p:spPr>
          <a:xfrm>
            <a:off x="338435" y="6267635"/>
            <a:ext cx="2849357" cy="321961"/>
          </a:xfrm>
          <a:prstGeom prst="rect">
            <a:avLst/>
          </a:prstGeom>
        </p:spPr>
      </p:pic>
      <p:sp>
        <p:nvSpPr>
          <p:cNvPr id="2" name="TextBox 1">
            <a:extLst>
              <a:ext uri="{FF2B5EF4-FFF2-40B4-BE49-F238E27FC236}">
                <a16:creationId xmlns:a16="http://schemas.microsoft.com/office/drawing/2014/main" id="{F4C1BCE3-A87E-A6C1-CF89-F223CD729CAC}"/>
              </a:ext>
            </a:extLst>
          </p:cNvPr>
          <p:cNvSpPr txBox="1"/>
          <p:nvPr/>
        </p:nvSpPr>
        <p:spPr>
          <a:xfrm>
            <a:off x="485601" y="868265"/>
            <a:ext cx="11478815"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National Trauma and Emergency Preparedness System (NTEPS)</a:t>
            </a:r>
          </a:p>
        </p:txBody>
      </p:sp>
      <p:sp>
        <p:nvSpPr>
          <p:cNvPr id="14" name="Right Triangle 13">
            <a:extLst>
              <a:ext uri="{FF2B5EF4-FFF2-40B4-BE49-F238E27FC236}">
                <a16:creationId xmlns:a16="http://schemas.microsoft.com/office/drawing/2014/main" id="{C4392776-1F11-5D7C-B6CE-51D6709ED429}"/>
              </a:ext>
            </a:extLst>
          </p:cNvPr>
          <p:cNvSpPr/>
          <p:nvPr/>
        </p:nvSpPr>
        <p:spPr>
          <a:xfrm rot="10800000">
            <a:off x="3299789" y="-3"/>
            <a:ext cx="8892207" cy="106017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red and black broken glass&#10;&#10;Description automatically generated">
            <a:extLst>
              <a:ext uri="{FF2B5EF4-FFF2-40B4-BE49-F238E27FC236}">
                <a16:creationId xmlns:a16="http://schemas.microsoft.com/office/drawing/2014/main" id="{8C6992D1-AD7A-C434-410A-27012E0F84FF}"/>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5" name="Straight Connector 4">
            <a:extLst>
              <a:ext uri="{FF2B5EF4-FFF2-40B4-BE49-F238E27FC236}">
                <a16:creationId xmlns:a16="http://schemas.microsoft.com/office/drawing/2014/main" id="{7F74E622-C522-E546-522E-37DEDE199BBF}"/>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80420775-15A5-D51A-6C36-7362AC6FD0C3}"/>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12" name="Rectangle 11">
            <a:extLst>
              <a:ext uri="{FF2B5EF4-FFF2-40B4-BE49-F238E27FC236}">
                <a16:creationId xmlns:a16="http://schemas.microsoft.com/office/drawing/2014/main" id="{FA4AECFB-4F83-7C7E-54B6-A0D49FF05F27}"/>
              </a:ext>
            </a:extLst>
          </p:cNvPr>
          <p:cNvSpPr/>
          <p:nvPr/>
        </p:nvSpPr>
        <p:spPr>
          <a:xfrm>
            <a:off x="9563725" y="5624274"/>
            <a:ext cx="2653467" cy="2379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C4BC589D-8346-F07C-81BA-414BBAF2EE76}"/>
              </a:ext>
            </a:extLst>
          </p:cNvPr>
          <p:cNvSpPr txBox="1">
            <a:spLocks/>
          </p:cNvSpPr>
          <p:nvPr/>
        </p:nvSpPr>
        <p:spPr>
          <a:xfrm>
            <a:off x="524836" y="1806134"/>
            <a:ext cx="5592763" cy="4325939"/>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89" marR="0" lvl="0" indent="-228589" algn="l" defTabSz="914354"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2060"/>
                </a:solidFill>
                <a:effectLst/>
                <a:uLnTx/>
                <a:uFillTx/>
                <a:latin typeface="Calibri" panose="020F0502020204030204"/>
                <a:ea typeface="+mn-ea"/>
                <a:cs typeface="+mn-cs"/>
              </a:rPr>
              <a:t>Vision</a:t>
            </a:r>
          </a:p>
          <a:p>
            <a:pPr marL="838158" marR="0" lvl="1" indent="-380981" algn="l" defTabSz="914354"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Timely &amp; high-quality trauma care </a:t>
            </a:r>
          </a:p>
          <a:p>
            <a:pPr marL="838158" marR="0" lvl="1" indent="-380981" algn="l" defTabSz="914354"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Equitable access for all injured</a:t>
            </a:r>
          </a:p>
          <a:p>
            <a:pPr marL="838158" marR="0" lvl="1" indent="-380981" algn="l" defTabSz="914354"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Focus on entire continuum of care, from prevention to long-term outcomes </a:t>
            </a:r>
          </a:p>
          <a:p>
            <a:pPr marL="838158" marR="0" lvl="1" indent="-380981" algn="l" defTabSz="914354"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Coordinated care for individual injuries to mass population events</a:t>
            </a:r>
            <a:endParaRPr kumimoji="0" lang="en-US" sz="2000" b="1"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1" name="Text Placeholder 4">
            <a:extLst>
              <a:ext uri="{FF2B5EF4-FFF2-40B4-BE49-F238E27FC236}">
                <a16:creationId xmlns:a16="http://schemas.microsoft.com/office/drawing/2014/main" id="{77959CD2-E571-0F96-92BC-FDBF92EF6CED}"/>
              </a:ext>
            </a:extLst>
          </p:cNvPr>
          <p:cNvSpPr txBox="1">
            <a:spLocks/>
          </p:cNvSpPr>
          <p:nvPr/>
        </p:nvSpPr>
        <p:spPr>
          <a:xfrm>
            <a:off x="6021620" y="1788347"/>
            <a:ext cx="5376863" cy="4371975"/>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89" marR="0" lvl="0" indent="-228589" algn="l" defTabSz="914354"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2060"/>
                </a:solidFill>
                <a:effectLst/>
                <a:uLnTx/>
                <a:uFillTx/>
                <a:latin typeface="Calibri" panose="020F0502020204030204"/>
                <a:ea typeface="+mn-ea"/>
                <a:cs typeface="+mn-cs"/>
              </a:rPr>
              <a:t>Mission</a:t>
            </a:r>
          </a:p>
          <a:p>
            <a:pPr marL="838158" marR="0" lvl="1" indent="-380981"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Oversee coordination of resource &amp; patient/casualty distribution in </a:t>
            </a:r>
            <a:r>
              <a:rPr kumimoji="0" lang="en-US" sz="2000" b="1" i="1" u="sng"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daily</a:t>
            </a:r>
            <a:r>
              <a:rPr kumimoji="0" lang="en-US" sz="2000" b="1" i="1"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 and mass population events</a:t>
            </a:r>
          </a:p>
          <a:p>
            <a:pPr marL="838158" marR="0" lvl="1" indent="-380981"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Develop system standards &amp; benchmark regional system performance</a:t>
            </a:r>
          </a:p>
          <a:p>
            <a:pPr marL="838158" marR="0" lvl="1" indent="-380981"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Synthesize &amp; disseminate knowledge</a:t>
            </a:r>
          </a:p>
          <a:p>
            <a:pPr marL="838158" marR="0" lvl="1" indent="-380981"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Promote uniform community outreach for prevention &amp; resiliency</a:t>
            </a:r>
          </a:p>
          <a:p>
            <a:pPr marL="228589" marR="0" lvl="0" indent="-228589" algn="l" defTabSz="914354" rtl="0" eaLnBrk="1" fontAlgn="auto" latinLnBrk="0" hangingPunct="1">
              <a:lnSpc>
                <a:spcPct val="115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42F82C5-3008-0445-B88E-8573EDF8B75E}"/>
              </a:ext>
            </a:extLst>
          </p:cNvPr>
          <p:cNvSpPr txBox="1"/>
          <p:nvPr/>
        </p:nvSpPr>
        <p:spPr>
          <a:xfrm>
            <a:off x="1122197" y="5146585"/>
            <a:ext cx="8077200" cy="83099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Daily</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coordination of trauma care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keeps the engine </a:t>
            </a:r>
            <a:b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of disaster response warm and running….</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6" name="Text Placeholder 2">
            <a:extLst>
              <a:ext uri="{FF2B5EF4-FFF2-40B4-BE49-F238E27FC236}">
                <a16:creationId xmlns:a16="http://schemas.microsoft.com/office/drawing/2014/main" id="{E29D8E61-E352-0C32-4197-D563EF5838D5}"/>
              </a:ext>
            </a:extLst>
          </p:cNvPr>
          <p:cNvSpPr txBox="1">
            <a:spLocks/>
          </p:cNvSpPr>
          <p:nvPr/>
        </p:nvSpPr>
        <p:spPr>
          <a:xfrm>
            <a:off x="501898" y="1331573"/>
            <a:ext cx="10515600" cy="357936"/>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200" dirty="0">
                <a:solidFill>
                  <a:srgbClr val="FF0000"/>
                </a:solidFill>
              </a:rPr>
              <a:t>Based on network of Regional Medical Operations Coordinating Centers (RMOCCs)</a:t>
            </a:r>
          </a:p>
        </p:txBody>
      </p:sp>
      <p:pic>
        <p:nvPicPr>
          <p:cNvPr id="17" name="Picture 16" descr="A map of the united states&#10;&#10;Description automatically generated">
            <a:extLst>
              <a:ext uri="{FF2B5EF4-FFF2-40B4-BE49-F238E27FC236}">
                <a16:creationId xmlns:a16="http://schemas.microsoft.com/office/drawing/2014/main" id="{25A8429A-5331-B2E3-DD09-FFABAABC3A96}"/>
              </a:ext>
            </a:extLst>
          </p:cNvPr>
          <p:cNvPicPr>
            <a:picLocks noChangeAspect="1"/>
          </p:cNvPicPr>
          <p:nvPr/>
        </p:nvPicPr>
        <p:blipFill>
          <a:blip r:embed="rId5"/>
          <a:stretch>
            <a:fillRect/>
          </a:stretch>
        </p:blipFill>
        <p:spPr>
          <a:xfrm>
            <a:off x="8518358" y="5266253"/>
            <a:ext cx="1223961" cy="913646"/>
          </a:xfrm>
          <a:prstGeom prst="rect">
            <a:avLst/>
          </a:prstGeom>
        </p:spPr>
      </p:pic>
    </p:spTree>
    <p:extLst>
      <p:ext uri="{BB962C8B-B14F-4D97-AF65-F5344CB8AC3E}">
        <p14:creationId xmlns:p14="http://schemas.microsoft.com/office/powerpoint/2010/main" val="590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FA291-E72B-AE2B-A049-E59DB90DB78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C7C9096-8377-6B8F-0B81-69706BA35C8F}"/>
              </a:ext>
            </a:extLst>
          </p:cNvPr>
          <p:cNvPicPr>
            <a:picLocks noChangeAspect="1"/>
          </p:cNvPicPr>
          <p:nvPr/>
        </p:nvPicPr>
        <p:blipFill>
          <a:blip r:embed="rId3"/>
          <a:stretch>
            <a:fillRect/>
          </a:stretch>
        </p:blipFill>
        <p:spPr>
          <a:xfrm>
            <a:off x="338435" y="6267635"/>
            <a:ext cx="2849357" cy="321961"/>
          </a:xfrm>
          <a:prstGeom prst="rect">
            <a:avLst/>
          </a:prstGeom>
        </p:spPr>
      </p:pic>
      <p:sp>
        <p:nvSpPr>
          <p:cNvPr id="14" name="Right Triangle 13">
            <a:extLst>
              <a:ext uri="{FF2B5EF4-FFF2-40B4-BE49-F238E27FC236}">
                <a16:creationId xmlns:a16="http://schemas.microsoft.com/office/drawing/2014/main" id="{1964D198-8B17-D8C4-48CF-E7B43E047206}"/>
              </a:ext>
            </a:extLst>
          </p:cNvPr>
          <p:cNvSpPr/>
          <p:nvPr/>
        </p:nvSpPr>
        <p:spPr>
          <a:xfrm rot="10800000">
            <a:off x="3299789" y="-3"/>
            <a:ext cx="8892207" cy="106017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red and black broken glass&#10;&#10;Description automatically generated">
            <a:extLst>
              <a:ext uri="{FF2B5EF4-FFF2-40B4-BE49-F238E27FC236}">
                <a16:creationId xmlns:a16="http://schemas.microsoft.com/office/drawing/2014/main" id="{15BA2966-61FA-C57E-7C06-A2F320A8020F}"/>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5" name="Straight Connector 4">
            <a:extLst>
              <a:ext uri="{FF2B5EF4-FFF2-40B4-BE49-F238E27FC236}">
                <a16:creationId xmlns:a16="http://schemas.microsoft.com/office/drawing/2014/main" id="{4B7732D4-5121-B8B8-AA4B-C8FC22DC4092}"/>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5DA70099-79D9-FB25-5E93-FA2D1C99FF7B}"/>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7" name="TextBox 6">
            <a:extLst>
              <a:ext uri="{FF2B5EF4-FFF2-40B4-BE49-F238E27FC236}">
                <a16:creationId xmlns:a16="http://schemas.microsoft.com/office/drawing/2014/main" id="{ADE6BEB9-E868-D08E-768B-690669B25DE1}"/>
              </a:ext>
            </a:extLst>
          </p:cNvPr>
          <p:cNvSpPr txBox="1"/>
          <p:nvPr/>
        </p:nvSpPr>
        <p:spPr>
          <a:xfrm>
            <a:off x="530935" y="1801186"/>
            <a:ext cx="8595360" cy="2246769"/>
          </a:xfrm>
          <a:prstGeom prst="rect">
            <a:avLst/>
          </a:prstGeom>
          <a:noFill/>
        </p:spPr>
        <p:txBody>
          <a:bodyPr wrap="square">
            <a:spAutoFit/>
          </a:bodyPr>
          <a:lstStyle/>
          <a:p>
            <a:pPr marL="342900" indent="-342900">
              <a:spcBef>
                <a:spcPts val="1200"/>
              </a:spcBef>
              <a:buFont typeface="Arial" panose="020B0604020202020204" pitchFamily="34" charset="0"/>
              <a:buChar char="•"/>
            </a:pPr>
            <a:r>
              <a:rPr lang="en-US" sz="2000" dirty="0">
                <a:latin typeface="Open Sans" pitchFamily="2" charset="0"/>
                <a:ea typeface="Open Sans" pitchFamily="2" charset="0"/>
                <a:cs typeface="Open Sans" pitchFamily="2" charset="0"/>
              </a:rPr>
              <a:t>Rapid movement of patients across facilities</a:t>
            </a:r>
          </a:p>
          <a:p>
            <a:pPr marL="342900" indent="-342900">
              <a:spcBef>
                <a:spcPts val="1200"/>
              </a:spcBef>
              <a:buFont typeface="Arial" panose="020B0604020202020204" pitchFamily="34" charset="0"/>
              <a:buChar char="•"/>
            </a:pPr>
            <a:r>
              <a:rPr lang="en-US" sz="2000" dirty="0">
                <a:effectLst/>
                <a:latin typeface="Open Sans" pitchFamily="2" charset="0"/>
                <a:ea typeface="Open Sans" pitchFamily="2" charset="0"/>
                <a:cs typeface="Open Sans" pitchFamily="2" charset="0"/>
              </a:rPr>
              <a:t>Response for daily time sensitive conditions</a:t>
            </a:r>
          </a:p>
          <a:p>
            <a:pPr marL="342900" indent="-342900">
              <a:spcBef>
                <a:spcPts val="1200"/>
              </a:spcBef>
              <a:buFont typeface="Arial" panose="020B0604020202020204" pitchFamily="34" charset="0"/>
              <a:buChar char="•"/>
            </a:pPr>
            <a:r>
              <a:rPr lang="en-US" sz="2000" dirty="0">
                <a:effectLst/>
                <a:latin typeface="Open Sans" pitchFamily="2" charset="0"/>
                <a:ea typeface="Open Sans" pitchFamily="2" charset="0"/>
                <a:cs typeface="Open Sans" pitchFamily="2" charset="0"/>
              </a:rPr>
              <a:t>Readiness to scale for mass population events</a:t>
            </a:r>
          </a:p>
          <a:p>
            <a:pPr marL="342900" indent="-342900">
              <a:spcBef>
                <a:spcPts val="1200"/>
              </a:spcBef>
              <a:buFont typeface="Arial" panose="020B0604020202020204" pitchFamily="34" charset="0"/>
              <a:buChar char="•"/>
            </a:pPr>
            <a:r>
              <a:rPr lang="en-US" sz="2000" dirty="0">
                <a:effectLst/>
                <a:latin typeface="Open Sans" pitchFamily="2" charset="0"/>
                <a:ea typeface="Open Sans" pitchFamily="2" charset="0"/>
                <a:cs typeface="Open Sans" pitchFamily="2" charset="0"/>
              </a:rPr>
              <a:t>Builds on existing strengths of regional trauma </a:t>
            </a:r>
            <a:r>
              <a:rPr lang="en-US" sz="2000" dirty="0">
                <a:latin typeface="Open Sans" pitchFamily="2" charset="0"/>
                <a:ea typeface="Open Sans" pitchFamily="2" charset="0"/>
                <a:cs typeface="Open Sans" pitchFamily="2" charset="0"/>
              </a:rPr>
              <a:t>systems</a:t>
            </a:r>
          </a:p>
          <a:p>
            <a:pPr marL="342900" indent="-342900">
              <a:spcBef>
                <a:spcPts val="1200"/>
              </a:spcBef>
              <a:buFont typeface="Arial" panose="020B0604020202020204" pitchFamily="34" charset="0"/>
              <a:buChar char="•"/>
            </a:pPr>
            <a:r>
              <a:rPr lang="en-US" sz="2000" dirty="0">
                <a:latin typeface="Open Sans" pitchFamily="2" charset="0"/>
                <a:ea typeface="Open Sans" pitchFamily="2" charset="0"/>
                <a:cs typeface="Open Sans" pitchFamily="2" charset="0"/>
              </a:rPr>
              <a:t>Coordination of trauma care across military and civilian systems</a:t>
            </a:r>
          </a:p>
        </p:txBody>
      </p:sp>
      <p:pic>
        <p:nvPicPr>
          <p:cNvPr id="9" name="Picture 8">
            <a:extLst>
              <a:ext uri="{FF2B5EF4-FFF2-40B4-BE49-F238E27FC236}">
                <a16:creationId xmlns:a16="http://schemas.microsoft.com/office/drawing/2014/main" id="{E6D02231-570C-C2AF-2F91-C134B4D88656}"/>
              </a:ext>
            </a:extLst>
          </p:cNvPr>
          <p:cNvPicPr>
            <a:picLocks noChangeAspect="1"/>
          </p:cNvPicPr>
          <p:nvPr/>
        </p:nvPicPr>
        <p:blipFill>
          <a:blip r:embed="rId5"/>
          <a:stretch>
            <a:fillRect/>
          </a:stretch>
        </p:blipFill>
        <p:spPr>
          <a:xfrm>
            <a:off x="9788894" y="1602921"/>
            <a:ext cx="1795626" cy="2307283"/>
          </a:xfrm>
          <a:prstGeom prst="rect">
            <a:avLst/>
          </a:prstGeom>
        </p:spPr>
      </p:pic>
      <p:pic>
        <p:nvPicPr>
          <p:cNvPr id="3" name="Picture 2" descr="A qr code on a white background&#10;&#10;Description automatically generated">
            <a:extLst>
              <a:ext uri="{FF2B5EF4-FFF2-40B4-BE49-F238E27FC236}">
                <a16:creationId xmlns:a16="http://schemas.microsoft.com/office/drawing/2014/main" id="{9CD5B901-6719-030B-81CE-DC549EBB0E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8476" y="3904765"/>
            <a:ext cx="2194560" cy="2194560"/>
          </a:xfrm>
          <a:prstGeom prst="rect">
            <a:avLst/>
          </a:prstGeom>
        </p:spPr>
      </p:pic>
      <p:sp>
        <p:nvSpPr>
          <p:cNvPr id="11" name="TextBox 10">
            <a:extLst>
              <a:ext uri="{FF2B5EF4-FFF2-40B4-BE49-F238E27FC236}">
                <a16:creationId xmlns:a16="http://schemas.microsoft.com/office/drawing/2014/main" id="{3D8F4538-C22E-CCE1-AB24-066D0339178E}"/>
              </a:ext>
            </a:extLst>
          </p:cNvPr>
          <p:cNvSpPr txBox="1"/>
          <p:nvPr/>
        </p:nvSpPr>
        <p:spPr>
          <a:xfrm>
            <a:off x="485601" y="868265"/>
            <a:ext cx="11478815"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National Trauma and Emergency Preparedness System (NTEPS)</a:t>
            </a:r>
          </a:p>
        </p:txBody>
      </p:sp>
      <p:sp>
        <p:nvSpPr>
          <p:cNvPr id="12" name="Text Placeholder 2">
            <a:extLst>
              <a:ext uri="{FF2B5EF4-FFF2-40B4-BE49-F238E27FC236}">
                <a16:creationId xmlns:a16="http://schemas.microsoft.com/office/drawing/2014/main" id="{CBABFDB7-B4D1-1001-3044-59027216605A}"/>
              </a:ext>
            </a:extLst>
          </p:cNvPr>
          <p:cNvSpPr txBox="1">
            <a:spLocks/>
          </p:cNvSpPr>
          <p:nvPr/>
        </p:nvSpPr>
        <p:spPr>
          <a:xfrm>
            <a:off x="501898" y="1331573"/>
            <a:ext cx="10515600" cy="357936"/>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200" dirty="0">
                <a:solidFill>
                  <a:srgbClr val="FF0000"/>
                </a:solidFill>
              </a:rPr>
              <a:t>RMOCCs as “Unit of Action”</a:t>
            </a:r>
          </a:p>
        </p:txBody>
      </p:sp>
    </p:spTree>
    <p:extLst>
      <p:ext uri="{BB962C8B-B14F-4D97-AF65-F5344CB8AC3E}">
        <p14:creationId xmlns:p14="http://schemas.microsoft.com/office/powerpoint/2010/main" val="4065604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FF3EB-200F-8E57-1387-5D60753DD5E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99838EE-6284-6AF4-A26C-04DBE99BAEED}"/>
              </a:ext>
            </a:extLst>
          </p:cNvPr>
          <p:cNvPicPr>
            <a:picLocks noChangeAspect="1"/>
          </p:cNvPicPr>
          <p:nvPr/>
        </p:nvPicPr>
        <p:blipFill>
          <a:blip r:embed="rId3"/>
          <a:stretch>
            <a:fillRect/>
          </a:stretch>
        </p:blipFill>
        <p:spPr>
          <a:xfrm>
            <a:off x="338435" y="6267635"/>
            <a:ext cx="2849357" cy="321961"/>
          </a:xfrm>
          <a:prstGeom prst="rect">
            <a:avLst/>
          </a:prstGeom>
        </p:spPr>
      </p:pic>
      <p:sp>
        <p:nvSpPr>
          <p:cNvPr id="14" name="Right Triangle 13">
            <a:extLst>
              <a:ext uri="{FF2B5EF4-FFF2-40B4-BE49-F238E27FC236}">
                <a16:creationId xmlns:a16="http://schemas.microsoft.com/office/drawing/2014/main" id="{BB479DD5-4774-1CFD-1CE5-99730FD80A76}"/>
              </a:ext>
            </a:extLst>
          </p:cNvPr>
          <p:cNvSpPr/>
          <p:nvPr/>
        </p:nvSpPr>
        <p:spPr>
          <a:xfrm rot="10800000">
            <a:off x="3299789" y="-3"/>
            <a:ext cx="8892207" cy="106017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red and black broken glass&#10;&#10;Description automatically generated">
            <a:extLst>
              <a:ext uri="{FF2B5EF4-FFF2-40B4-BE49-F238E27FC236}">
                <a16:creationId xmlns:a16="http://schemas.microsoft.com/office/drawing/2014/main" id="{E139CC6A-DD4F-9612-078B-A4E711DCB05F}"/>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5" name="Straight Connector 4">
            <a:extLst>
              <a:ext uri="{FF2B5EF4-FFF2-40B4-BE49-F238E27FC236}">
                <a16:creationId xmlns:a16="http://schemas.microsoft.com/office/drawing/2014/main" id="{7EE532C5-A4DD-2A1E-7A13-CA608D091536}"/>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CC1170DB-08DD-2418-5F5E-DDBDAC1A38E1}"/>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pic>
        <p:nvPicPr>
          <p:cNvPr id="3" name="Picture 2">
            <a:extLst>
              <a:ext uri="{FF2B5EF4-FFF2-40B4-BE49-F238E27FC236}">
                <a16:creationId xmlns:a16="http://schemas.microsoft.com/office/drawing/2014/main" id="{3B99F249-78CB-A2D6-DA9B-F9A878422D21}"/>
              </a:ext>
            </a:extLst>
          </p:cNvPr>
          <p:cNvPicPr>
            <a:picLocks noChangeAspect="1"/>
          </p:cNvPicPr>
          <p:nvPr/>
        </p:nvPicPr>
        <p:blipFill>
          <a:blip r:embed="rId5"/>
          <a:stretch>
            <a:fillRect/>
          </a:stretch>
        </p:blipFill>
        <p:spPr>
          <a:xfrm>
            <a:off x="967341" y="1403876"/>
            <a:ext cx="9417869" cy="4698937"/>
          </a:xfrm>
          <a:prstGeom prst="rect">
            <a:avLst/>
          </a:prstGeom>
        </p:spPr>
      </p:pic>
      <p:sp>
        <p:nvSpPr>
          <p:cNvPr id="2" name="TextBox 1">
            <a:extLst>
              <a:ext uri="{FF2B5EF4-FFF2-40B4-BE49-F238E27FC236}">
                <a16:creationId xmlns:a16="http://schemas.microsoft.com/office/drawing/2014/main" id="{E9864678-12F7-C8D7-9C70-BBE61B3AF9A2}"/>
              </a:ext>
            </a:extLst>
          </p:cNvPr>
          <p:cNvSpPr txBox="1"/>
          <p:nvPr/>
        </p:nvSpPr>
        <p:spPr>
          <a:xfrm>
            <a:off x="492435" y="701093"/>
            <a:ext cx="9779926"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Daily RMOCC Use for Coordination of Emergency Care</a:t>
            </a:r>
          </a:p>
        </p:txBody>
      </p:sp>
    </p:spTree>
    <p:extLst>
      <p:ext uri="{BB962C8B-B14F-4D97-AF65-F5344CB8AC3E}">
        <p14:creationId xmlns:p14="http://schemas.microsoft.com/office/powerpoint/2010/main" val="125460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A3AE7-32A0-48DC-ABC9-9C37AD451A7B}"/>
            </a:ext>
          </a:extLst>
        </p:cNvPr>
        <p:cNvGrpSpPr/>
        <p:nvPr/>
      </p:nvGrpSpPr>
      <p:grpSpPr>
        <a:xfrm>
          <a:off x="0" y="0"/>
          <a:ext cx="0" cy="0"/>
          <a:chOff x="0" y="0"/>
          <a:chExt cx="0" cy="0"/>
        </a:xfrm>
      </p:grpSpPr>
      <p:sp>
        <p:nvSpPr>
          <p:cNvPr id="4" name="Right Triangle 3">
            <a:extLst>
              <a:ext uri="{FF2B5EF4-FFF2-40B4-BE49-F238E27FC236}">
                <a16:creationId xmlns:a16="http://schemas.microsoft.com/office/drawing/2014/main" id="{B96DB71A-A866-88FD-BEB3-46F9AFD11EFA}"/>
              </a:ext>
            </a:extLst>
          </p:cNvPr>
          <p:cNvSpPr/>
          <p:nvPr/>
        </p:nvSpPr>
        <p:spPr>
          <a:xfrm rot="10800000">
            <a:off x="7100887" y="-3"/>
            <a:ext cx="5091111" cy="3429002"/>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D04B1C1-1219-E8E1-29AD-D350A5F55984}"/>
              </a:ext>
            </a:extLst>
          </p:cNvPr>
          <p:cNvSpPr txBox="1"/>
          <p:nvPr/>
        </p:nvSpPr>
        <p:spPr>
          <a:xfrm>
            <a:off x="509375" y="696504"/>
            <a:ext cx="7033832"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COVID-19 Pandemic</a:t>
            </a:r>
          </a:p>
        </p:txBody>
      </p:sp>
      <p:pic>
        <p:nvPicPr>
          <p:cNvPr id="8" name="Picture 7">
            <a:extLst>
              <a:ext uri="{FF2B5EF4-FFF2-40B4-BE49-F238E27FC236}">
                <a16:creationId xmlns:a16="http://schemas.microsoft.com/office/drawing/2014/main" id="{D8793B66-DC98-0638-7A94-96628FDF7BDB}"/>
              </a:ext>
            </a:extLst>
          </p:cNvPr>
          <p:cNvPicPr>
            <a:picLocks noChangeAspect="1"/>
          </p:cNvPicPr>
          <p:nvPr/>
        </p:nvPicPr>
        <p:blipFill>
          <a:blip r:embed="rId3"/>
          <a:stretch>
            <a:fillRect/>
          </a:stretch>
        </p:blipFill>
        <p:spPr>
          <a:xfrm>
            <a:off x="338435" y="6267635"/>
            <a:ext cx="2849357" cy="321961"/>
          </a:xfrm>
          <a:prstGeom prst="rect">
            <a:avLst/>
          </a:prstGeom>
        </p:spPr>
      </p:pic>
      <p:pic>
        <p:nvPicPr>
          <p:cNvPr id="7" name="Picture 6" descr="A red and black broken glass&#10;&#10;Description automatically generated">
            <a:extLst>
              <a:ext uri="{FF2B5EF4-FFF2-40B4-BE49-F238E27FC236}">
                <a16:creationId xmlns:a16="http://schemas.microsoft.com/office/drawing/2014/main" id="{312286AC-C2AB-304C-B400-77A3788CB794}"/>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13" name="Straight Connector 12">
            <a:extLst>
              <a:ext uri="{FF2B5EF4-FFF2-40B4-BE49-F238E27FC236}">
                <a16:creationId xmlns:a16="http://schemas.microsoft.com/office/drawing/2014/main" id="{7DA55FB3-C5D9-C8A9-3D68-896850CE1BA0}"/>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45163CEC-EA76-D054-F70A-429BFC0A641D}"/>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3" name="TextBox 2">
            <a:extLst>
              <a:ext uri="{FF2B5EF4-FFF2-40B4-BE49-F238E27FC236}">
                <a16:creationId xmlns:a16="http://schemas.microsoft.com/office/drawing/2014/main" id="{60B3A6A5-3B6D-BC7E-066C-1BEFA72A1156}"/>
              </a:ext>
            </a:extLst>
          </p:cNvPr>
          <p:cNvSpPr txBox="1"/>
          <p:nvPr/>
        </p:nvSpPr>
        <p:spPr>
          <a:xfrm>
            <a:off x="519000" y="1171599"/>
            <a:ext cx="7978212" cy="430887"/>
          </a:xfrm>
          <a:prstGeom prst="rect">
            <a:avLst/>
          </a:prstGeom>
          <a:noFill/>
        </p:spPr>
        <p:txBody>
          <a:bodyPr wrap="square">
            <a:spAutoFit/>
          </a:bodyPr>
          <a:lstStyle/>
          <a:p>
            <a:r>
              <a:rPr lang="en-US" sz="2200" b="1" dirty="0">
                <a:solidFill>
                  <a:srgbClr val="FF0000"/>
                </a:solidFill>
                <a:latin typeface="Open Sans" pitchFamily="2" charset="0"/>
                <a:ea typeface="Open Sans" pitchFamily="2" charset="0"/>
                <a:cs typeface="Open Sans" pitchFamily="2" charset="0"/>
              </a:rPr>
              <a:t>State and Regional Care Coordination</a:t>
            </a:r>
            <a:endParaRPr lang="en-US" sz="2200" b="1" dirty="0">
              <a:solidFill>
                <a:srgbClr val="FF0000"/>
              </a:solidFill>
              <a:effectLst/>
              <a:latin typeface="Open Sans" pitchFamily="2" charset="0"/>
              <a:ea typeface="Open Sans" pitchFamily="2" charset="0"/>
              <a:cs typeface="Open Sans" pitchFamily="2" charset="0"/>
            </a:endParaRPr>
          </a:p>
        </p:txBody>
      </p:sp>
      <p:sp>
        <p:nvSpPr>
          <p:cNvPr id="10" name="TextBox 9">
            <a:extLst>
              <a:ext uri="{FF2B5EF4-FFF2-40B4-BE49-F238E27FC236}">
                <a16:creationId xmlns:a16="http://schemas.microsoft.com/office/drawing/2014/main" id="{3C8A29E3-71B2-77DD-5FD9-F9D2D42C9F1A}"/>
              </a:ext>
            </a:extLst>
          </p:cNvPr>
          <p:cNvSpPr txBox="1"/>
          <p:nvPr/>
        </p:nvSpPr>
        <p:spPr>
          <a:xfrm>
            <a:off x="530935" y="1797672"/>
            <a:ext cx="9869154" cy="4001095"/>
          </a:xfrm>
          <a:prstGeom prst="rect">
            <a:avLst/>
          </a:prstGeom>
          <a:noFill/>
        </p:spPr>
        <p:txBody>
          <a:bodyPr wrap="square" anchor="ctr">
            <a:spAutoFit/>
          </a:bodyPr>
          <a:lstStyle/>
          <a:p>
            <a:pPr marL="342900" indent="-342900">
              <a:spcBef>
                <a:spcPts val="1200"/>
              </a:spcBef>
              <a:buFont typeface="Arial" panose="020B0604020202020204" pitchFamily="34" charset="0"/>
              <a:buChar char="•"/>
            </a:pPr>
            <a:r>
              <a:rPr lang="en-US" sz="2200" b="1" dirty="0">
                <a:latin typeface="Open Sans" pitchFamily="2" charset="0"/>
                <a:ea typeface="Open Sans" pitchFamily="2" charset="0"/>
                <a:cs typeface="Open Sans" pitchFamily="2" charset="0"/>
              </a:rPr>
              <a:t>Nationwide Hospital Surge</a:t>
            </a:r>
          </a:p>
          <a:p>
            <a:pPr marL="800100" lvl="1" indent="-342900">
              <a:spcBef>
                <a:spcPts val="1200"/>
              </a:spcBef>
              <a:buFont typeface="Wingdings" panose="05000000000000000000" pitchFamily="2" charset="2"/>
              <a:buChar char="§"/>
            </a:pPr>
            <a:r>
              <a:rPr lang="en-US" sz="2000" dirty="0">
                <a:latin typeface="Open Sans" pitchFamily="2" charset="0"/>
                <a:ea typeface="Open Sans" pitchFamily="2" charset="0"/>
                <a:cs typeface="Open Sans" pitchFamily="2" charset="0"/>
              </a:rPr>
              <a:t>Lack of coordinated effort to load balance critically ill patients</a:t>
            </a:r>
          </a:p>
          <a:p>
            <a:pPr marL="800100" lvl="1" indent="-342900">
              <a:spcBef>
                <a:spcPts val="1200"/>
              </a:spcBef>
              <a:buFont typeface="Wingdings" panose="05000000000000000000" pitchFamily="2" charset="2"/>
              <a:buChar char="§"/>
            </a:pPr>
            <a:r>
              <a:rPr lang="en-US" sz="2000" dirty="0">
                <a:effectLst/>
                <a:latin typeface="Open Sans" pitchFamily="2" charset="0"/>
                <a:ea typeface="Open Sans" pitchFamily="2" charset="0"/>
                <a:cs typeface="Open Sans" pitchFamily="2" charset="0"/>
              </a:rPr>
              <a:t>Estimated 1 in 4 early COVID deaths were potentially preventable</a:t>
            </a:r>
          </a:p>
          <a:p>
            <a:pPr marL="342900" indent="-342900">
              <a:spcBef>
                <a:spcPts val="1200"/>
              </a:spcBef>
              <a:buFont typeface="Arial" panose="020B0604020202020204" pitchFamily="34" charset="0"/>
              <a:buChar char="•"/>
            </a:pPr>
            <a:r>
              <a:rPr lang="en-US" sz="2200" b="1" dirty="0">
                <a:latin typeface="Open Sans" pitchFamily="2" charset="0"/>
                <a:ea typeface="Open Sans" pitchFamily="2" charset="0"/>
                <a:cs typeface="Open Sans" pitchFamily="2" charset="0"/>
              </a:rPr>
              <a:t>Lessons Learned</a:t>
            </a:r>
          </a:p>
          <a:p>
            <a:pPr marL="800100" lvl="1" indent="-342900">
              <a:spcBef>
                <a:spcPts val="1200"/>
              </a:spcBef>
              <a:buFont typeface="Arial" panose="020B0604020202020204" pitchFamily="34" charset="0"/>
              <a:buChar char="•"/>
            </a:pPr>
            <a:r>
              <a:rPr lang="en-US" sz="2000" dirty="0">
                <a:effectLst/>
                <a:latin typeface="Open Sans" pitchFamily="2" charset="0"/>
                <a:ea typeface="Open Sans" pitchFamily="2" charset="0"/>
                <a:cs typeface="Open Sans" pitchFamily="2" charset="0"/>
              </a:rPr>
              <a:t>Development of regional coordinating centers saved lives</a:t>
            </a:r>
          </a:p>
          <a:p>
            <a:pPr marL="800100" lvl="1" indent="-342900">
              <a:spcBef>
                <a:spcPts val="1200"/>
              </a:spcBef>
              <a:buFont typeface="Arial" panose="020B0604020202020204" pitchFamily="34" charset="0"/>
              <a:buChar char="•"/>
            </a:pPr>
            <a:r>
              <a:rPr lang="en-US" sz="2000" dirty="0">
                <a:latin typeface="Open Sans" pitchFamily="2" charset="0"/>
                <a:ea typeface="Open Sans" pitchFamily="2" charset="0"/>
                <a:cs typeface="Open Sans" pitchFamily="2" charset="0"/>
              </a:rPr>
              <a:t>Flow-sizing of critical care resources</a:t>
            </a:r>
          </a:p>
          <a:p>
            <a:pPr marL="800100" lvl="1" indent="-342900">
              <a:spcBef>
                <a:spcPts val="1200"/>
              </a:spcBef>
              <a:buFont typeface="Arial" panose="020B0604020202020204" pitchFamily="34" charset="0"/>
              <a:buChar char="•"/>
            </a:pPr>
            <a:r>
              <a:rPr lang="en-US" sz="2000" dirty="0">
                <a:effectLst/>
                <a:latin typeface="Open Sans" pitchFamily="2" charset="0"/>
                <a:ea typeface="Open Sans" pitchFamily="2" charset="0"/>
                <a:cs typeface="Open Sans" pitchFamily="2" charset="0"/>
              </a:rPr>
              <a:t>Load balancing strategies to offload rural hospitals</a:t>
            </a:r>
          </a:p>
          <a:p>
            <a:pPr marL="800100" lvl="1" indent="-342900">
              <a:spcBef>
                <a:spcPts val="1200"/>
              </a:spcBef>
              <a:buFont typeface="Arial" panose="020B0604020202020204" pitchFamily="34" charset="0"/>
              <a:buChar char="•"/>
            </a:pPr>
            <a:r>
              <a:rPr lang="en-US" sz="2000" dirty="0">
                <a:latin typeface="Open Sans" pitchFamily="2" charset="0"/>
                <a:ea typeface="Open Sans" pitchFamily="2" charset="0"/>
                <a:cs typeface="Open Sans" pitchFamily="2" charset="0"/>
              </a:rPr>
              <a:t>A need for collaboration and communication across hospitals, emergency care providers, and healthcare systems</a:t>
            </a:r>
            <a:endParaRPr lang="en-US" sz="2000" dirty="0">
              <a:effectLst/>
              <a:latin typeface="Open Sans" pitchFamily="2" charset="0"/>
              <a:ea typeface="Open Sans" pitchFamily="2" charset="0"/>
              <a:cs typeface="Open Sans" pitchFamily="2" charset="0"/>
            </a:endParaRPr>
          </a:p>
        </p:txBody>
      </p:sp>
      <p:pic>
        <p:nvPicPr>
          <p:cNvPr id="2" name="Picture 1" descr="Text&#10;&#10;Description automatically generated">
            <a:extLst>
              <a:ext uri="{FF2B5EF4-FFF2-40B4-BE49-F238E27FC236}">
                <a16:creationId xmlns:a16="http://schemas.microsoft.com/office/drawing/2014/main" id="{5DE12FFA-AEE6-2947-F120-A226B5D153DD}"/>
              </a:ext>
            </a:extLst>
          </p:cNvPr>
          <p:cNvPicPr>
            <a:picLocks noChangeAspect="1"/>
          </p:cNvPicPr>
          <p:nvPr/>
        </p:nvPicPr>
        <p:blipFill>
          <a:blip r:embed="rId5"/>
          <a:stretch>
            <a:fillRect/>
          </a:stretch>
        </p:blipFill>
        <p:spPr>
          <a:xfrm>
            <a:off x="8071891" y="565627"/>
            <a:ext cx="3868173" cy="889679"/>
          </a:xfrm>
          <a:prstGeom prst="rect">
            <a:avLst/>
          </a:prstGeom>
        </p:spPr>
      </p:pic>
    </p:spTree>
    <p:extLst>
      <p:ext uri="{BB962C8B-B14F-4D97-AF65-F5344CB8AC3E}">
        <p14:creationId xmlns:p14="http://schemas.microsoft.com/office/powerpoint/2010/main" val="1239929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04D1F-2E8A-37BE-17B0-BE9A213C836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271B9AA-8AA6-AA43-CAA7-CD6D19D9F653}"/>
              </a:ext>
            </a:extLst>
          </p:cNvPr>
          <p:cNvPicPr>
            <a:picLocks noChangeAspect="1"/>
          </p:cNvPicPr>
          <p:nvPr/>
        </p:nvPicPr>
        <p:blipFill>
          <a:blip r:embed="rId3"/>
          <a:stretch>
            <a:fillRect/>
          </a:stretch>
        </p:blipFill>
        <p:spPr>
          <a:xfrm>
            <a:off x="338435" y="6267635"/>
            <a:ext cx="2849357" cy="321961"/>
          </a:xfrm>
          <a:prstGeom prst="rect">
            <a:avLst/>
          </a:prstGeom>
        </p:spPr>
      </p:pic>
      <p:sp>
        <p:nvSpPr>
          <p:cNvPr id="14" name="Right Triangle 13">
            <a:extLst>
              <a:ext uri="{FF2B5EF4-FFF2-40B4-BE49-F238E27FC236}">
                <a16:creationId xmlns:a16="http://schemas.microsoft.com/office/drawing/2014/main" id="{6C824190-EEBD-6152-44CF-5B4B421A1D75}"/>
              </a:ext>
            </a:extLst>
          </p:cNvPr>
          <p:cNvSpPr/>
          <p:nvPr/>
        </p:nvSpPr>
        <p:spPr>
          <a:xfrm rot="10800000">
            <a:off x="3299789" y="-3"/>
            <a:ext cx="8892207" cy="106017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red and black broken glass&#10;&#10;Description automatically generated">
            <a:extLst>
              <a:ext uri="{FF2B5EF4-FFF2-40B4-BE49-F238E27FC236}">
                <a16:creationId xmlns:a16="http://schemas.microsoft.com/office/drawing/2014/main" id="{43EC8686-2E1B-5541-BC2A-235BE81FFCC3}"/>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5" name="Straight Connector 4">
            <a:extLst>
              <a:ext uri="{FF2B5EF4-FFF2-40B4-BE49-F238E27FC236}">
                <a16:creationId xmlns:a16="http://schemas.microsoft.com/office/drawing/2014/main" id="{8F2ED732-361A-E0B7-49B7-C542DEC46306}"/>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10C5C10A-2337-8F1B-E30D-7EB4B254EB55}"/>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cxnSp>
        <p:nvCxnSpPr>
          <p:cNvPr id="7" name="Straight Connector 6">
            <a:extLst>
              <a:ext uri="{FF2B5EF4-FFF2-40B4-BE49-F238E27FC236}">
                <a16:creationId xmlns:a16="http://schemas.microsoft.com/office/drawing/2014/main" id="{EB7EF7A7-B605-2193-AAE9-57130CE47423}"/>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9" name="Title 3">
            <a:extLst>
              <a:ext uri="{FF2B5EF4-FFF2-40B4-BE49-F238E27FC236}">
                <a16:creationId xmlns:a16="http://schemas.microsoft.com/office/drawing/2014/main" id="{C98C2633-DC4F-87E0-E05F-C209CBE87C02}"/>
              </a:ext>
            </a:extLst>
          </p:cNvPr>
          <p:cNvSpPr txBox="1">
            <a:spLocks/>
          </p:cNvSpPr>
          <p:nvPr/>
        </p:nvSpPr>
        <p:spPr>
          <a:xfrm>
            <a:off x="774574" y="3520000"/>
            <a:ext cx="5046196" cy="17958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Medium" pitchFamily="2" charset="0"/>
                <a:ea typeface="Open Sans Medium" pitchFamily="2" charset="0"/>
                <a:cs typeface="Open Sans Medium" pitchFamily="2" charset="0"/>
              </a:defRPr>
            </a:lvl1pPr>
          </a:lstStyle>
          <a:p>
            <a:r>
              <a:rPr lang="en-US" sz="3400">
                <a:latin typeface="+mj-lt"/>
                <a:ea typeface="+mj-ea"/>
                <a:cs typeface="+mj-cs"/>
              </a:rPr>
              <a:t>Regional Medical Operation Coordinating Centers</a:t>
            </a:r>
          </a:p>
        </p:txBody>
      </p:sp>
      <p:sp>
        <p:nvSpPr>
          <p:cNvPr id="10" name="Text Placeholder 1">
            <a:extLst>
              <a:ext uri="{FF2B5EF4-FFF2-40B4-BE49-F238E27FC236}">
                <a16:creationId xmlns:a16="http://schemas.microsoft.com/office/drawing/2014/main" id="{2D8E6633-D9C7-5A36-26EF-6CAF1677AA9B}"/>
              </a:ext>
            </a:extLst>
          </p:cNvPr>
          <p:cNvSpPr txBox="1">
            <a:spLocks/>
          </p:cNvSpPr>
          <p:nvPr/>
        </p:nvSpPr>
        <p:spPr>
          <a:xfrm>
            <a:off x="774574" y="5547815"/>
            <a:ext cx="5046196" cy="8591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Open Sans Medium" pitchFamily="2" charset="0"/>
                <a:ea typeface="Open Sans Medium" pitchFamily="2" charset="0"/>
                <a:cs typeface="Open Sans Medium"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Open Sans Medium" pitchFamily="2" charset="0"/>
                <a:ea typeface="Open Sans Medium" pitchFamily="2" charset="0"/>
                <a:cs typeface="Open Sans Medium"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Open Sans Medium" pitchFamily="2" charset="0"/>
                <a:ea typeface="Open Sans Medium" pitchFamily="2" charset="0"/>
                <a:cs typeface="Open Sans Medium"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Open Sans Medium" pitchFamily="2" charset="0"/>
                <a:ea typeface="Open Sans Medium" pitchFamily="2" charset="0"/>
                <a:cs typeface="Open Sans Medium"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Open Sans Medium" pitchFamily="2" charset="0"/>
                <a:ea typeface="Open Sans Medium" pitchFamily="2" charset="0"/>
                <a:cs typeface="Open Sans Medium"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mn-lt"/>
                <a:ea typeface="+mn-ea"/>
                <a:cs typeface="+mn-cs"/>
              </a:rPr>
              <a:t>RMOCCs</a:t>
            </a:r>
          </a:p>
        </p:txBody>
      </p:sp>
      <p:pic>
        <p:nvPicPr>
          <p:cNvPr id="15" name="Picture 14" descr="A person working on a computer&#10;&#10;Description automatically generated with low confidence">
            <a:extLst>
              <a:ext uri="{FF2B5EF4-FFF2-40B4-BE49-F238E27FC236}">
                <a16:creationId xmlns:a16="http://schemas.microsoft.com/office/drawing/2014/main" id="{11379144-4C91-4F65-01A4-6CF5BFB567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468" y="781573"/>
            <a:ext cx="3532115" cy="2410667"/>
          </a:xfrm>
          <a:prstGeom prst="rect">
            <a:avLst/>
          </a:prstGeom>
        </p:spPr>
      </p:pic>
      <p:pic>
        <p:nvPicPr>
          <p:cNvPr id="16" name="Picture 15">
            <a:extLst>
              <a:ext uri="{FF2B5EF4-FFF2-40B4-BE49-F238E27FC236}">
                <a16:creationId xmlns:a16="http://schemas.microsoft.com/office/drawing/2014/main" id="{5D473D5B-B3C3-A3DC-7335-A0B680410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1275" y="1515482"/>
            <a:ext cx="2837871" cy="612320"/>
          </a:xfrm>
          <a:prstGeom prst="rect">
            <a:avLst/>
          </a:prstGeom>
        </p:spPr>
      </p:pic>
      <p:cxnSp>
        <p:nvCxnSpPr>
          <p:cNvPr id="17" name="Straight Connector 16">
            <a:extLst>
              <a:ext uri="{FF2B5EF4-FFF2-40B4-BE49-F238E27FC236}">
                <a16:creationId xmlns:a16="http://schemas.microsoft.com/office/drawing/2014/main" id="{65043F16-541F-40EF-706D-D6A416EDEC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14400" y="5377218"/>
            <a:ext cx="4387755"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8" name="Picture 17" descr="A sign outside of a building&#10;&#10;Description automatically generated with medium confidence">
            <a:extLst>
              <a:ext uri="{FF2B5EF4-FFF2-40B4-BE49-F238E27FC236}">
                <a16:creationId xmlns:a16="http://schemas.microsoft.com/office/drawing/2014/main" id="{5A8A2B29-FC4B-F900-AC2E-D533C6DCE727}"/>
              </a:ext>
            </a:extLst>
          </p:cNvPr>
          <p:cNvPicPr>
            <a:picLocks noChangeAspect="1"/>
          </p:cNvPicPr>
          <p:nvPr/>
        </p:nvPicPr>
        <p:blipFill>
          <a:blip r:embed="rId7"/>
          <a:stretch>
            <a:fillRect/>
          </a:stretch>
        </p:blipFill>
        <p:spPr>
          <a:xfrm>
            <a:off x="6418646" y="4186163"/>
            <a:ext cx="1978925" cy="1484193"/>
          </a:xfrm>
          <a:prstGeom prst="rect">
            <a:avLst/>
          </a:prstGeom>
        </p:spPr>
      </p:pic>
      <p:pic>
        <p:nvPicPr>
          <p:cNvPr id="19" name="Picture 18">
            <a:extLst>
              <a:ext uri="{FF2B5EF4-FFF2-40B4-BE49-F238E27FC236}">
                <a16:creationId xmlns:a16="http://schemas.microsoft.com/office/drawing/2014/main" id="{A657ECAC-8090-A147-8902-F9AF70AC40E7}"/>
              </a:ext>
            </a:extLst>
          </p:cNvPr>
          <p:cNvPicPr>
            <a:picLocks noChangeAspect="1"/>
          </p:cNvPicPr>
          <p:nvPr/>
        </p:nvPicPr>
        <p:blipFill>
          <a:blip r:embed="rId8"/>
          <a:stretch>
            <a:fillRect/>
          </a:stretch>
        </p:blipFill>
        <p:spPr>
          <a:xfrm>
            <a:off x="8816932" y="3520001"/>
            <a:ext cx="3262211" cy="2438502"/>
          </a:xfrm>
          <a:prstGeom prst="rect">
            <a:avLst/>
          </a:prstGeom>
        </p:spPr>
      </p:pic>
      <p:pic>
        <p:nvPicPr>
          <p:cNvPr id="20" name="Picture 19" descr="A map of the united states&#10;&#10;Description automatically generated">
            <a:extLst>
              <a:ext uri="{FF2B5EF4-FFF2-40B4-BE49-F238E27FC236}">
                <a16:creationId xmlns:a16="http://schemas.microsoft.com/office/drawing/2014/main" id="{983F5DCC-C8E6-0E59-4053-FFB819394DAB}"/>
              </a:ext>
            </a:extLst>
          </p:cNvPr>
          <p:cNvPicPr>
            <a:picLocks noChangeAspect="1"/>
          </p:cNvPicPr>
          <p:nvPr/>
        </p:nvPicPr>
        <p:blipFill>
          <a:blip r:embed="rId9"/>
          <a:stretch>
            <a:fillRect/>
          </a:stretch>
        </p:blipFill>
        <p:spPr>
          <a:xfrm>
            <a:off x="5678242" y="2455562"/>
            <a:ext cx="1775936" cy="1325677"/>
          </a:xfrm>
          <a:prstGeom prst="rect">
            <a:avLst/>
          </a:prstGeom>
        </p:spPr>
      </p:pic>
    </p:spTree>
    <p:extLst>
      <p:ext uri="{BB962C8B-B14F-4D97-AF65-F5344CB8AC3E}">
        <p14:creationId xmlns:p14="http://schemas.microsoft.com/office/powerpoint/2010/main" val="4179089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82D4C-E221-BE58-15FE-0D2D95AC9EB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DD10399-C7E6-0139-DF68-10B6140D8B19}"/>
              </a:ext>
            </a:extLst>
          </p:cNvPr>
          <p:cNvPicPr>
            <a:picLocks noChangeAspect="1"/>
          </p:cNvPicPr>
          <p:nvPr/>
        </p:nvPicPr>
        <p:blipFill>
          <a:blip r:embed="rId3"/>
          <a:stretch>
            <a:fillRect/>
          </a:stretch>
        </p:blipFill>
        <p:spPr>
          <a:xfrm>
            <a:off x="338435" y="6267635"/>
            <a:ext cx="2849357" cy="321961"/>
          </a:xfrm>
          <a:prstGeom prst="rect">
            <a:avLst/>
          </a:prstGeom>
        </p:spPr>
      </p:pic>
      <p:sp>
        <p:nvSpPr>
          <p:cNvPr id="14" name="Right Triangle 13">
            <a:extLst>
              <a:ext uri="{FF2B5EF4-FFF2-40B4-BE49-F238E27FC236}">
                <a16:creationId xmlns:a16="http://schemas.microsoft.com/office/drawing/2014/main" id="{75590992-3797-6DAC-277A-07F81351E789}"/>
              </a:ext>
            </a:extLst>
          </p:cNvPr>
          <p:cNvSpPr/>
          <p:nvPr/>
        </p:nvSpPr>
        <p:spPr>
          <a:xfrm rot="10800000">
            <a:off x="3299789" y="-3"/>
            <a:ext cx="8892207" cy="106017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red and black broken glass&#10;&#10;Description automatically generated">
            <a:extLst>
              <a:ext uri="{FF2B5EF4-FFF2-40B4-BE49-F238E27FC236}">
                <a16:creationId xmlns:a16="http://schemas.microsoft.com/office/drawing/2014/main" id="{CD121D47-CB2D-4CAB-6D47-803D982E2637}"/>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5" name="Straight Connector 4">
            <a:extLst>
              <a:ext uri="{FF2B5EF4-FFF2-40B4-BE49-F238E27FC236}">
                <a16:creationId xmlns:a16="http://schemas.microsoft.com/office/drawing/2014/main" id="{C227040C-418F-8534-6E32-0D25BF26B9F3}"/>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A89D9DB9-8B6E-EBB1-E152-B05F2236032B}"/>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2" name="TextBox 1">
            <a:extLst>
              <a:ext uri="{FF2B5EF4-FFF2-40B4-BE49-F238E27FC236}">
                <a16:creationId xmlns:a16="http://schemas.microsoft.com/office/drawing/2014/main" id="{D1212B61-39E9-F957-6622-AFE959CB5156}"/>
              </a:ext>
            </a:extLst>
          </p:cNvPr>
          <p:cNvSpPr txBox="1"/>
          <p:nvPr/>
        </p:nvSpPr>
        <p:spPr>
          <a:xfrm>
            <a:off x="509375" y="696504"/>
            <a:ext cx="7196850"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Scalability of the RMOCC Concept</a:t>
            </a:r>
          </a:p>
        </p:txBody>
      </p:sp>
      <p:grpSp>
        <p:nvGrpSpPr>
          <p:cNvPr id="18" name="Group 17">
            <a:extLst>
              <a:ext uri="{FF2B5EF4-FFF2-40B4-BE49-F238E27FC236}">
                <a16:creationId xmlns:a16="http://schemas.microsoft.com/office/drawing/2014/main" id="{8A3F6FDD-2C9E-B64C-2F61-6852AF7C6DE3}"/>
              </a:ext>
            </a:extLst>
          </p:cNvPr>
          <p:cNvGrpSpPr/>
          <p:nvPr/>
        </p:nvGrpSpPr>
        <p:grpSpPr>
          <a:xfrm>
            <a:off x="461250" y="2485959"/>
            <a:ext cx="5022167" cy="2680188"/>
            <a:chOff x="618978" y="2250759"/>
            <a:chExt cx="5022167" cy="2680188"/>
          </a:xfrm>
        </p:grpSpPr>
        <p:sp>
          <p:nvSpPr>
            <p:cNvPr id="7" name="Rectangle 6">
              <a:extLst>
                <a:ext uri="{FF2B5EF4-FFF2-40B4-BE49-F238E27FC236}">
                  <a16:creationId xmlns:a16="http://schemas.microsoft.com/office/drawing/2014/main" id="{77D29556-60AB-77D1-6C1E-81A34164B9FF}"/>
                </a:ext>
              </a:extLst>
            </p:cNvPr>
            <p:cNvSpPr/>
            <p:nvPr/>
          </p:nvSpPr>
          <p:spPr>
            <a:xfrm>
              <a:off x="618978" y="2250759"/>
              <a:ext cx="5022167" cy="6753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NATIONAL</a:t>
              </a:r>
            </a:p>
          </p:txBody>
        </p:sp>
        <p:sp>
          <p:nvSpPr>
            <p:cNvPr id="15" name="Rectangle 14">
              <a:extLst>
                <a:ext uri="{FF2B5EF4-FFF2-40B4-BE49-F238E27FC236}">
                  <a16:creationId xmlns:a16="http://schemas.microsoft.com/office/drawing/2014/main" id="{C1502A33-D528-5BFC-E4AD-919BDEDD8E89}"/>
                </a:ext>
              </a:extLst>
            </p:cNvPr>
            <p:cNvSpPr/>
            <p:nvPr/>
          </p:nvSpPr>
          <p:spPr>
            <a:xfrm>
              <a:off x="1045818" y="2919048"/>
              <a:ext cx="4168486" cy="675321"/>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MULTIPLE REGIONS/STATE</a:t>
              </a:r>
            </a:p>
          </p:txBody>
        </p:sp>
        <p:sp>
          <p:nvSpPr>
            <p:cNvPr id="16" name="Rectangle 15">
              <a:extLst>
                <a:ext uri="{FF2B5EF4-FFF2-40B4-BE49-F238E27FC236}">
                  <a16:creationId xmlns:a16="http://schemas.microsoft.com/office/drawing/2014/main" id="{9EA52721-3466-2782-E5C6-ECF89951375B}"/>
                </a:ext>
              </a:extLst>
            </p:cNvPr>
            <p:cNvSpPr/>
            <p:nvPr/>
          </p:nvSpPr>
          <p:spPr>
            <a:xfrm>
              <a:off x="1487725" y="3587337"/>
              <a:ext cx="3284672" cy="675321"/>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LOCAL/REGIONAL</a:t>
              </a:r>
            </a:p>
          </p:txBody>
        </p:sp>
        <p:sp>
          <p:nvSpPr>
            <p:cNvPr id="17" name="Rectangle 16">
              <a:extLst>
                <a:ext uri="{FF2B5EF4-FFF2-40B4-BE49-F238E27FC236}">
                  <a16:creationId xmlns:a16="http://schemas.microsoft.com/office/drawing/2014/main" id="{7044C22C-76B7-5425-8037-5337E17676EE}"/>
                </a:ext>
              </a:extLst>
            </p:cNvPr>
            <p:cNvSpPr/>
            <p:nvPr/>
          </p:nvSpPr>
          <p:spPr>
            <a:xfrm>
              <a:off x="1997612" y="4255626"/>
              <a:ext cx="2264899" cy="675321"/>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DAY TO DAY</a:t>
              </a:r>
            </a:p>
          </p:txBody>
        </p:sp>
      </p:grpSp>
      <p:sp>
        <p:nvSpPr>
          <p:cNvPr id="20" name="TextBox 19">
            <a:extLst>
              <a:ext uri="{FF2B5EF4-FFF2-40B4-BE49-F238E27FC236}">
                <a16:creationId xmlns:a16="http://schemas.microsoft.com/office/drawing/2014/main" id="{1330D96C-AFB0-C871-0B29-0F6A72702E72}"/>
              </a:ext>
            </a:extLst>
          </p:cNvPr>
          <p:cNvSpPr txBox="1"/>
          <p:nvPr/>
        </p:nvSpPr>
        <p:spPr>
          <a:xfrm>
            <a:off x="8115044" y="1756183"/>
            <a:ext cx="2752357" cy="461665"/>
          </a:xfrm>
          <a:prstGeom prst="rect">
            <a:avLst/>
          </a:prstGeom>
          <a:noFill/>
        </p:spPr>
        <p:txBody>
          <a:bodyPr wrap="none" rtlCol="0">
            <a:spAutoFit/>
          </a:bodyPr>
          <a:lstStyle/>
          <a:p>
            <a:r>
              <a:rPr lang="en-US" sz="2400" b="1" u="sng" dirty="0"/>
              <a:t>Potential Scenario</a:t>
            </a:r>
          </a:p>
        </p:txBody>
      </p:sp>
      <p:sp>
        <p:nvSpPr>
          <p:cNvPr id="21" name="TextBox 20">
            <a:extLst>
              <a:ext uri="{FF2B5EF4-FFF2-40B4-BE49-F238E27FC236}">
                <a16:creationId xmlns:a16="http://schemas.microsoft.com/office/drawing/2014/main" id="{5C82D3F7-1FEA-3AE3-8881-33B62D251C13}"/>
              </a:ext>
            </a:extLst>
          </p:cNvPr>
          <p:cNvSpPr txBox="1"/>
          <p:nvPr/>
        </p:nvSpPr>
        <p:spPr>
          <a:xfrm>
            <a:off x="7419132" y="3317070"/>
            <a:ext cx="4138997" cy="442674"/>
          </a:xfrm>
          <a:prstGeom prst="roundRect">
            <a:avLst/>
          </a:prstGeom>
          <a:solidFill>
            <a:schemeClr val="accent1">
              <a:lumMod val="40000"/>
              <a:lumOff val="60000"/>
            </a:schemeClr>
          </a:solidFill>
          <a:ln>
            <a:solidFill>
              <a:srgbClr val="1A3875"/>
            </a:solidFill>
          </a:ln>
        </p:spPr>
        <p:txBody>
          <a:bodyPr wrap="square" rtlCol="0">
            <a:spAutoFit/>
          </a:bodyPr>
          <a:lstStyle/>
          <a:p>
            <a:pPr algn="ctr"/>
            <a:r>
              <a:rPr lang="en-US" sz="2000" b="1" dirty="0">
                <a:solidFill>
                  <a:srgbClr val="FFFFFF"/>
                </a:solidFill>
              </a:rPr>
              <a:t>Hurricane, Earthquake</a:t>
            </a:r>
          </a:p>
        </p:txBody>
      </p:sp>
      <p:sp>
        <p:nvSpPr>
          <p:cNvPr id="22" name="TextBox 21">
            <a:extLst>
              <a:ext uri="{FF2B5EF4-FFF2-40B4-BE49-F238E27FC236}">
                <a16:creationId xmlns:a16="http://schemas.microsoft.com/office/drawing/2014/main" id="{2EDB32E6-B043-AC3E-ACF4-D9CC9ED95D32}"/>
              </a:ext>
            </a:extLst>
          </p:cNvPr>
          <p:cNvSpPr txBox="1"/>
          <p:nvPr/>
        </p:nvSpPr>
        <p:spPr>
          <a:xfrm>
            <a:off x="7419132" y="3973255"/>
            <a:ext cx="4138998" cy="442674"/>
          </a:xfrm>
          <a:prstGeom prst="roundRect">
            <a:avLst/>
          </a:prstGeom>
          <a:solidFill>
            <a:schemeClr val="accent2">
              <a:lumMod val="40000"/>
              <a:lumOff val="60000"/>
            </a:schemeClr>
          </a:solidFill>
          <a:ln>
            <a:solidFill>
              <a:srgbClr val="1A3875"/>
            </a:solidFill>
          </a:ln>
        </p:spPr>
        <p:txBody>
          <a:bodyPr wrap="square" rtlCol="0">
            <a:spAutoFit/>
          </a:bodyPr>
          <a:lstStyle/>
          <a:p>
            <a:pPr algn="ctr"/>
            <a:r>
              <a:rPr lang="en-US" sz="2000" b="1" dirty="0">
                <a:solidFill>
                  <a:srgbClr val="FFFFFF"/>
                </a:solidFill>
              </a:rPr>
              <a:t>Active Shooter, Bridge Collapse</a:t>
            </a:r>
          </a:p>
        </p:txBody>
      </p:sp>
      <p:sp>
        <p:nvSpPr>
          <p:cNvPr id="23" name="TextBox 22">
            <a:extLst>
              <a:ext uri="{FF2B5EF4-FFF2-40B4-BE49-F238E27FC236}">
                <a16:creationId xmlns:a16="http://schemas.microsoft.com/office/drawing/2014/main" id="{B38EB3D3-AC7C-6EF0-0FB2-6D51C786AD40}"/>
              </a:ext>
            </a:extLst>
          </p:cNvPr>
          <p:cNvSpPr txBox="1"/>
          <p:nvPr/>
        </p:nvSpPr>
        <p:spPr>
          <a:xfrm>
            <a:off x="7419132" y="4680776"/>
            <a:ext cx="4138998" cy="783193"/>
          </a:xfrm>
          <a:prstGeom prst="roundRect">
            <a:avLst/>
          </a:prstGeom>
          <a:solidFill>
            <a:schemeClr val="accent2">
              <a:lumMod val="75000"/>
            </a:schemeClr>
          </a:solidFill>
          <a:ln>
            <a:solidFill>
              <a:srgbClr val="1A3875"/>
            </a:solidFill>
          </a:ln>
        </p:spPr>
        <p:txBody>
          <a:bodyPr wrap="square" rtlCol="0">
            <a:spAutoFit/>
          </a:bodyPr>
          <a:lstStyle/>
          <a:p>
            <a:pPr algn="ctr"/>
            <a:r>
              <a:rPr lang="en-US" sz="2000" b="1" dirty="0">
                <a:solidFill>
                  <a:srgbClr val="FFFFFF"/>
                </a:solidFill>
              </a:rPr>
              <a:t>Prehospital Care Coordination; Trauma Transfer Process</a:t>
            </a:r>
          </a:p>
        </p:txBody>
      </p:sp>
      <p:sp>
        <p:nvSpPr>
          <p:cNvPr id="24" name="TextBox 23">
            <a:extLst>
              <a:ext uri="{FF2B5EF4-FFF2-40B4-BE49-F238E27FC236}">
                <a16:creationId xmlns:a16="http://schemas.microsoft.com/office/drawing/2014/main" id="{290A5985-C1C3-AB36-9509-09310672EE7A}"/>
              </a:ext>
            </a:extLst>
          </p:cNvPr>
          <p:cNvSpPr txBox="1"/>
          <p:nvPr/>
        </p:nvSpPr>
        <p:spPr>
          <a:xfrm>
            <a:off x="7419132" y="2561969"/>
            <a:ext cx="4138997" cy="442674"/>
          </a:xfrm>
          <a:prstGeom prst="roundRect">
            <a:avLst/>
          </a:prstGeom>
          <a:solidFill>
            <a:schemeClr val="tx1">
              <a:lumMod val="90000"/>
              <a:lumOff val="10000"/>
            </a:schemeClr>
          </a:solidFill>
          <a:ln>
            <a:solidFill>
              <a:srgbClr val="1A3875"/>
            </a:solidFill>
          </a:ln>
        </p:spPr>
        <p:txBody>
          <a:bodyPr wrap="square" rtlCol="0">
            <a:spAutoFit/>
          </a:bodyPr>
          <a:lstStyle/>
          <a:p>
            <a:pPr algn="ctr"/>
            <a:r>
              <a:rPr lang="en-US" sz="2000" b="1" dirty="0">
                <a:solidFill>
                  <a:schemeClr val="bg1"/>
                </a:solidFill>
              </a:rPr>
              <a:t>COVID, International Conflict</a:t>
            </a:r>
          </a:p>
        </p:txBody>
      </p:sp>
      <p:cxnSp>
        <p:nvCxnSpPr>
          <p:cNvPr id="26" name="Straight Arrow Connector 25">
            <a:extLst>
              <a:ext uri="{FF2B5EF4-FFF2-40B4-BE49-F238E27FC236}">
                <a16:creationId xmlns:a16="http://schemas.microsoft.com/office/drawing/2014/main" id="{4202DED1-EF3C-EA89-971E-C98A06F294AD}"/>
              </a:ext>
            </a:extLst>
          </p:cNvPr>
          <p:cNvCxnSpPr/>
          <p:nvPr/>
        </p:nvCxnSpPr>
        <p:spPr>
          <a:xfrm flipH="1">
            <a:off x="5655212" y="2786598"/>
            <a:ext cx="1645141" cy="31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D6B0B5A4-A095-E5CD-7964-3674B7D9B220}"/>
              </a:ext>
            </a:extLst>
          </p:cNvPr>
          <p:cNvCxnSpPr>
            <a:cxnSpLocks/>
          </p:cNvCxnSpPr>
          <p:nvPr/>
        </p:nvCxnSpPr>
        <p:spPr>
          <a:xfrm flipH="1">
            <a:off x="4389120" y="4869694"/>
            <a:ext cx="2911233" cy="111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6A7EBEBD-1D4F-D39D-269E-4B1655EEACCD}"/>
              </a:ext>
            </a:extLst>
          </p:cNvPr>
          <p:cNvCxnSpPr>
            <a:cxnSpLocks/>
          </p:cNvCxnSpPr>
          <p:nvPr/>
        </p:nvCxnSpPr>
        <p:spPr>
          <a:xfrm flipH="1" flipV="1">
            <a:off x="4909625" y="4173310"/>
            <a:ext cx="2390728" cy="20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1F057925-9586-1472-E128-517A5A6C5AA9}"/>
              </a:ext>
            </a:extLst>
          </p:cNvPr>
          <p:cNvCxnSpPr>
            <a:cxnSpLocks/>
          </p:cNvCxnSpPr>
          <p:nvPr/>
        </p:nvCxnSpPr>
        <p:spPr>
          <a:xfrm flipH="1">
            <a:off x="5373859" y="3499236"/>
            <a:ext cx="1926494" cy="5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1330D96C-AFB0-C871-0B29-0F6A72702E72}"/>
              </a:ext>
            </a:extLst>
          </p:cNvPr>
          <p:cNvSpPr txBox="1"/>
          <p:nvPr/>
        </p:nvSpPr>
        <p:spPr>
          <a:xfrm>
            <a:off x="1634082" y="1753265"/>
            <a:ext cx="2681744" cy="461665"/>
          </a:xfrm>
          <a:prstGeom prst="rect">
            <a:avLst/>
          </a:prstGeom>
          <a:noFill/>
        </p:spPr>
        <p:txBody>
          <a:bodyPr wrap="none" rtlCol="0">
            <a:spAutoFit/>
          </a:bodyPr>
          <a:lstStyle/>
          <a:p>
            <a:r>
              <a:rPr lang="en-US" sz="2400" b="1" u="sng" dirty="0"/>
              <a:t>Scalable RMOCC</a:t>
            </a:r>
          </a:p>
        </p:txBody>
      </p:sp>
    </p:spTree>
    <p:extLst>
      <p:ext uri="{BB962C8B-B14F-4D97-AF65-F5344CB8AC3E}">
        <p14:creationId xmlns:p14="http://schemas.microsoft.com/office/powerpoint/2010/main" val="2073253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FF3EB-200F-8E57-1387-5D60753DD5E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99838EE-6284-6AF4-A26C-04DBE99BAEED}"/>
              </a:ext>
            </a:extLst>
          </p:cNvPr>
          <p:cNvPicPr>
            <a:picLocks noChangeAspect="1"/>
          </p:cNvPicPr>
          <p:nvPr/>
        </p:nvPicPr>
        <p:blipFill>
          <a:blip r:embed="rId3"/>
          <a:stretch>
            <a:fillRect/>
          </a:stretch>
        </p:blipFill>
        <p:spPr>
          <a:xfrm>
            <a:off x="338435" y="6267635"/>
            <a:ext cx="2849357" cy="321961"/>
          </a:xfrm>
          <a:prstGeom prst="rect">
            <a:avLst/>
          </a:prstGeom>
        </p:spPr>
      </p:pic>
      <p:sp>
        <p:nvSpPr>
          <p:cNvPr id="14" name="Right Triangle 13">
            <a:extLst>
              <a:ext uri="{FF2B5EF4-FFF2-40B4-BE49-F238E27FC236}">
                <a16:creationId xmlns:a16="http://schemas.microsoft.com/office/drawing/2014/main" id="{BB479DD5-4774-1CFD-1CE5-99730FD80A76}"/>
              </a:ext>
            </a:extLst>
          </p:cNvPr>
          <p:cNvSpPr/>
          <p:nvPr/>
        </p:nvSpPr>
        <p:spPr>
          <a:xfrm rot="10800000">
            <a:off x="3299789" y="-3"/>
            <a:ext cx="8892207" cy="106017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red and black broken glass&#10;&#10;Description automatically generated">
            <a:extLst>
              <a:ext uri="{FF2B5EF4-FFF2-40B4-BE49-F238E27FC236}">
                <a16:creationId xmlns:a16="http://schemas.microsoft.com/office/drawing/2014/main" id="{E139CC6A-DD4F-9612-078B-A4E711DCB05F}"/>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5" name="Straight Connector 4">
            <a:extLst>
              <a:ext uri="{FF2B5EF4-FFF2-40B4-BE49-F238E27FC236}">
                <a16:creationId xmlns:a16="http://schemas.microsoft.com/office/drawing/2014/main" id="{7EE532C5-A4DD-2A1E-7A13-CA608D091536}"/>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CC1170DB-08DD-2418-5F5E-DDBDAC1A38E1}"/>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pic>
        <p:nvPicPr>
          <p:cNvPr id="9" name="Picture 8" descr="Diagram&#10;&#10;Description automatically generated">
            <a:extLst>
              <a:ext uri="{FF2B5EF4-FFF2-40B4-BE49-F238E27FC236}">
                <a16:creationId xmlns:a16="http://schemas.microsoft.com/office/drawing/2014/main" id="{40112626-B2CE-9D4C-A22D-34908EF35FBB}"/>
              </a:ext>
            </a:extLst>
          </p:cNvPr>
          <p:cNvPicPr>
            <a:picLocks noChangeAspect="1"/>
          </p:cNvPicPr>
          <p:nvPr/>
        </p:nvPicPr>
        <p:blipFill rotWithShape="1">
          <a:blip r:embed="rId5"/>
          <a:srcRect t="26156" b="21834"/>
          <a:stretch>
            <a:fillRect/>
          </a:stretch>
        </p:blipFill>
        <p:spPr>
          <a:xfrm>
            <a:off x="470931" y="2233538"/>
            <a:ext cx="11442637" cy="3247634"/>
          </a:xfrm>
          <a:prstGeom prst="rect">
            <a:avLst/>
          </a:prstGeom>
        </p:spPr>
      </p:pic>
      <p:pic>
        <p:nvPicPr>
          <p:cNvPr id="2" name="Picture 1" descr="Diagram&#10;&#10;Description automatically generated">
            <a:extLst>
              <a:ext uri="{FF2B5EF4-FFF2-40B4-BE49-F238E27FC236}">
                <a16:creationId xmlns:a16="http://schemas.microsoft.com/office/drawing/2014/main" id="{02C7DC05-4CA0-5B5C-F86C-E0D22A708BAE}"/>
              </a:ext>
            </a:extLst>
          </p:cNvPr>
          <p:cNvPicPr>
            <a:picLocks noChangeAspect="1"/>
          </p:cNvPicPr>
          <p:nvPr/>
        </p:nvPicPr>
        <p:blipFill rotWithShape="1">
          <a:blip r:embed="rId5"/>
          <a:srcRect t="-2240" r="82190" b="90329"/>
          <a:stretch>
            <a:fillRect/>
          </a:stretch>
        </p:blipFill>
        <p:spPr>
          <a:xfrm>
            <a:off x="9966969" y="0"/>
            <a:ext cx="2037937" cy="699665"/>
          </a:xfrm>
          <a:prstGeom prst="rect">
            <a:avLst/>
          </a:prstGeom>
        </p:spPr>
      </p:pic>
      <p:sp>
        <p:nvSpPr>
          <p:cNvPr id="3" name="TextBox 2">
            <a:extLst>
              <a:ext uri="{FF2B5EF4-FFF2-40B4-BE49-F238E27FC236}">
                <a16:creationId xmlns:a16="http://schemas.microsoft.com/office/drawing/2014/main" id="{891D46DE-CC80-E8A7-0739-FED576E64198}"/>
              </a:ext>
            </a:extLst>
          </p:cNvPr>
          <p:cNvSpPr txBox="1"/>
          <p:nvPr/>
        </p:nvSpPr>
        <p:spPr>
          <a:xfrm>
            <a:off x="494164" y="691485"/>
            <a:ext cx="9779926"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Integration of RMOCCs into a National System</a:t>
            </a:r>
          </a:p>
        </p:txBody>
      </p:sp>
    </p:spTree>
    <p:extLst>
      <p:ext uri="{BB962C8B-B14F-4D97-AF65-F5344CB8AC3E}">
        <p14:creationId xmlns:p14="http://schemas.microsoft.com/office/powerpoint/2010/main" val="3561885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25322-7DA9-6941-A91B-DADC9FD47292}"/>
            </a:ext>
          </a:extLst>
        </p:cNvPr>
        <p:cNvGrpSpPr/>
        <p:nvPr/>
      </p:nvGrpSpPr>
      <p:grpSpPr>
        <a:xfrm>
          <a:off x="0" y="0"/>
          <a:ext cx="0" cy="0"/>
          <a:chOff x="0" y="0"/>
          <a:chExt cx="0" cy="0"/>
        </a:xfrm>
      </p:grpSpPr>
      <p:sp>
        <p:nvSpPr>
          <p:cNvPr id="4" name="Right Triangle 3">
            <a:extLst>
              <a:ext uri="{FF2B5EF4-FFF2-40B4-BE49-F238E27FC236}">
                <a16:creationId xmlns:a16="http://schemas.microsoft.com/office/drawing/2014/main" id="{74518879-186C-0B38-5CF0-9574CCA016C3}"/>
              </a:ext>
            </a:extLst>
          </p:cNvPr>
          <p:cNvSpPr/>
          <p:nvPr/>
        </p:nvSpPr>
        <p:spPr>
          <a:xfrm rot="10800000">
            <a:off x="7100887" y="-3"/>
            <a:ext cx="5091111" cy="3429002"/>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381E42F-9DE0-1750-CB97-C03669E43909}"/>
              </a:ext>
            </a:extLst>
          </p:cNvPr>
          <p:cNvSpPr txBox="1"/>
          <p:nvPr/>
        </p:nvSpPr>
        <p:spPr>
          <a:xfrm>
            <a:off x="538250" y="696504"/>
            <a:ext cx="7196850"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Why the push now?</a:t>
            </a:r>
          </a:p>
        </p:txBody>
      </p:sp>
      <p:pic>
        <p:nvPicPr>
          <p:cNvPr id="8" name="Picture 7">
            <a:extLst>
              <a:ext uri="{FF2B5EF4-FFF2-40B4-BE49-F238E27FC236}">
                <a16:creationId xmlns:a16="http://schemas.microsoft.com/office/drawing/2014/main" id="{F6CDEEBE-D500-D710-CE9E-296CC6FA2C66}"/>
              </a:ext>
            </a:extLst>
          </p:cNvPr>
          <p:cNvPicPr>
            <a:picLocks noChangeAspect="1"/>
          </p:cNvPicPr>
          <p:nvPr/>
        </p:nvPicPr>
        <p:blipFill>
          <a:blip r:embed="rId3"/>
          <a:stretch>
            <a:fillRect/>
          </a:stretch>
        </p:blipFill>
        <p:spPr>
          <a:xfrm>
            <a:off x="338435" y="6267635"/>
            <a:ext cx="2849357" cy="321961"/>
          </a:xfrm>
          <a:prstGeom prst="rect">
            <a:avLst/>
          </a:prstGeom>
        </p:spPr>
      </p:pic>
      <p:sp>
        <p:nvSpPr>
          <p:cNvPr id="2" name="TextBox 1">
            <a:extLst>
              <a:ext uri="{FF2B5EF4-FFF2-40B4-BE49-F238E27FC236}">
                <a16:creationId xmlns:a16="http://schemas.microsoft.com/office/drawing/2014/main" id="{8CD12568-DE39-6821-5CC5-709DF33F8A02}"/>
              </a:ext>
            </a:extLst>
          </p:cNvPr>
          <p:cNvSpPr txBox="1"/>
          <p:nvPr/>
        </p:nvSpPr>
        <p:spPr>
          <a:xfrm>
            <a:off x="521313" y="2301294"/>
            <a:ext cx="10008726" cy="2577372"/>
          </a:xfrm>
          <a:prstGeom prst="rect">
            <a:avLst/>
          </a:prstGeom>
          <a:noFill/>
        </p:spPr>
        <p:txBody>
          <a:bodyPr wrap="square">
            <a:spAutoFit/>
          </a:bodyPr>
          <a:lstStyle/>
          <a:p>
            <a:pPr marL="346075" indent="-346075">
              <a:lnSpc>
                <a:spcPct val="150000"/>
              </a:lnSpc>
              <a:buFont typeface="Arial" panose="020B0604020202020204" pitchFamily="34" charset="0"/>
              <a:buChar char="•"/>
            </a:pPr>
            <a:r>
              <a:rPr lang="en-US" sz="2200" b="1" dirty="0">
                <a:effectLst/>
                <a:latin typeface="Open Sans" pitchFamily="2" charset="0"/>
                <a:ea typeface="Open Sans" pitchFamily="2" charset="0"/>
                <a:cs typeface="Open Sans" pitchFamily="2" charset="0"/>
              </a:rPr>
              <a:t>Improve access to higher level and specialty </a:t>
            </a:r>
            <a:r>
              <a:rPr lang="en-US" sz="2200" b="1" dirty="0">
                <a:latin typeface="Open Sans" pitchFamily="2" charset="0"/>
                <a:ea typeface="Open Sans" pitchFamily="2" charset="0"/>
                <a:cs typeface="Open Sans" pitchFamily="2" charset="0"/>
              </a:rPr>
              <a:t>trauma </a:t>
            </a:r>
            <a:r>
              <a:rPr lang="en-US" sz="2200" b="1" dirty="0">
                <a:effectLst/>
                <a:latin typeface="Open Sans" pitchFamily="2" charset="0"/>
                <a:ea typeface="Open Sans" pitchFamily="2" charset="0"/>
                <a:cs typeface="Open Sans" pitchFamily="2" charset="0"/>
              </a:rPr>
              <a:t>care across rural regions</a:t>
            </a:r>
          </a:p>
          <a:p>
            <a:pPr marL="346075" indent="-346075">
              <a:lnSpc>
                <a:spcPct val="150000"/>
              </a:lnSpc>
              <a:buFont typeface="Arial" panose="020B0604020202020204" pitchFamily="34" charset="0"/>
              <a:buChar char="•"/>
            </a:pPr>
            <a:r>
              <a:rPr lang="en-US" sz="2200" b="1" dirty="0">
                <a:latin typeface="Open Sans" pitchFamily="2" charset="0"/>
                <a:ea typeface="Open Sans" pitchFamily="2" charset="0"/>
                <a:cs typeface="Open Sans" pitchFamily="2" charset="0"/>
              </a:rPr>
              <a:t>Coordinate regional/national mass disaster surge response </a:t>
            </a:r>
            <a:endParaRPr lang="en-US" sz="2200" b="1" dirty="0">
              <a:effectLst/>
              <a:latin typeface="Open Sans" pitchFamily="2" charset="0"/>
              <a:ea typeface="Open Sans" pitchFamily="2" charset="0"/>
              <a:cs typeface="Open Sans" pitchFamily="2" charset="0"/>
            </a:endParaRPr>
          </a:p>
          <a:p>
            <a:pPr marL="346075" indent="-346075">
              <a:lnSpc>
                <a:spcPct val="150000"/>
              </a:lnSpc>
              <a:buFont typeface="Arial" panose="020B0604020202020204" pitchFamily="34" charset="0"/>
              <a:buChar char="•"/>
            </a:pPr>
            <a:r>
              <a:rPr lang="en-US" sz="2200" b="1" dirty="0">
                <a:latin typeface="Open Sans" pitchFamily="2" charset="0"/>
                <a:ea typeface="Open Sans" pitchFamily="2" charset="0"/>
                <a:cs typeface="Open Sans" pitchFamily="2" charset="0"/>
              </a:rPr>
              <a:t>Patient </a:t>
            </a:r>
            <a:r>
              <a:rPr lang="en-US" sz="2200" b="1" dirty="0">
                <a:effectLst/>
                <a:latin typeface="Open Sans" pitchFamily="2" charset="0"/>
                <a:ea typeface="Open Sans" pitchFamily="2" charset="0"/>
                <a:cs typeface="Open Sans" pitchFamily="2" charset="0"/>
              </a:rPr>
              <a:t>load balance in the event of a Large-Scale Combat Operation (LSCO) </a:t>
            </a:r>
          </a:p>
        </p:txBody>
      </p:sp>
      <p:pic>
        <p:nvPicPr>
          <p:cNvPr id="7" name="Picture 6" descr="A red and black broken glass&#10;&#10;Description automatically generated">
            <a:extLst>
              <a:ext uri="{FF2B5EF4-FFF2-40B4-BE49-F238E27FC236}">
                <a16:creationId xmlns:a16="http://schemas.microsoft.com/office/drawing/2014/main" id="{600E3A34-F791-81CD-44C9-5EC2A29110EF}"/>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13" name="Straight Connector 12">
            <a:extLst>
              <a:ext uri="{FF2B5EF4-FFF2-40B4-BE49-F238E27FC236}">
                <a16:creationId xmlns:a16="http://schemas.microsoft.com/office/drawing/2014/main" id="{57EC28DC-7381-C2C9-D056-F05AC0E8E1E6}"/>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415F0E44-1E8E-59FA-87EB-392C9915EE04}"/>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9" name="TextBox 8">
            <a:extLst>
              <a:ext uri="{FF2B5EF4-FFF2-40B4-BE49-F238E27FC236}">
                <a16:creationId xmlns:a16="http://schemas.microsoft.com/office/drawing/2014/main" id="{F3CF1063-3938-A0CA-8F5B-75C16B5A2459}"/>
              </a:ext>
            </a:extLst>
          </p:cNvPr>
          <p:cNvSpPr txBox="1"/>
          <p:nvPr/>
        </p:nvSpPr>
        <p:spPr>
          <a:xfrm>
            <a:off x="509374" y="1180151"/>
            <a:ext cx="9078535" cy="430887"/>
          </a:xfrm>
          <a:prstGeom prst="rect">
            <a:avLst/>
          </a:prstGeom>
          <a:noFill/>
        </p:spPr>
        <p:txBody>
          <a:bodyPr wrap="square">
            <a:spAutoFit/>
          </a:bodyPr>
          <a:lstStyle/>
          <a:p>
            <a:r>
              <a:rPr lang="en-US" sz="2200" b="1" dirty="0">
                <a:solidFill>
                  <a:srgbClr val="FF0000"/>
                </a:solidFill>
                <a:latin typeface="Open Sans" pitchFamily="2" charset="0"/>
                <a:ea typeface="Open Sans" pitchFamily="2" charset="0"/>
                <a:cs typeface="Open Sans" pitchFamily="2" charset="0"/>
              </a:rPr>
              <a:t>How RMOCCs would support a National Trauma System</a:t>
            </a:r>
            <a:endParaRPr lang="en-US" sz="2000" b="1" dirty="0">
              <a:solidFill>
                <a:srgbClr val="FF0000"/>
              </a:solidFill>
              <a:effectLst/>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3192768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9ADE1-1FE1-DB4F-C031-F2090A88595E}"/>
            </a:ext>
          </a:extLst>
        </p:cNvPr>
        <p:cNvGrpSpPr/>
        <p:nvPr/>
      </p:nvGrpSpPr>
      <p:grpSpPr>
        <a:xfrm>
          <a:off x="0" y="0"/>
          <a:ext cx="0" cy="0"/>
          <a:chOff x="0" y="0"/>
          <a:chExt cx="0" cy="0"/>
        </a:xfrm>
      </p:grpSpPr>
      <p:sp>
        <p:nvSpPr>
          <p:cNvPr id="4" name="Right Triangle 3">
            <a:extLst>
              <a:ext uri="{FF2B5EF4-FFF2-40B4-BE49-F238E27FC236}">
                <a16:creationId xmlns:a16="http://schemas.microsoft.com/office/drawing/2014/main" id="{DAECCB7B-06CE-1E4F-21EA-172C0EF047CF}"/>
              </a:ext>
            </a:extLst>
          </p:cNvPr>
          <p:cNvSpPr/>
          <p:nvPr/>
        </p:nvSpPr>
        <p:spPr>
          <a:xfrm rot="10800000">
            <a:off x="7100887" y="-3"/>
            <a:ext cx="5091111" cy="3429002"/>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32088C8-F5EF-7E0A-FC35-449D7D8C7429}"/>
              </a:ext>
            </a:extLst>
          </p:cNvPr>
          <p:cNvSpPr txBox="1"/>
          <p:nvPr/>
        </p:nvSpPr>
        <p:spPr>
          <a:xfrm>
            <a:off x="520884" y="696464"/>
            <a:ext cx="7196850"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Trauma Care in the US</a:t>
            </a:r>
          </a:p>
        </p:txBody>
      </p:sp>
      <p:pic>
        <p:nvPicPr>
          <p:cNvPr id="8" name="Picture 7">
            <a:extLst>
              <a:ext uri="{FF2B5EF4-FFF2-40B4-BE49-F238E27FC236}">
                <a16:creationId xmlns:a16="http://schemas.microsoft.com/office/drawing/2014/main" id="{3C81C57A-3340-84B7-F2A5-C4CA81B46BB0}"/>
              </a:ext>
            </a:extLst>
          </p:cNvPr>
          <p:cNvPicPr>
            <a:picLocks noChangeAspect="1"/>
          </p:cNvPicPr>
          <p:nvPr/>
        </p:nvPicPr>
        <p:blipFill>
          <a:blip r:embed="rId3"/>
          <a:stretch>
            <a:fillRect/>
          </a:stretch>
        </p:blipFill>
        <p:spPr>
          <a:xfrm>
            <a:off x="338435" y="6267635"/>
            <a:ext cx="2849357" cy="321961"/>
          </a:xfrm>
          <a:prstGeom prst="rect">
            <a:avLst/>
          </a:prstGeom>
        </p:spPr>
      </p:pic>
      <p:sp>
        <p:nvSpPr>
          <p:cNvPr id="2" name="TextBox 1">
            <a:extLst>
              <a:ext uri="{FF2B5EF4-FFF2-40B4-BE49-F238E27FC236}">
                <a16:creationId xmlns:a16="http://schemas.microsoft.com/office/drawing/2014/main" id="{3C8A29E3-71B2-77DD-5FD9-F9D2D42C9F1A}"/>
              </a:ext>
            </a:extLst>
          </p:cNvPr>
          <p:cNvSpPr txBox="1"/>
          <p:nvPr/>
        </p:nvSpPr>
        <p:spPr>
          <a:xfrm>
            <a:off x="507398" y="1799591"/>
            <a:ext cx="8868401" cy="3967305"/>
          </a:xfrm>
          <a:prstGeom prst="rect">
            <a:avLst/>
          </a:prstGeom>
          <a:noFill/>
        </p:spPr>
        <p:txBody>
          <a:bodyPr wrap="square">
            <a:spAutoFit/>
          </a:bodyPr>
          <a:lstStyle/>
          <a:p>
            <a:pPr marL="342900" indent="-342900">
              <a:spcBef>
                <a:spcPts val="1200"/>
              </a:spcBef>
              <a:buFont typeface="Arial" panose="020B0604020202020204" pitchFamily="34" charset="0"/>
              <a:buChar char="•"/>
            </a:pPr>
            <a:r>
              <a:rPr lang="en-US" sz="2000" b="1" dirty="0">
                <a:effectLst/>
                <a:latin typeface="Open Sans" pitchFamily="2" charset="0"/>
                <a:ea typeface="Open Sans" pitchFamily="2" charset="0"/>
                <a:cs typeface="Open Sans" pitchFamily="2" charset="0"/>
              </a:rPr>
              <a:t>Trauma Center Level of Care</a:t>
            </a:r>
          </a:p>
          <a:p>
            <a:pPr marL="800100" lvl="1" indent="-342900">
              <a:spcBef>
                <a:spcPts val="1200"/>
              </a:spcBef>
              <a:buFont typeface="Wingdings" panose="05000000000000000000" pitchFamily="2" charset="2"/>
              <a:buChar char="§"/>
            </a:pPr>
            <a:r>
              <a:rPr lang="en-US" dirty="0">
                <a:latin typeface="Open Sans" pitchFamily="2" charset="0"/>
                <a:ea typeface="Open Sans" pitchFamily="2" charset="0"/>
                <a:cs typeface="Open Sans" pitchFamily="2" charset="0"/>
              </a:rPr>
              <a:t>ACS and State Verified Centers</a:t>
            </a:r>
          </a:p>
          <a:p>
            <a:pPr marL="800100" lvl="1" indent="-342900">
              <a:spcBef>
                <a:spcPts val="1200"/>
              </a:spcBef>
              <a:buFont typeface="Wingdings" panose="05000000000000000000" pitchFamily="2" charset="2"/>
              <a:buChar char="§"/>
            </a:pPr>
            <a:r>
              <a:rPr lang="en-US" dirty="0">
                <a:latin typeface="Open Sans" pitchFamily="2" charset="0"/>
                <a:ea typeface="Open Sans" pitchFamily="2" charset="0"/>
                <a:cs typeface="Open Sans" pitchFamily="2" charset="0"/>
              </a:rPr>
              <a:t>Classified as Level I-V</a:t>
            </a:r>
          </a:p>
          <a:p>
            <a:pPr marL="342900" indent="-342900">
              <a:spcBef>
                <a:spcPts val="1200"/>
              </a:spcBef>
              <a:buFont typeface="Arial" panose="020B0604020202020204" pitchFamily="34" charset="0"/>
              <a:buChar char="•"/>
            </a:pPr>
            <a:r>
              <a:rPr lang="en-US" sz="2000" b="1" dirty="0">
                <a:effectLst/>
                <a:latin typeface="Open Sans" pitchFamily="2" charset="0"/>
                <a:ea typeface="Open Sans" pitchFamily="2" charset="0"/>
                <a:cs typeface="Open Sans" pitchFamily="2" charset="0"/>
              </a:rPr>
              <a:t>State and Regional Trauma Systems</a:t>
            </a:r>
          </a:p>
          <a:p>
            <a:pPr marL="800100" lvl="1" indent="-342900">
              <a:spcBef>
                <a:spcPts val="1200"/>
              </a:spcBef>
              <a:buFont typeface="Wingdings" panose="05000000000000000000" pitchFamily="2" charset="2"/>
              <a:buChar char="§"/>
            </a:pPr>
            <a:r>
              <a:rPr lang="en-US" dirty="0">
                <a:effectLst/>
                <a:latin typeface="Open Sans" pitchFamily="2" charset="0"/>
                <a:ea typeface="Open Sans" pitchFamily="2" charset="0"/>
                <a:cs typeface="Open Sans" pitchFamily="2" charset="0"/>
              </a:rPr>
              <a:t>Revolve around Level I &amp; II Centers </a:t>
            </a:r>
          </a:p>
          <a:p>
            <a:pPr marL="1257300" lvl="2" indent="-342900">
              <a:spcBef>
                <a:spcPts val="1200"/>
              </a:spcBef>
              <a:buFont typeface="Arial" panose="020B0604020202020204" pitchFamily="34" charset="0"/>
              <a:buChar char="•"/>
            </a:pPr>
            <a:r>
              <a:rPr lang="en-US" dirty="0">
                <a:effectLst/>
                <a:latin typeface="Open Sans" pitchFamily="2" charset="0"/>
                <a:ea typeface="Open Sans" pitchFamily="2" charset="0"/>
                <a:cs typeface="Open Sans" pitchFamily="2" charset="0"/>
              </a:rPr>
              <a:t>Support Urban </a:t>
            </a:r>
            <a:r>
              <a:rPr lang="en-US" dirty="0">
                <a:latin typeface="Open Sans" pitchFamily="2" charset="0"/>
                <a:ea typeface="Open Sans" pitchFamily="2" charset="0"/>
                <a:cs typeface="Open Sans" pitchFamily="2" charset="0"/>
              </a:rPr>
              <a:t>and</a:t>
            </a:r>
            <a:r>
              <a:rPr lang="en-US" dirty="0">
                <a:effectLst/>
                <a:latin typeface="Open Sans" pitchFamily="2" charset="0"/>
                <a:ea typeface="Open Sans" pitchFamily="2" charset="0"/>
                <a:cs typeface="Open Sans" pitchFamily="2" charset="0"/>
              </a:rPr>
              <a:t> Rural Trauma Needs</a:t>
            </a:r>
          </a:p>
          <a:p>
            <a:pPr marL="800100" lvl="1" indent="-342900">
              <a:spcBef>
                <a:spcPts val="1200"/>
              </a:spcBef>
              <a:buFont typeface="Wingdings" panose="05000000000000000000" pitchFamily="2" charset="2"/>
              <a:buChar char="§"/>
            </a:pPr>
            <a:r>
              <a:rPr lang="en-US" dirty="0">
                <a:effectLst/>
                <a:latin typeface="Open Sans" pitchFamily="2" charset="0"/>
                <a:ea typeface="Open Sans" pitchFamily="2" charset="0"/>
                <a:cs typeface="Open Sans" pitchFamily="2" charset="0"/>
              </a:rPr>
              <a:t>Presence of smaller Level III &amp; IV Centers</a:t>
            </a:r>
          </a:p>
          <a:p>
            <a:pPr marL="342900" indent="-342900">
              <a:spcBef>
                <a:spcPts val="1200"/>
              </a:spcBef>
              <a:buFont typeface="Arial" panose="020B0604020202020204" pitchFamily="34" charset="0"/>
              <a:buChar char="•"/>
            </a:pPr>
            <a:r>
              <a:rPr lang="en-US" sz="2000" b="1" dirty="0">
                <a:effectLst/>
                <a:latin typeface="Open Sans" pitchFamily="2" charset="0"/>
                <a:ea typeface="Open Sans" pitchFamily="2" charset="0"/>
                <a:cs typeface="Open Sans" pitchFamily="2" charset="0"/>
              </a:rPr>
              <a:t>Regional EMS Systems/Air Transport</a:t>
            </a:r>
          </a:p>
          <a:p>
            <a:pPr marL="342900" indent="-342900">
              <a:spcBef>
                <a:spcPts val="1200"/>
              </a:spcBef>
              <a:buFont typeface="Arial" panose="020B0604020202020204" pitchFamily="34" charset="0"/>
              <a:buChar char="•"/>
            </a:pPr>
            <a:r>
              <a:rPr lang="en-US" sz="2000" b="1" dirty="0">
                <a:latin typeface="Open Sans" pitchFamily="2" charset="0"/>
                <a:ea typeface="Open Sans" pitchFamily="2" charset="0"/>
                <a:cs typeface="Open Sans" pitchFamily="2" charset="0"/>
              </a:rPr>
              <a:t>Emergency Care Coordination/Disaster Plans</a:t>
            </a:r>
            <a:endParaRPr lang="en-US" sz="2000" b="1" dirty="0">
              <a:effectLst/>
              <a:latin typeface="Open Sans" pitchFamily="2" charset="0"/>
              <a:ea typeface="Open Sans" pitchFamily="2" charset="0"/>
              <a:cs typeface="Open Sans" pitchFamily="2" charset="0"/>
            </a:endParaRPr>
          </a:p>
        </p:txBody>
      </p:sp>
      <p:pic>
        <p:nvPicPr>
          <p:cNvPr id="7" name="Picture 6" descr="A red and black broken glass&#10;&#10;Description automatically generated">
            <a:extLst>
              <a:ext uri="{FF2B5EF4-FFF2-40B4-BE49-F238E27FC236}">
                <a16:creationId xmlns:a16="http://schemas.microsoft.com/office/drawing/2014/main" id="{3843801C-FF81-0899-2D11-9B2462588D16}"/>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13" name="Straight Connector 12">
            <a:extLst>
              <a:ext uri="{FF2B5EF4-FFF2-40B4-BE49-F238E27FC236}">
                <a16:creationId xmlns:a16="http://schemas.microsoft.com/office/drawing/2014/main" id="{5B039293-451B-D3EB-F789-16D91FE07FA8}"/>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28CFCFD0-81B1-3769-0A37-2990EC3148EB}"/>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3" name="TextBox 2">
            <a:extLst>
              <a:ext uri="{FF2B5EF4-FFF2-40B4-BE49-F238E27FC236}">
                <a16:creationId xmlns:a16="http://schemas.microsoft.com/office/drawing/2014/main" id="{17B0B373-42E0-796C-CA8A-E684E28083AE}"/>
              </a:ext>
            </a:extLst>
          </p:cNvPr>
          <p:cNvSpPr txBox="1"/>
          <p:nvPr/>
        </p:nvSpPr>
        <p:spPr>
          <a:xfrm>
            <a:off x="520884" y="1160050"/>
            <a:ext cx="5948362" cy="430887"/>
          </a:xfrm>
          <a:prstGeom prst="rect">
            <a:avLst/>
          </a:prstGeom>
          <a:noFill/>
        </p:spPr>
        <p:txBody>
          <a:bodyPr wrap="square">
            <a:spAutoFit/>
          </a:bodyPr>
          <a:lstStyle/>
          <a:p>
            <a:r>
              <a:rPr lang="en-US" sz="2200" b="1" dirty="0">
                <a:solidFill>
                  <a:schemeClr val="accent2"/>
                </a:solidFill>
                <a:effectLst/>
                <a:latin typeface="Open Sans" pitchFamily="2" charset="0"/>
                <a:ea typeface="Open Sans" pitchFamily="2" charset="0"/>
                <a:cs typeface="Open Sans" pitchFamily="2" charset="0"/>
              </a:rPr>
              <a:t>State and Regional Level</a:t>
            </a:r>
          </a:p>
        </p:txBody>
      </p:sp>
      <p:pic>
        <p:nvPicPr>
          <p:cNvPr id="9" name="Picture 8">
            <a:extLst>
              <a:ext uri="{FF2B5EF4-FFF2-40B4-BE49-F238E27FC236}">
                <a16:creationId xmlns:a16="http://schemas.microsoft.com/office/drawing/2014/main" id="{42C29CC5-7F65-C313-FF2C-AE422755B5BF}"/>
              </a:ext>
            </a:extLst>
          </p:cNvPr>
          <p:cNvPicPr>
            <a:picLocks noChangeAspect="1"/>
          </p:cNvPicPr>
          <p:nvPr/>
        </p:nvPicPr>
        <p:blipFill>
          <a:blip r:embed="rId5"/>
          <a:stretch>
            <a:fillRect/>
          </a:stretch>
        </p:blipFill>
        <p:spPr>
          <a:xfrm>
            <a:off x="7100887" y="1940028"/>
            <a:ext cx="4282494" cy="3663248"/>
          </a:xfrm>
          <a:prstGeom prst="rect">
            <a:avLst/>
          </a:prstGeom>
        </p:spPr>
      </p:pic>
    </p:spTree>
    <p:extLst>
      <p:ext uri="{BB962C8B-B14F-4D97-AF65-F5344CB8AC3E}">
        <p14:creationId xmlns:p14="http://schemas.microsoft.com/office/powerpoint/2010/main" val="3491129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32777-6697-701F-0080-2807B87F512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C57DDAE-D6E1-8653-5054-5FA693C2E323}"/>
              </a:ext>
            </a:extLst>
          </p:cNvPr>
          <p:cNvPicPr>
            <a:picLocks noChangeAspect="1"/>
          </p:cNvPicPr>
          <p:nvPr/>
        </p:nvPicPr>
        <p:blipFill>
          <a:blip r:embed="rId3"/>
          <a:stretch>
            <a:fillRect/>
          </a:stretch>
        </p:blipFill>
        <p:spPr>
          <a:xfrm>
            <a:off x="338435" y="6267635"/>
            <a:ext cx="2849357" cy="321961"/>
          </a:xfrm>
          <a:prstGeom prst="rect">
            <a:avLst/>
          </a:prstGeom>
        </p:spPr>
      </p:pic>
      <p:sp>
        <p:nvSpPr>
          <p:cNvPr id="14" name="Right Triangle 13">
            <a:extLst>
              <a:ext uri="{FF2B5EF4-FFF2-40B4-BE49-F238E27FC236}">
                <a16:creationId xmlns:a16="http://schemas.microsoft.com/office/drawing/2014/main" id="{40B85350-A575-DC13-5847-F1C010A85D48}"/>
              </a:ext>
            </a:extLst>
          </p:cNvPr>
          <p:cNvSpPr/>
          <p:nvPr/>
        </p:nvSpPr>
        <p:spPr>
          <a:xfrm rot="10800000">
            <a:off x="3299789" y="-3"/>
            <a:ext cx="8892207" cy="106017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red and black broken glass&#10;&#10;Description automatically generated">
            <a:extLst>
              <a:ext uri="{FF2B5EF4-FFF2-40B4-BE49-F238E27FC236}">
                <a16:creationId xmlns:a16="http://schemas.microsoft.com/office/drawing/2014/main" id="{05396798-6E65-D51F-999C-CD95D5943758}"/>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5" name="Straight Connector 4">
            <a:extLst>
              <a:ext uri="{FF2B5EF4-FFF2-40B4-BE49-F238E27FC236}">
                <a16:creationId xmlns:a16="http://schemas.microsoft.com/office/drawing/2014/main" id="{F44784BA-3420-BD6F-1A3C-D98C7697972F}"/>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034B2C2D-F600-3812-8A10-CBDC9FCC8EA5}"/>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11" name="TextBox 10">
            <a:extLst>
              <a:ext uri="{FF2B5EF4-FFF2-40B4-BE49-F238E27FC236}">
                <a16:creationId xmlns:a16="http://schemas.microsoft.com/office/drawing/2014/main" id="{080D79E1-2ABC-FB93-1496-B47605700E17}"/>
              </a:ext>
            </a:extLst>
          </p:cNvPr>
          <p:cNvSpPr txBox="1"/>
          <p:nvPr/>
        </p:nvSpPr>
        <p:spPr>
          <a:xfrm>
            <a:off x="509375" y="689377"/>
            <a:ext cx="7196850"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Large Scale Combat Operation</a:t>
            </a:r>
          </a:p>
        </p:txBody>
      </p:sp>
      <p:sp>
        <p:nvSpPr>
          <p:cNvPr id="12" name="TextBox 11">
            <a:extLst>
              <a:ext uri="{FF2B5EF4-FFF2-40B4-BE49-F238E27FC236}">
                <a16:creationId xmlns:a16="http://schemas.microsoft.com/office/drawing/2014/main" id="{525F411F-5640-5367-5D70-0F9E5181413C}"/>
              </a:ext>
            </a:extLst>
          </p:cNvPr>
          <p:cNvSpPr txBox="1"/>
          <p:nvPr/>
        </p:nvSpPr>
        <p:spPr>
          <a:xfrm>
            <a:off x="509375" y="1147821"/>
            <a:ext cx="5948362" cy="430887"/>
          </a:xfrm>
          <a:prstGeom prst="rect">
            <a:avLst/>
          </a:prstGeom>
          <a:noFill/>
        </p:spPr>
        <p:txBody>
          <a:bodyPr wrap="square">
            <a:spAutoFit/>
          </a:bodyPr>
          <a:lstStyle/>
          <a:p>
            <a:r>
              <a:rPr lang="en-US" sz="2200" b="1" dirty="0">
                <a:solidFill>
                  <a:schemeClr val="accent2"/>
                </a:solidFill>
                <a:effectLst/>
                <a:latin typeface="Open Sans" pitchFamily="2" charset="0"/>
                <a:ea typeface="Open Sans" pitchFamily="2" charset="0"/>
                <a:cs typeface="Open Sans" pitchFamily="2" charset="0"/>
              </a:rPr>
              <a:t>Multi-Domain Threat</a:t>
            </a:r>
          </a:p>
        </p:txBody>
      </p:sp>
      <p:pic>
        <p:nvPicPr>
          <p:cNvPr id="13" name="Content Placeholder 6">
            <a:extLst>
              <a:ext uri="{FF2B5EF4-FFF2-40B4-BE49-F238E27FC236}">
                <a16:creationId xmlns:a16="http://schemas.microsoft.com/office/drawing/2014/main" id="{222E0AED-0B18-218D-425F-C39E5E2BCAC1}"/>
              </a:ext>
            </a:extLst>
          </p:cNvPr>
          <p:cNvPicPr>
            <a:picLocks noGrp="1" noChangeAspect="1"/>
          </p:cNvPicPr>
          <p:nvPr>
            <p:ph idx="1"/>
          </p:nvPr>
        </p:nvPicPr>
        <p:blipFill>
          <a:blip r:embed="rId5"/>
          <a:stretch>
            <a:fillRect/>
          </a:stretch>
        </p:blipFill>
        <p:spPr>
          <a:xfrm>
            <a:off x="1879691" y="1599192"/>
            <a:ext cx="8445206" cy="4845437"/>
          </a:xfrm>
          <a:prstGeom prst="rect">
            <a:avLst/>
          </a:prstGeom>
        </p:spPr>
      </p:pic>
    </p:spTree>
    <p:extLst>
      <p:ext uri="{BB962C8B-B14F-4D97-AF65-F5344CB8AC3E}">
        <p14:creationId xmlns:p14="http://schemas.microsoft.com/office/powerpoint/2010/main" val="2695087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C2B43-0FA1-3520-10E5-81677EE82EBA}"/>
            </a:ext>
          </a:extLst>
        </p:cNvPr>
        <p:cNvGrpSpPr/>
        <p:nvPr/>
      </p:nvGrpSpPr>
      <p:grpSpPr>
        <a:xfrm>
          <a:off x="0" y="0"/>
          <a:ext cx="0" cy="0"/>
          <a:chOff x="0" y="0"/>
          <a:chExt cx="0" cy="0"/>
        </a:xfrm>
      </p:grpSpPr>
      <p:sp>
        <p:nvSpPr>
          <p:cNvPr id="4" name="Right Triangle 3">
            <a:extLst>
              <a:ext uri="{FF2B5EF4-FFF2-40B4-BE49-F238E27FC236}">
                <a16:creationId xmlns:a16="http://schemas.microsoft.com/office/drawing/2014/main" id="{E8A99CE6-466B-85C8-5E3C-02F96BF71069}"/>
              </a:ext>
            </a:extLst>
          </p:cNvPr>
          <p:cNvSpPr/>
          <p:nvPr/>
        </p:nvSpPr>
        <p:spPr>
          <a:xfrm rot="10800000">
            <a:off x="7100887" y="-3"/>
            <a:ext cx="5091111" cy="3429002"/>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12770FD-0611-B1F4-0D9A-6457C6CD29A2}"/>
              </a:ext>
            </a:extLst>
          </p:cNvPr>
          <p:cNvSpPr txBox="1"/>
          <p:nvPr/>
        </p:nvSpPr>
        <p:spPr>
          <a:xfrm>
            <a:off x="502905" y="682619"/>
            <a:ext cx="7196850"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Large Scale Combat Operations</a:t>
            </a:r>
          </a:p>
        </p:txBody>
      </p:sp>
      <p:pic>
        <p:nvPicPr>
          <p:cNvPr id="8" name="Picture 7">
            <a:extLst>
              <a:ext uri="{FF2B5EF4-FFF2-40B4-BE49-F238E27FC236}">
                <a16:creationId xmlns:a16="http://schemas.microsoft.com/office/drawing/2014/main" id="{2FA94D5E-BD67-27A1-947E-5B4E37885555}"/>
              </a:ext>
            </a:extLst>
          </p:cNvPr>
          <p:cNvPicPr>
            <a:picLocks noChangeAspect="1"/>
          </p:cNvPicPr>
          <p:nvPr/>
        </p:nvPicPr>
        <p:blipFill>
          <a:blip r:embed="rId3"/>
          <a:stretch>
            <a:fillRect/>
          </a:stretch>
        </p:blipFill>
        <p:spPr>
          <a:xfrm>
            <a:off x="338435" y="6267635"/>
            <a:ext cx="2849357" cy="321961"/>
          </a:xfrm>
          <a:prstGeom prst="rect">
            <a:avLst/>
          </a:prstGeom>
        </p:spPr>
      </p:pic>
      <p:sp>
        <p:nvSpPr>
          <p:cNvPr id="2" name="TextBox 1">
            <a:extLst>
              <a:ext uri="{FF2B5EF4-FFF2-40B4-BE49-F238E27FC236}">
                <a16:creationId xmlns:a16="http://schemas.microsoft.com/office/drawing/2014/main" id="{F369F2C3-94E7-7E87-28A1-E928E38758EB}"/>
              </a:ext>
            </a:extLst>
          </p:cNvPr>
          <p:cNvSpPr txBox="1"/>
          <p:nvPr/>
        </p:nvSpPr>
        <p:spPr>
          <a:xfrm>
            <a:off x="530935" y="1798725"/>
            <a:ext cx="10439493" cy="2951642"/>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200" b="1" dirty="0">
                <a:latin typeface="Open Sans" pitchFamily="2" charset="0"/>
                <a:ea typeface="Open Sans" pitchFamily="2" charset="0"/>
                <a:cs typeface="Open Sans" pitchFamily="2" charset="0"/>
              </a:rPr>
              <a:t>Massive casualties anticipated</a:t>
            </a:r>
          </a:p>
          <a:p>
            <a:pPr marL="342900" indent="-342900">
              <a:lnSpc>
                <a:spcPct val="150000"/>
              </a:lnSpc>
              <a:buFont typeface="Arial" panose="020B0604020202020204" pitchFamily="34" charset="0"/>
              <a:buChar char="•"/>
            </a:pPr>
            <a:r>
              <a:rPr lang="en-US" sz="2200" b="1" dirty="0">
                <a:latin typeface="Open Sans" pitchFamily="2" charset="0"/>
                <a:ea typeface="Open Sans" pitchFamily="2" charset="0"/>
                <a:cs typeface="Open Sans" pitchFamily="2" charset="0"/>
              </a:rPr>
              <a:t>Imminent threat to North America</a:t>
            </a:r>
          </a:p>
          <a:p>
            <a:pPr marL="342900" indent="-342900">
              <a:lnSpc>
                <a:spcPct val="150000"/>
              </a:lnSpc>
              <a:buFont typeface="Arial" panose="020B0604020202020204" pitchFamily="34" charset="0"/>
              <a:buChar char="•"/>
            </a:pPr>
            <a:r>
              <a:rPr lang="en-US" sz="2200" b="1" dirty="0">
                <a:latin typeface="Open Sans" pitchFamily="2" charset="0"/>
                <a:ea typeface="Open Sans" pitchFamily="2" charset="0"/>
                <a:cs typeface="Open Sans" pitchFamily="2" charset="0"/>
              </a:rPr>
              <a:t>Sustained offensive action</a:t>
            </a:r>
            <a:endParaRPr lang="en-US" sz="2200" b="1" dirty="0">
              <a:solidFill>
                <a:srgbClr val="E91F00"/>
              </a:solidFill>
              <a:latin typeface="Open Sans" pitchFamily="2" charset="0"/>
              <a:ea typeface="Open Sans" pitchFamily="2" charset="0"/>
              <a:cs typeface="Open Sans" pitchFamily="2" charset="0"/>
            </a:endParaRPr>
          </a:p>
          <a:p>
            <a:pPr marL="800100" lvl="1" indent="-342900">
              <a:lnSpc>
                <a:spcPct val="150000"/>
              </a:lnSpc>
              <a:buFont typeface="Wingdings" panose="05000000000000000000" pitchFamily="2" charset="2"/>
              <a:buChar char="§"/>
            </a:pPr>
            <a:r>
              <a:rPr lang="en-US" sz="2000" dirty="0">
                <a:latin typeface="Open Sans" pitchFamily="2" charset="0"/>
                <a:ea typeface="Open Sans" pitchFamily="2" charset="0"/>
                <a:cs typeface="Open Sans" pitchFamily="2" charset="0"/>
              </a:rPr>
              <a:t>Military capability overwhelmed</a:t>
            </a:r>
          </a:p>
          <a:p>
            <a:pPr marL="800100" lvl="1" indent="-342900">
              <a:lnSpc>
                <a:spcPct val="150000"/>
              </a:lnSpc>
              <a:buFont typeface="Wingdings" panose="05000000000000000000" pitchFamily="2" charset="2"/>
              <a:buChar char="§"/>
            </a:pPr>
            <a:r>
              <a:rPr lang="en-US" sz="2000" dirty="0">
                <a:latin typeface="Open Sans" pitchFamily="2" charset="0"/>
                <a:ea typeface="Open Sans" pitchFamily="2" charset="0"/>
                <a:cs typeface="Open Sans" pitchFamily="2" charset="0"/>
              </a:rPr>
              <a:t>Repatriation to North American civilian trauma centers </a:t>
            </a:r>
          </a:p>
          <a:p>
            <a:pPr marL="800100" lvl="1" indent="-342900">
              <a:lnSpc>
                <a:spcPct val="150000"/>
              </a:lnSpc>
              <a:buFont typeface="Wingdings" panose="05000000000000000000" pitchFamily="2" charset="2"/>
              <a:buChar char="§"/>
            </a:pPr>
            <a:r>
              <a:rPr lang="en-US" sz="2000" dirty="0">
                <a:latin typeface="Open Sans" pitchFamily="2" charset="0"/>
                <a:ea typeface="Open Sans" pitchFamily="2" charset="0"/>
                <a:cs typeface="Open Sans" pitchFamily="2" charset="0"/>
              </a:rPr>
              <a:t>While maintaining ongoing civilian trauma needs</a:t>
            </a:r>
          </a:p>
        </p:txBody>
      </p:sp>
      <p:pic>
        <p:nvPicPr>
          <p:cNvPr id="7" name="Picture 6" descr="A red and black broken glass&#10;&#10;Description automatically generated">
            <a:extLst>
              <a:ext uri="{FF2B5EF4-FFF2-40B4-BE49-F238E27FC236}">
                <a16:creationId xmlns:a16="http://schemas.microsoft.com/office/drawing/2014/main" id="{2AD640D3-9A9C-6DC2-4C1D-8663BFD33A5F}"/>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13" name="Straight Connector 12">
            <a:extLst>
              <a:ext uri="{FF2B5EF4-FFF2-40B4-BE49-F238E27FC236}">
                <a16:creationId xmlns:a16="http://schemas.microsoft.com/office/drawing/2014/main" id="{4C7D723F-1908-C9B1-6279-167AD763C56E}"/>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CED18E1D-99A1-EC33-3CC2-61703C7D1F51}"/>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3" name="TextBox 2">
            <a:extLst>
              <a:ext uri="{FF2B5EF4-FFF2-40B4-BE49-F238E27FC236}">
                <a16:creationId xmlns:a16="http://schemas.microsoft.com/office/drawing/2014/main" id="{0E903670-A6D1-AFA1-97CF-C0E08902DEA6}"/>
              </a:ext>
            </a:extLst>
          </p:cNvPr>
          <p:cNvSpPr txBox="1"/>
          <p:nvPr/>
        </p:nvSpPr>
        <p:spPr>
          <a:xfrm>
            <a:off x="502905" y="1178420"/>
            <a:ext cx="6552412" cy="430887"/>
          </a:xfrm>
          <a:prstGeom prst="rect">
            <a:avLst/>
          </a:prstGeom>
          <a:noFill/>
        </p:spPr>
        <p:txBody>
          <a:bodyPr wrap="square">
            <a:spAutoFit/>
          </a:bodyPr>
          <a:lstStyle/>
          <a:p>
            <a:r>
              <a:rPr lang="en-US" sz="2200" b="1" dirty="0">
                <a:solidFill>
                  <a:schemeClr val="accent2"/>
                </a:solidFill>
                <a:effectLst/>
                <a:latin typeface="Open Sans" pitchFamily="2" charset="0"/>
                <a:ea typeface="Open Sans" pitchFamily="2" charset="0"/>
                <a:cs typeface="Open Sans" pitchFamily="2" charset="0"/>
              </a:rPr>
              <a:t>Peer-</a:t>
            </a:r>
            <a:r>
              <a:rPr lang="en-US" sz="2200" b="1" dirty="0">
                <a:solidFill>
                  <a:schemeClr val="accent2"/>
                </a:solidFill>
                <a:latin typeface="Open Sans" pitchFamily="2" charset="0"/>
                <a:ea typeface="Open Sans" pitchFamily="2" charset="0"/>
                <a:cs typeface="Open Sans" pitchFamily="2" charset="0"/>
              </a:rPr>
              <a:t>N</a:t>
            </a:r>
            <a:r>
              <a:rPr lang="en-US" sz="2200" b="1" dirty="0">
                <a:solidFill>
                  <a:schemeClr val="accent2"/>
                </a:solidFill>
                <a:effectLst/>
                <a:latin typeface="Open Sans" pitchFamily="2" charset="0"/>
                <a:ea typeface="Open Sans" pitchFamily="2" charset="0"/>
                <a:cs typeface="Open Sans" pitchFamily="2" charset="0"/>
              </a:rPr>
              <a:t>ear Peer Conflict </a:t>
            </a:r>
          </a:p>
        </p:txBody>
      </p:sp>
    </p:spTree>
    <p:extLst>
      <p:ext uri="{BB962C8B-B14F-4D97-AF65-F5344CB8AC3E}">
        <p14:creationId xmlns:p14="http://schemas.microsoft.com/office/powerpoint/2010/main" val="3937490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DC2E0-3465-997C-AAC0-745B5F00336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2331E32-DAEB-2D18-6DBF-36A9C8BC7B25}"/>
              </a:ext>
            </a:extLst>
          </p:cNvPr>
          <p:cNvPicPr>
            <a:picLocks noChangeAspect="1"/>
          </p:cNvPicPr>
          <p:nvPr/>
        </p:nvPicPr>
        <p:blipFill>
          <a:blip r:embed="rId3"/>
          <a:stretch>
            <a:fillRect/>
          </a:stretch>
        </p:blipFill>
        <p:spPr>
          <a:xfrm>
            <a:off x="338435" y="6267635"/>
            <a:ext cx="2849357" cy="321961"/>
          </a:xfrm>
          <a:prstGeom prst="rect">
            <a:avLst/>
          </a:prstGeom>
        </p:spPr>
      </p:pic>
      <p:sp>
        <p:nvSpPr>
          <p:cNvPr id="14" name="Right Triangle 13">
            <a:extLst>
              <a:ext uri="{FF2B5EF4-FFF2-40B4-BE49-F238E27FC236}">
                <a16:creationId xmlns:a16="http://schemas.microsoft.com/office/drawing/2014/main" id="{590ACA61-1A2B-B593-EE14-3BDD5742002A}"/>
              </a:ext>
            </a:extLst>
          </p:cNvPr>
          <p:cNvSpPr/>
          <p:nvPr/>
        </p:nvSpPr>
        <p:spPr>
          <a:xfrm rot="10800000">
            <a:off x="3299789" y="-3"/>
            <a:ext cx="8892207" cy="106017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red and black broken glass&#10;&#10;Description automatically generated">
            <a:extLst>
              <a:ext uri="{FF2B5EF4-FFF2-40B4-BE49-F238E27FC236}">
                <a16:creationId xmlns:a16="http://schemas.microsoft.com/office/drawing/2014/main" id="{44BAFACA-85FE-F7F4-62B0-ACECFBF2918C}"/>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5" name="Straight Connector 4">
            <a:extLst>
              <a:ext uri="{FF2B5EF4-FFF2-40B4-BE49-F238E27FC236}">
                <a16:creationId xmlns:a16="http://schemas.microsoft.com/office/drawing/2014/main" id="{67CEA4A4-942C-45EE-BD86-2834766C6482}"/>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0D1916A4-FE76-6B68-649A-4BE51D1B79BF}"/>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7" name="TextBox 6">
            <a:extLst>
              <a:ext uri="{FF2B5EF4-FFF2-40B4-BE49-F238E27FC236}">
                <a16:creationId xmlns:a16="http://schemas.microsoft.com/office/drawing/2014/main" id="{9A46F596-C569-9EC2-59B1-1C66E6CBEA94}"/>
              </a:ext>
            </a:extLst>
          </p:cNvPr>
          <p:cNvSpPr txBox="1"/>
          <p:nvPr/>
        </p:nvSpPr>
        <p:spPr>
          <a:xfrm>
            <a:off x="509375" y="696504"/>
            <a:ext cx="7196850"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Macro View of Global Casualty Care</a:t>
            </a:r>
          </a:p>
        </p:txBody>
      </p:sp>
      <p:pic>
        <p:nvPicPr>
          <p:cNvPr id="9" name="Content Placeholder 4" descr="A map of the world with arrows pointing to the map&#10;&#10;AI-generated content may be incorrect.">
            <a:extLst>
              <a:ext uri="{FF2B5EF4-FFF2-40B4-BE49-F238E27FC236}">
                <a16:creationId xmlns:a16="http://schemas.microsoft.com/office/drawing/2014/main" id="{187DBBC8-C407-DE1E-8B78-F6A9C8276A53}"/>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4144" t="18785" r="3609" b="2472"/>
          <a:stretch/>
        </p:blipFill>
        <p:spPr>
          <a:xfrm>
            <a:off x="508000" y="1381613"/>
            <a:ext cx="10414000" cy="4741125"/>
          </a:xfrm>
        </p:spPr>
      </p:pic>
    </p:spTree>
    <p:extLst>
      <p:ext uri="{BB962C8B-B14F-4D97-AF65-F5344CB8AC3E}">
        <p14:creationId xmlns:p14="http://schemas.microsoft.com/office/powerpoint/2010/main" val="3876975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0E207CF-A6A2-96CA-A72A-F452565E9E0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0BAFBC8-C220-5DAB-39B9-0852F7964FB1}"/>
              </a:ext>
            </a:extLst>
          </p:cNvPr>
          <p:cNvPicPr>
            <a:picLocks noChangeAspect="1"/>
          </p:cNvPicPr>
          <p:nvPr/>
        </p:nvPicPr>
        <p:blipFill>
          <a:blip r:embed="rId3"/>
          <a:stretch>
            <a:fillRect/>
          </a:stretch>
        </p:blipFill>
        <p:spPr>
          <a:xfrm>
            <a:off x="338435" y="6267635"/>
            <a:ext cx="2849357" cy="321961"/>
          </a:xfrm>
          <a:prstGeom prst="rect">
            <a:avLst/>
          </a:prstGeom>
        </p:spPr>
      </p:pic>
      <p:sp>
        <p:nvSpPr>
          <p:cNvPr id="14" name="Right Triangle 13">
            <a:extLst>
              <a:ext uri="{FF2B5EF4-FFF2-40B4-BE49-F238E27FC236}">
                <a16:creationId xmlns:a16="http://schemas.microsoft.com/office/drawing/2014/main" id="{99CF985F-1B35-BF9D-79AF-9DDC9E96F617}"/>
              </a:ext>
            </a:extLst>
          </p:cNvPr>
          <p:cNvSpPr/>
          <p:nvPr/>
        </p:nvSpPr>
        <p:spPr>
          <a:xfrm rot="10800000">
            <a:off x="3299789" y="-3"/>
            <a:ext cx="8892207" cy="106017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red and black broken glass&#10;&#10;Description automatically generated">
            <a:extLst>
              <a:ext uri="{FF2B5EF4-FFF2-40B4-BE49-F238E27FC236}">
                <a16:creationId xmlns:a16="http://schemas.microsoft.com/office/drawing/2014/main" id="{D18C19DE-8C1C-A71C-B0BA-CF3FDB76CED8}"/>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5" name="Straight Connector 4">
            <a:extLst>
              <a:ext uri="{FF2B5EF4-FFF2-40B4-BE49-F238E27FC236}">
                <a16:creationId xmlns:a16="http://schemas.microsoft.com/office/drawing/2014/main" id="{9662835D-7865-C28F-BB85-1E633FE7CB1B}"/>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24040BE2-1C66-C7CE-F1BA-5D65FACE5593}"/>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10" name="Title 1">
            <a:extLst>
              <a:ext uri="{FF2B5EF4-FFF2-40B4-BE49-F238E27FC236}">
                <a16:creationId xmlns:a16="http://schemas.microsoft.com/office/drawing/2014/main" id="{D9CD442A-3FE9-E544-D911-C3E4AE875433}"/>
              </a:ext>
            </a:extLst>
          </p:cNvPr>
          <p:cNvSpPr>
            <a:spLocks noGrp="1"/>
          </p:cNvSpPr>
          <p:nvPr>
            <p:ph type="title"/>
          </p:nvPr>
        </p:nvSpPr>
        <p:spPr>
          <a:xfrm>
            <a:off x="517548" y="695537"/>
            <a:ext cx="10094719" cy="851232"/>
          </a:xfrm>
        </p:spPr>
        <p:txBody>
          <a:bodyPr>
            <a:noAutofit/>
          </a:bodyPr>
          <a:lstStyle/>
          <a:p>
            <a:r>
              <a:rPr lang="en-US" sz="2800" b="1" dirty="0"/>
              <a:t>Integrated </a:t>
            </a:r>
            <a:r>
              <a:rPr lang="en-US" sz="3100" b="1" dirty="0"/>
              <a:t>Continental</a:t>
            </a:r>
            <a:r>
              <a:rPr lang="en-US" sz="2800" b="1" dirty="0"/>
              <a:t> U.S. Medical Operations Plan (ICMOP)</a:t>
            </a:r>
          </a:p>
        </p:txBody>
      </p:sp>
      <p:pic>
        <p:nvPicPr>
          <p:cNvPr id="15" name="Picture 14">
            <a:extLst>
              <a:ext uri="{FF2B5EF4-FFF2-40B4-BE49-F238E27FC236}">
                <a16:creationId xmlns:a16="http://schemas.microsoft.com/office/drawing/2014/main" id="{3537473A-611A-4D6F-109F-5A80E000C67F}"/>
              </a:ext>
            </a:extLst>
          </p:cNvPr>
          <p:cNvPicPr>
            <a:picLocks noChangeAspect="1"/>
          </p:cNvPicPr>
          <p:nvPr/>
        </p:nvPicPr>
        <p:blipFill>
          <a:blip r:embed="rId5"/>
          <a:srcRect t="64254" r="79290" b="3696"/>
          <a:stretch>
            <a:fillRect/>
          </a:stretch>
        </p:blipFill>
        <p:spPr>
          <a:xfrm>
            <a:off x="9707743" y="3057929"/>
            <a:ext cx="1780063" cy="2066020"/>
          </a:xfrm>
          <a:prstGeom prst="rect">
            <a:avLst/>
          </a:prstGeom>
        </p:spPr>
      </p:pic>
      <p:grpSp>
        <p:nvGrpSpPr>
          <p:cNvPr id="17" name="Group 16">
            <a:extLst>
              <a:ext uri="{FF2B5EF4-FFF2-40B4-BE49-F238E27FC236}">
                <a16:creationId xmlns:a16="http://schemas.microsoft.com/office/drawing/2014/main" id="{52257524-F969-57A6-534F-98CEE6D175A3}"/>
              </a:ext>
            </a:extLst>
          </p:cNvPr>
          <p:cNvGrpSpPr/>
          <p:nvPr/>
        </p:nvGrpSpPr>
        <p:grpSpPr>
          <a:xfrm>
            <a:off x="1341390" y="1583707"/>
            <a:ext cx="7841573" cy="4738254"/>
            <a:chOff x="1341390" y="1543951"/>
            <a:chExt cx="7841573" cy="4738254"/>
          </a:xfrm>
        </p:grpSpPr>
        <p:pic>
          <p:nvPicPr>
            <p:cNvPr id="11" name="Picture 10">
              <a:extLst>
                <a:ext uri="{FF2B5EF4-FFF2-40B4-BE49-F238E27FC236}">
                  <a16:creationId xmlns:a16="http://schemas.microsoft.com/office/drawing/2014/main" id="{11CCD6BA-0768-6793-F565-6C4BB703E25C}"/>
                </a:ext>
              </a:extLst>
            </p:cNvPr>
            <p:cNvPicPr>
              <a:picLocks noChangeAspect="1"/>
            </p:cNvPicPr>
            <p:nvPr/>
          </p:nvPicPr>
          <p:blipFill>
            <a:blip r:embed="rId5"/>
            <a:srcRect t="-1" b="19862"/>
            <a:stretch>
              <a:fillRect/>
            </a:stretch>
          </p:blipFill>
          <p:spPr>
            <a:xfrm>
              <a:off x="1341390" y="1543951"/>
              <a:ext cx="7841573" cy="4713071"/>
            </a:xfrm>
            <a:prstGeom prst="rect">
              <a:avLst/>
            </a:prstGeom>
          </p:spPr>
        </p:pic>
        <p:sp>
          <p:nvSpPr>
            <p:cNvPr id="16" name="Rectangle 15">
              <a:extLst>
                <a:ext uri="{FF2B5EF4-FFF2-40B4-BE49-F238E27FC236}">
                  <a16:creationId xmlns:a16="http://schemas.microsoft.com/office/drawing/2014/main" id="{16CE7E07-B826-8372-7985-B0E05C702521}"/>
                </a:ext>
              </a:extLst>
            </p:cNvPr>
            <p:cNvSpPr/>
            <p:nvPr/>
          </p:nvSpPr>
          <p:spPr>
            <a:xfrm>
              <a:off x="1351722" y="5387009"/>
              <a:ext cx="1610139" cy="8951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Date Placeholder 5">
            <a:extLst>
              <a:ext uri="{FF2B5EF4-FFF2-40B4-BE49-F238E27FC236}">
                <a16:creationId xmlns:a16="http://schemas.microsoft.com/office/drawing/2014/main" id="{0326283F-8498-E849-A0B3-23B1BEA90D87}"/>
              </a:ext>
            </a:extLst>
          </p:cNvPr>
          <p:cNvSpPr>
            <a:spLocks noGrp="1"/>
          </p:cNvSpPr>
          <p:nvPr>
            <p:ph type="dt" sz="half" idx="10"/>
          </p:nvPr>
        </p:nvSpPr>
        <p:spPr>
          <a:xfrm>
            <a:off x="7173157" y="6126695"/>
            <a:ext cx="401961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Cleared for Public Release: AFRL/PA #AFRL-2024-4886, 6 Sep 2024.</a:t>
            </a:r>
          </a:p>
        </p:txBody>
      </p:sp>
    </p:spTree>
    <p:extLst>
      <p:ext uri="{BB962C8B-B14F-4D97-AF65-F5344CB8AC3E}">
        <p14:creationId xmlns:p14="http://schemas.microsoft.com/office/powerpoint/2010/main" val="1043388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E23454E-7C4A-4CBB-F89D-0075D5DADAD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B9DBA62-64E5-90D7-7DB1-006DF7F00D5E}"/>
              </a:ext>
            </a:extLst>
          </p:cNvPr>
          <p:cNvPicPr>
            <a:picLocks noChangeAspect="1"/>
          </p:cNvPicPr>
          <p:nvPr/>
        </p:nvPicPr>
        <p:blipFill>
          <a:blip r:embed="rId3"/>
          <a:stretch>
            <a:fillRect/>
          </a:stretch>
        </p:blipFill>
        <p:spPr>
          <a:xfrm>
            <a:off x="338435" y="6267635"/>
            <a:ext cx="2849357" cy="321961"/>
          </a:xfrm>
          <a:prstGeom prst="rect">
            <a:avLst/>
          </a:prstGeom>
        </p:spPr>
      </p:pic>
      <p:sp>
        <p:nvSpPr>
          <p:cNvPr id="14" name="Right Triangle 13">
            <a:extLst>
              <a:ext uri="{FF2B5EF4-FFF2-40B4-BE49-F238E27FC236}">
                <a16:creationId xmlns:a16="http://schemas.microsoft.com/office/drawing/2014/main" id="{7F279706-2F6E-EA47-6E87-7B84FF212E3B}"/>
              </a:ext>
            </a:extLst>
          </p:cNvPr>
          <p:cNvSpPr/>
          <p:nvPr/>
        </p:nvSpPr>
        <p:spPr>
          <a:xfrm rot="10800000">
            <a:off x="3299789" y="-3"/>
            <a:ext cx="8892207" cy="106017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red and black broken glass&#10;&#10;Description automatically generated">
            <a:extLst>
              <a:ext uri="{FF2B5EF4-FFF2-40B4-BE49-F238E27FC236}">
                <a16:creationId xmlns:a16="http://schemas.microsoft.com/office/drawing/2014/main" id="{E079DDFE-F02F-3A81-8500-640E6939F45C}"/>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5" name="Straight Connector 4">
            <a:extLst>
              <a:ext uri="{FF2B5EF4-FFF2-40B4-BE49-F238E27FC236}">
                <a16:creationId xmlns:a16="http://schemas.microsoft.com/office/drawing/2014/main" id="{B46BDD69-A70C-4FBE-BA93-31E622E7C368}"/>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AB42D2DF-ED45-1040-DFE4-C4D895FFA86E}"/>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pic>
        <p:nvPicPr>
          <p:cNvPr id="12" name="Picture 11">
            <a:extLst>
              <a:ext uri="{FF2B5EF4-FFF2-40B4-BE49-F238E27FC236}">
                <a16:creationId xmlns:a16="http://schemas.microsoft.com/office/drawing/2014/main" id="{725A800D-8F4F-CCE0-859A-2D933BD40698}"/>
              </a:ext>
            </a:extLst>
          </p:cNvPr>
          <p:cNvPicPr>
            <a:picLocks noChangeAspect="1"/>
          </p:cNvPicPr>
          <p:nvPr/>
        </p:nvPicPr>
        <p:blipFill>
          <a:blip r:embed="rId5"/>
          <a:stretch>
            <a:fillRect/>
          </a:stretch>
        </p:blipFill>
        <p:spPr>
          <a:xfrm>
            <a:off x="1763113" y="420358"/>
            <a:ext cx="7818209" cy="5863657"/>
          </a:xfrm>
          <a:prstGeom prst="rect">
            <a:avLst/>
          </a:prstGeom>
        </p:spPr>
      </p:pic>
    </p:spTree>
    <p:extLst>
      <p:ext uri="{BB962C8B-B14F-4D97-AF65-F5344CB8AC3E}">
        <p14:creationId xmlns:p14="http://schemas.microsoft.com/office/powerpoint/2010/main" val="3075439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9B8E0-35DA-297B-2E0E-2B271129D3A3}"/>
            </a:ext>
          </a:extLst>
        </p:cNvPr>
        <p:cNvGrpSpPr/>
        <p:nvPr/>
      </p:nvGrpSpPr>
      <p:grpSpPr>
        <a:xfrm>
          <a:off x="0" y="0"/>
          <a:ext cx="0" cy="0"/>
          <a:chOff x="0" y="0"/>
          <a:chExt cx="0" cy="0"/>
        </a:xfrm>
      </p:grpSpPr>
      <p:sp>
        <p:nvSpPr>
          <p:cNvPr id="4" name="Right Triangle 3">
            <a:extLst>
              <a:ext uri="{FF2B5EF4-FFF2-40B4-BE49-F238E27FC236}">
                <a16:creationId xmlns:a16="http://schemas.microsoft.com/office/drawing/2014/main" id="{EFC98EAD-A3CF-F0E4-A45E-5EAF57ACC8AA}"/>
              </a:ext>
            </a:extLst>
          </p:cNvPr>
          <p:cNvSpPr/>
          <p:nvPr/>
        </p:nvSpPr>
        <p:spPr>
          <a:xfrm rot="10800000">
            <a:off x="7100887" y="-3"/>
            <a:ext cx="5091111" cy="3429002"/>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BDAD8F0-C62F-76AC-6674-ABD2FFB41E0A}"/>
              </a:ext>
            </a:extLst>
          </p:cNvPr>
          <p:cNvSpPr txBox="1"/>
          <p:nvPr/>
        </p:nvSpPr>
        <p:spPr>
          <a:xfrm>
            <a:off x="499750" y="690877"/>
            <a:ext cx="7196850"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LSCO: Stateside Response</a:t>
            </a:r>
          </a:p>
        </p:txBody>
      </p:sp>
      <p:pic>
        <p:nvPicPr>
          <p:cNvPr id="8" name="Picture 7">
            <a:extLst>
              <a:ext uri="{FF2B5EF4-FFF2-40B4-BE49-F238E27FC236}">
                <a16:creationId xmlns:a16="http://schemas.microsoft.com/office/drawing/2014/main" id="{8150AA00-8554-87FE-6B76-CF79E148C561}"/>
              </a:ext>
            </a:extLst>
          </p:cNvPr>
          <p:cNvPicPr>
            <a:picLocks noChangeAspect="1"/>
          </p:cNvPicPr>
          <p:nvPr/>
        </p:nvPicPr>
        <p:blipFill>
          <a:blip r:embed="rId3"/>
          <a:stretch>
            <a:fillRect/>
          </a:stretch>
        </p:blipFill>
        <p:spPr>
          <a:xfrm>
            <a:off x="338435" y="6267635"/>
            <a:ext cx="2849357" cy="321961"/>
          </a:xfrm>
          <a:prstGeom prst="rect">
            <a:avLst/>
          </a:prstGeom>
        </p:spPr>
      </p:pic>
      <p:sp>
        <p:nvSpPr>
          <p:cNvPr id="2" name="TextBox 1">
            <a:extLst>
              <a:ext uri="{FF2B5EF4-FFF2-40B4-BE49-F238E27FC236}">
                <a16:creationId xmlns:a16="http://schemas.microsoft.com/office/drawing/2014/main" id="{BDE44975-671D-6A2B-D50C-A50FE1502898}"/>
              </a:ext>
            </a:extLst>
          </p:cNvPr>
          <p:cNvSpPr txBox="1"/>
          <p:nvPr/>
        </p:nvSpPr>
        <p:spPr>
          <a:xfrm>
            <a:off x="540560" y="1795905"/>
            <a:ext cx="9537085" cy="359303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200" b="1" dirty="0">
                <a:effectLst/>
                <a:latin typeface="Open Sans" pitchFamily="2" charset="0"/>
                <a:ea typeface="Open Sans" pitchFamily="2" charset="0"/>
                <a:cs typeface="Open Sans" pitchFamily="2" charset="0"/>
              </a:rPr>
              <a:t>How many beds?</a:t>
            </a:r>
          </a:p>
          <a:p>
            <a:pPr marL="342900" indent="-342900">
              <a:lnSpc>
                <a:spcPct val="150000"/>
              </a:lnSpc>
              <a:buFont typeface="Arial" panose="020B0604020202020204" pitchFamily="34" charset="0"/>
              <a:buChar char="•"/>
            </a:pPr>
            <a:r>
              <a:rPr lang="en-US" sz="2200" b="1" dirty="0">
                <a:effectLst/>
                <a:latin typeface="Open Sans" pitchFamily="2" charset="0"/>
                <a:ea typeface="Open Sans" pitchFamily="2" charset="0"/>
                <a:cs typeface="Open Sans" pitchFamily="2" charset="0"/>
              </a:rPr>
              <a:t>What about post-acute care?</a:t>
            </a:r>
          </a:p>
          <a:p>
            <a:pPr marL="342900" indent="-342900">
              <a:lnSpc>
                <a:spcPct val="150000"/>
              </a:lnSpc>
              <a:buFont typeface="Arial" panose="020B0604020202020204" pitchFamily="34" charset="0"/>
              <a:buChar char="•"/>
            </a:pPr>
            <a:r>
              <a:rPr lang="en-US" sz="2200" b="1" dirty="0">
                <a:effectLst/>
                <a:latin typeface="Open Sans" pitchFamily="2" charset="0"/>
                <a:ea typeface="Open Sans" pitchFamily="2" charset="0"/>
                <a:cs typeface="Open Sans" pitchFamily="2" charset="0"/>
              </a:rPr>
              <a:t>Who will be here to take care of the patients?</a:t>
            </a:r>
          </a:p>
          <a:p>
            <a:pPr marL="342900" indent="-342900">
              <a:lnSpc>
                <a:spcPct val="150000"/>
              </a:lnSpc>
              <a:buFont typeface="Arial" panose="020B0604020202020204" pitchFamily="34" charset="0"/>
              <a:buChar char="•"/>
            </a:pPr>
            <a:r>
              <a:rPr lang="en-US" sz="2200" b="1" dirty="0">
                <a:latin typeface="Open Sans" pitchFamily="2" charset="0"/>
                <a:ea typeface="Open Sans" pitchFamily="2" charset="0"/>
                <a:cs typeface="Open Sans" pitchFamily="2" charset="0"/>
              </a:rPr>
              <a:t>What are the t</a:t>
            </a:r>
            <a:r>
              <a:rPr lang="en-US" sz="2200" b="1" dirty="0">
                <a:effectLst/>
                <a:latin typeface="Open Sans" pitchFamily="2" charset="0"/>
                <a:ea typeface="Open Sans" pitchFamily="2" charset="0"/>
                <a:cs typeface="Open Sans" pitchFamily="2" charset="0"/>
              </a:rPr>
              <a:t>raining needs?</a:t>
            </a:r>
          </a:p>
          <a:p>
            <a:pPr marL="342900" indent="-342900">
              <a:lnSpc>
                <a:spcPct val="150000"/>
              </a:lnSpc>
              <a:buFont typeface="Arial" panose="020B0604020202020204" pitchFamily="34" charset="0"/>
              <a:buChar char="•"/>
            </a:pPr>
            <a:r>
              <a:rPr lang="en-US" sz="2200" b="1" dirty="0">
                <a:effectLst/>
                <a:latin typeface="Open Sans" pitchFamily="2" charset="0"/>
                <a:ea typeface="Open Sans" pitchFamily="2" charset="0"/>
                <a:cs typeface="Open Sans" pitchFamily="2" charset="0"/>
              </a:rPr>
              <a:t>How will this be financed?</a:t>
            </a:r>
          </a:p>
          <a:p>
            <a:pPr marL="342900" indent="-342900">
              <a:lnSpc>
                <a:spcPct val="150000"/>
              </a:lnSpc>
              <a:buFont typeface="Arial" panose="020B0604020202020204" pitchFamily="34" charset="0"/>
              <a:buChar char="•"/>
            </a:pPr>
            <a:r>
              <a:rPr lang="en-US" sz="2200" b="1" dirty="0">
                <a:effectLst/>
                <a:latin typeface="Open Sans" pitchFamily="2" charset="0"/>
                <a:ea typeface="Open Sans" pitchFamily="2" charset="0"/>
                <a:cs typeface="Open Sans" pitchFamily="2" charset="0"/>
              </a:rPr>
              <a:t>How do we make sure quality care has primacy?</a:t>
            </a:r>
          </a:p>
          <a:p>
            <a:pPr marL="342900" indent="-342900">
              <a:lnSpc>
                <a:spcPct val="150000"/>
              </a:lnSpc>
              <a:buFont typeface="Arial" panose="020B0604020202020204" pitchFamily="34" charset="0"/>
              <a:buChar char="•"/>
            </a:pPr>
            <a:r>
              <a:rPr lang="en-US" sz="2200" b="1" dirty="0">
                <a:effectLst/>
                <a:latin typeface="Open Sans" pitchFamily="2" charset="0"/>
                <a:ea typeface="Open Sans" pitchFamily="2" charset="0"/>
                <a:cs typeface="Open Sans" pitchFamily="2" charset="0"/>
              </a:rPr>
              <a:t>How will military – civilian trauma needs be coordinated?</a:t>
            </a:r>
          </a:p>
        </p:txBody>
      </p:sp>
      <p:pic>
        <p:nvPicPr>
          <p:cNvPr id="7" name="Picture 6" descr="A red and black broken glass&#10;&#10;Description automatically generated">
            <a:extLst>
              <a:ext uri="{FF2B5EF4-FFF2-40B4-BE49-F238E27FC236}">
                <a16:creationId xmlns:a16="http://schemas.microsoft.com/office/drawing/2014/main" id="{5C4CDDF6-937F-2919-877B-B6CFB541E3AA}"/>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13" name="Straight Connector 12">
            <a:extLst>
              <a:ext uri="{FF2B5EF4-FFF2-40B4-BE49-F238E27FC236}">
                <a16:creationId xmlns:a16="http://schemas.microsoft.com/office/drawing/2014/main" id="{8E21F73A-1466-E796-66AC-4EEE32B4A3EA}"/>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3FED2E93-C7CC-7884-341C-AB29D2C7D2D6}"/>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3" name="TextBox 2">
            <a:extLst>
              <a:ext uri="{FF2B5EF4-FFF2-40B4-BE49-F238E27FC236}">
                <a16:creationId xmlns:a16="http://schemas.microsoft.com/office/drawing/2014/main" id="{C1808CFA-0BCF-8A47-6A2B-C0D703F167FF}"/>
              </a:ext>
            </a:extLst>
          </p:cNvPr>
          <p:cNvSpPr txBox="1"/>
          <p:nvPr/>
        </p:nvSpPr>
        <p:spPr>
          <a:xfrm>
            <a:off x="509375" y="1169358"/>
            <a:ext cx="5948362" cy="430887"/>
          </a:xfrm>
          <a:prstGeom prst="rect">
            <a:avLst/>
          </a:prstGeom>
          <a:noFill/>
        </p:spPr>
        <p:txBody>
          <a:bodyPr wrap="square">
            <a:spAutoFit/>
          </a:bodyPr>
          <a:lstStyle/>
          <a:p>
            <a:r>
              <a:rPr lang="en-US" sz="2200" b="1" dirty="0">
                <a:solidFill>
                  <a:schemeClr val="accent2"/>
                </a:solidFill>
                <a:effectLst/>
                <a:latin typeface="Open Sans" pitchFamily="2" charset="0"/>
                <a:ea typeface="Open Sans" pitchFamily="2" charset="0"/>
                <a:cs typeface="Open Sans" pitchFamily="2" charset="0"/>
              </a:rPr>
              <a:t>Questions to Address</a:t>
            </a:r>
          </a:p>
        </p:txBody>
      </p:sp>
    </p:spTree>
    <p:extLst>
      <p:ext uri="{BB962C8B-B14F-4D97-AF65-F5344CB8AC3E}">
        <p14:creationId xmlns:p14="http://schemas.microsoft.com/office/powerpoint/2010/main" val="1774251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09F78-369D-189E-E177-2A401E2DA0E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14CFA92-88F6-2F74-2709-A65B5077BB6F}"/>
              </a:ext>
            </a:extLst>
          </p:cNvPr>
          <p:cNvPicPr>
            <a:picLocks noChangeAspect="1"/>
          </p:cNvPicPr>
          <p:nvPr/>
        </p:nvPicPr>
        <p:blipFill>
          <a:blip r:embed="rId3"/>
          <a:stretch>
            <a:fillRect/>
          </a:stretch>
        </p:blipFill>
        <p:spPr>
          <a:xfrm>
            <a:off x="338435" y="6267635"/>
            <a:ext cx="2849357" cy="321961"/>
          </a:xfrm>
          <a:prstGeom prst="rect">
            <a:avLst/>
          </a:prstGeom>
        </p:spPr>
      </p:pic>
      <p:sp>
        <p:nvSpPr>
          <p:cNvPr id="14" name="Right Triangle 13">
            <a:extLst>
              <a:ext uri="{FF2B5EF4-FFF2-40B4-BE49-F238E27FC236}">
                <a16:creationId xmlns:a16="http://schemas.microsoft.com/office/drawing/2014/main" id="{E2EAC681-C023-8695-4A88-5DF53A708C64}"/>
              </a:ext>
            </a:extLst>
          </p:cNvPr>
          <p:cNvSpPr/>
          <p:nvPr/>
        </p:nvSpPr>
        <p:spPr>
          <a:xfrm rot="10800000">
            <a:off x="3299789" y="-3"/>
            <a:ext cx="8892207" cy="106017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red and black broken glass&#10;&#10;Description automatically generated">
            <a:extLst>
              <a:ext uri="{FF2B5EF4-FFF2-40B4-BE49-F238E27FC236}">
                <a16:creationId xmlns:a16="http://schemas.microsoft.com/office/drawing/2014/main" id="{12746B91-50C9-B019-50E6-D9035A4025FB}"/>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5" name="Straight Connector 4">
            <a:extLst>
              <a:ext uri="{FF2B5EF4-FFF2-40B4-BE49-F238E27FC236}">
                <a16:creationId xmlns:a16="http://schemas.microsoft.com/office/drawing/2014/main" id="{F0115140-E84B-2FCE-E7C0-75D9F3458ED4}"/>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7F2C944A-702C-32B0-0A25-28262C16BE9D}"/>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10" name="TextBox 9">
            <a:extLst>
              <a:ext uri="{FF2B5EF4-FFF2-40B4-BE49-F238E27FC236}">
                <a16:creationId xmlns:a16="http://schemas.microsoft.com/office/drawing/2014/main" id="{51DEFE24-A8BD-C320-DDAC-B699CBB7C31C}"/>
              </a:ext>
            </a:extLst>
          </p:cNvPr>
          <p:cNvSpPr txBox="1"/>
          <p:nvPr/>
        </p:nvSpPr>
        <p:spPr>
          <a:xfrm>
            <a:off x="509375" y="696504"/>
            <a:ext cx="7858502" cy="892552"/>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National Disaster Medical System (NDMS) </a:t>
            </a:r>
            <a:r>
              <a:rPr lang="en-US" sz="2200" b="1" dirty="0">
                <a:solidFill>
                  <a:srgbClr val="E91F00"/>
                </a:solidFill>
                <a:latin typeface="Open Sans" pitchFamily="2" charset="0"/>
                <a:ea typeface="Open Sans" pitchFamily="2" charset="0"/>
                <a:cs typeface="Open Sans" pitchFamily="2" charset="0"/>
              </a:rPr>
              <a:t>Pilot Program</a:t>
            </a:r>
          </a:p>
        </p:txBody>
      </p:sp>
      <p:sp>
        <p:nvSpPr>
          <p:cNvPr id="11" name="TextBox 10">
            <a:extLst>
              <a:ext uri="{FF2B5EF4-FFF2-40B4-BE49-F238E27FC236}">
                <a16:creationId xmlns:a16="http://schemas.microsoft.com/office/drawing/2014/main" id="{A81A6ECB-0356-CC85-85C8-C71B3E04511E}"/>
              </a:ext>
            </a:extLst>
          </p:cNvPr>
          <p:cNvSpPr txBox="1"/>
          <p:nvPr/>
        </p:nvSpPr>
        <p:spPr>
          <a:xfrm>
            <a:off x="613020" y="3785779"/>
            <a:ext cx="4045610" cy="1831271"/>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200" b="1" dirty="0">
                <a:latin typeface="Open Sans" pitchFamily="2" charset="0"/>
                <a:ea typeface="Open Sans" pitchFamily="2" charset="0"/>
                <a:cs typeface="Open Sans" pitchFamily="2" charset="0"/>
              </a:rPr>
              <a:t>Pilot sites (current):</a:t>
            </a:r>
          </a:p>
          <a:p>
            <a:pPr marL="800100" lvl="1" indent="-342900">
              <a:buFont typeface="Wingdings" panose="05000000000000000000" pitchFamily="2" charset="2"/>
              <a:buChar char="§"/>
            </a:pPr>
            <a:r>
              <a:rPr lang="en-US" sz="2000" b="1" dirty="0">
                <a:effectLst/>
                <a:latin typeface="Open Sans" pitchFamily="2" charset="0"/>
                <a:ea typeface="Open Sans" pitchFamily="2" charset="0"/>
                <a:cs typeface="Open Sans" pitchFamily="2" charset="0"/>
              </a:rPr>
              <a:t>Capital Region</a:t>
            </a:r>
          </a:p>
          <a:p>
            <a:pPr marL="800100" lvl="1" indent="-342900">
              <a:buFont typeface="Wingdings" panose="05000000000000000000" pitchFamily="2" charset="2"/>
              <a:buChar char="§"/>
            </a:pPr>
            <a:r>
              <a:rPr lang="en-US" sz="2000" b="1" dirty="0">
                <a:latin typeface="Open Sans" pitchFamily="2" charset="0"/>
                <a:ea typeface="Open Sans" pitchFamily="2" charset="0"/>
                <a:cs typeface="Open Sans" pitchFamily="2" charset="0"/>
              </a:rPr>
              <a:t>San Antonio, TX</a:t>
            </a:r>
          </a:p>
          <a:p>
            <a:pPr marL="800100" lvl="1" indent="-342900">
              <a:buFont typeface="Wingdings" panose="05000000000000000000" pitchFamily="2" charset="2"/>
              <a:buChar char="§"/>
            </a:pPr>
            <a:r>
              <a:rPr lang="en-US" sz="2000" b="1" dirty="0">
                <a:effectLst/>
                <a:latin typeface="Open Sans" pitchFamily="2" charset="0"/>
                <a:ea typeface="Open Sans" pitchFamily="2" charset="0"/>
                <a:cs typeface="Open Sans" pitchFamily="2" charset="0"/>
              </a:rPr>
              <a:t>Denver, CO</a:t>
            </a:r>
          </a:p>
          <a:p>
            <a:pPr marL="800100" lvl="1" indent="-342900">
              <a:buFont typeface="Wingdings" panose="05000000000000000000" pitchFamily="2" charset="2"/>
              <a:buChar char="§"/>
            </a:pPr>
            <a:r>
              <a:rPr lang="en-US" sz="2000" b="1" dirty="0">
                <a:latin typeface="Open Sans" pitchFamily="2" charset="0"/>
                <a:ea typeface="Open Sans" pitchFamily="2" charset="0"/>
                <a:cs typeface="Open Sans" pitchFamily="2" charset="0"/>
              </a:rPr>
              <a:t>O</a:t>
            </a:r>
            <a:r>
              <a:rPr lang="en-US" sz="2000" b="1" dirty="0">
                <a:effectLst/>
                <a:latin typeface="Open Sans" pitchFamily="2" charset="0"/>
                <a:ea typeface="Open Sans" pitchFamily="2" charset="0"/>
                <a:cs typeface="Open Sans" pitchFamily="2" charset="0"/>
              </a:rPr>
              <a:t>maha, NE</a:t>
            </a:r>
          </a:p>
        </p:txBody>
      </p:sp>
      <p:sp>
        <p:nvSpPr>
          <p:cNvPr id="12" name="TextBox 11">
            <a:extLst>
              <a:ext uri="{FF2B5EF4-FFF2-40B4-BE49-F238E27FC236}">
                <a16:creationId xmlns:a16="http://schemas.microsoft.com/office/drawing/2014/main" id="{DB4A01D2-28BC-E726-3DE3-3C10769177E1}"/>
              </a:ext>
            </a:extLst>
          </p:cNvPr>
          <p:cNvSpPr txBox="1"/>
          <p:nvPr/>
        </p:nvSpPr>
        <p:spPr>
          <a:xfrm>
            <a:off x="718895" y="1858688"/>
            <a:ext cx="10149632" cy="1532334"/>
          </a:xfrm>
          <a:prstGeom prst="roundRect">
            <a:avLst/>
          </a:prstGeom>
          <a:solidFill>
            <a:schemeClr val="accent2">
              <a:lumMod val="75000"/>
            </a:schemeClr>
          </a:solidFill>
          <a:ln>
            <a:solidFill>
              <a:srgbClr val="1A3875"/>
            </a:solidFill>
          </a:ln>
        </p:spPr>
        <p:txBody>
          <a:bodyPr wrap="square">
            <a:spAutoFit/>
          </a:bodyPr>
          <a:lstStyle/>
          <a:p>
            <a:pPr algn="ctr">
              <a:lnSpc>
                <a:spcPct val="100000"/>
              </a:lnSpc>
            </a:pPr>
            <a:r>
              <a:rPr lang="en-US" sz="2800" b="1" i="1" dirty="0">
                <a:solidFill>
                  <a:srgbClr val="F2F2F2"/>
                </a:solidFill>
                <a:latin typeface="+mn-lt"/>
              </a:rPr>
              <a:t>Potential Scenario: Overseas military contingency resulting in 1,000 combat casualties returning daily to the United States for 100 days or longer. </a:t>
            </a:r>
          </a:p>
        </p:txBody>
      </p:sp>
      <p:pic>
        <p:nvPicPr>
          <p:cNvPr id="2" name="Picture 1">
            <a:extLst>
              <a:ext uri="{FF2B5EF4-FFF2-40B4-BE49-F238E27FC236}">
                <a16:creationId xmlns:a16="http://schemas.microsoft.com/office/drawing/2014/main" id="{138FD66C-848B-8798-ABFA-9C34153DC817}"/>
              </a:ext>
            </a:extLst>
          </p:cNvPr>
          <p:cNvPicPr>
            <a:picLocks noChangeAspect="1"/>
          </p:cNvPicPr>
          <p:nvPr/>
        </p:nvPicPr>
        <p:blipFill>
          <a:blip r:embed="rId5"/>
          <a:stretch>
            <a:fillRect/>
          </a:stretch>
        </p:blipFill>
        <p:spPr>
          <a:xfrm>
            <a:off x="9789306" y="3785779"/>
            <a:ext cx="2158442" cy="2158442"/>
          </a:xfrm>
          <a:prstGeom prst="rect">
            <a:avLst/>
          </a:prstGeom>
        </p:spPr>
      </p:pic>
      <p:sp>
        <p:nvSpPr>
          <p:cNvPr id="7" name="TextBox 6">
            <a:extLst>
              <a:ext uri="{FF2B5EF4-FFF2-40B4-BE49-F238E27FC236}">
                <a16:creationId xmlns:a16="http://schemas.microsoft.com/office/drawing/2014/main" id="{AD777576-3765-475C-71E8-8342326FDC25}"/>
              </a:ext>
            </a:extLst>
          </p:cNvPr>
          <p:cNvSpPr txBox="1"/>
          <p:nvPr/>
        </p:nvSpPr>
        <p:spPr>
          <a:xfrm>
            <a:off x="3691702" y="4285785"/>
            <a:ext cx="6097604" cy="1323439"/>
          </a:xfrm>
          <a:prstGeom prst="rect">
            <a:avLst/>
          </a:prstGeom>
          <a:noFill/>
        </p:spPr>
        <p:txBody>
          <a:bodyPr wrap="square">
            <a:spAutoFit/>
          </a:bodyPr>
          <a:lstStyle/>
          <a:p>
            <a:pPr marL="800100" lvl="1" indent="-342900">
              <a:buFont typeface="Wingdings" panose="05000000000000000000" pitchFamily="2" charset="2"/>
              <a:buChar char="§"/>
              <a:tabLst>
                <a:tab pos="4572000" algn="l"/>
              </a:tabLst>
            </a:pPr>
            <a:r>
              <a:rPr lang="en-US" sz="2000" b="1" dirty="0">
                <a:effectLst/>
                <a:latin typeface="Open Sans" pitchFamily="2" charset="0"/>
                <a:ea typeface="Open Sans" pitchFamily="2" charset="0"/>
                <a:cs typeface="Open Sans" pitchFamily="2" charset="0"/>
              </a:rPr>
              <a:t>Sacramento, CA</a:t>
            </a:r>
          </a:p>
          <a:p>
            <a:pPr marL="800100" lvl="1" indent="-342900">
              <a:buFont typeface="Wingdings" panose="05000000000000000000" pitchFamily="2" charset="2"/>
              <a:buChar char="§"/>
              <a:tabLst>
                <a:tab pos="4572000" algn="l"/>
              </a:tabLst>
            </a:pPr>
            <a:r>
              <a:rPr lang="en-US" sz="2000" b="1" dirty="0">
                <a:effectLst/>
                <a:latin typeface="Open Sans" pitchFamily="2" charset="0"/>
                <a:ea typeface="Open Sans" pitchFamily="2" charset="0"/>
                <a:cs typeface="Open Sans" pitchFamily="2" charset="0"/>
              </a:rPr>
              <a:t>Puget Sound, WA</a:t>
            </a:r>
          </a:p>
          <a:p>
            <a:pPr marL="800100" lvl="1" indent="-342900">
              <a:buFont typeface="Wingdings" panose="05000000000000000000" pitchFamily="2" charset="2"/>
              <a:buChar char="§"/>
              <a:tabLst>
                <a:tab pos="4572000" algn="l"/>
              </a:tabLst>
            </a:pPr>
            <a:r>
              <a:rPr lang="en-US" sz="2000" b="1" dirty="0">
                <a:effectLst/>
                <a:latin typeface="Open Sans" pitchFamily="2" charset="0"/>
                <a:ea typeface="Open Sans" pitchFamily="2" charset="0"/>
                <a:cs typeface="Open Sans" pitchFamily="2" charset="0"/>
              </a:rPr>
              <a:t>Shreveport, LA</a:t>
            </a:r>
          </a:p>
          <a:p>
            <a:pPr marL="800100" lvl="1" indent="-342900">
              <a:buFont typeface="Wingdings" panose="05000000000000000000" pitchFamily="2" charset="2"/>
              <a:buChar char="§"/>
              <a:tabLst>
                <a:tab pos="4572000" algn="l"/>
              </a:tabLst>
            </a:pPr>
            <a:r>
              <a:rPr lang="en-US" sz="2000" b="1" dirty="0">
                <a:effectLst/>
                <a:latin typeface="Open Sans" pitchFamily="2" charset="0"/>
                <a:ea typeface="Open Sans" pitchFamily="2" charset="0"/>
                <a:cs typeface="Open Sans" pitchFamily="2" charset="0"/>
              </a:rPr>
              <a:t>Oahu, HI</a:t>
            </a:r>
          </a:p>
        </p:txBody>
      </p:sp>
    </p:spTree>
    <p:extLst>
      <p:ext uri="{BB962C8B-B14F-4D97-AF65-F5344CB8AC3E}">
        <p14:creationId xmlns:p14="http://schemas.microsoft.com/office/powerpoint/2010/main" val="1222681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C2B43-0FA1-3520-10E5-81677EE82EBA}"/>
            </a:ext>
          </a:extLst>
        </p:cNvPr>
        <p:cNvGrpSpPr/>
        <p:nvPr/>
      </p:nvGrpSpPr>
      <p:grpSpPr>
        <a:xfrm>
          <a:off x="0" y="0"/>
          <a:ext cx="0" cy="0"/>
          <a:chOff x="0" y="0"/>
          <a:chExt cx="0" cy="0"/>
        </a:xfrm>
      </p:grpSpPr>
      <p:sp>
        <p:nvSpPr>
          <p:cNvPr id="4" name="Right Triangle 3">
            <a:extLst>
              <a:ext uri="{FF2B5EF4-FFF2-40B4-BE49-F238E27FC236}">
                <a16:creationId xmlns:a16="http://schemas.microsoft.com/office/drawing/2014/main" id="{E8A99CE6-466B-85C8-5E3C-02F96BF71069}"/>
              </a:ext>
            </a:extLst>
          </p:cNvPr>
          <p:cNvSpPr/>
          <p:nvPr/>
        </p:nvSpPr>
        <p:spPr>
          <a:xfrm rot="10800000">
            <a:off x="7100887" y="-3"/>
            <a:ext cx="5091111" cy="3429002"/>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12770FD-0611-B1F4-0D9A-6457C6CD29A2}"/>
              </a:ext>
            </a:extLst>
          </p:cNvPr>
          <p:cNvSpPr txBox="1"/>
          <p:nvPr/>
        </p:nvSpPr>
        <p:spPr>
          <a:xfrm>
            <a:off x="509375" y="696504"/>
            <a:ext cx="7858502" cy="892552"/>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National Disaster Medical System (NDMS) </a:t>
            </a:r>
            <a:r>
              <a:rPr lang="en-US" sz="2200" b="1" dirty="0">
                <a:solidFill>
                  <a:srgbClr val="E91F00"/>
                </a:solidFill>
                <a:latin typeface="Open Sans" pitchFamily="2" charset="0"/>
                <a:ea typeface="Open Sans" pitchFamily="2" charset="0"/>
                <a:cs typeface="Open Sans" pitchFamily="2" charset="0"/>
              </a:rPr>
              <a:t>Established 1984</a:t>
            </a:r>
          </a:p>
        </p:txBody>
      </p:sp>
      <p:pic>
        <p:nvPicPr>
          <p:cNvPr id="8" name="Picture 7">
            <a:extLst>
              <a:ext uri="{FF2B5EF4-FFF2-40B4-BE49-F238E27FC236}">
                <a16:creationId xmlns:a16="http://schemas.microsoft.com/office/drawing/2014/main" id="{2FA94D5E-BD67-27A1-947E-5B4E37885555}"/>
              </a:ext>
            </a:extLst>
          </p:cNvPr>
          <p:cNvPicPr>
            <a:picLocks noChangeAspect="1"/>
          </p:cNvPicPr>
          <p:nvPr/>
        </p:nvPicPr>
        <p:blipFill>
          <a:blip r:embed="rId3"/>
          <a:stretch>
            <a:fillRect/>
          </a:stretch>
        </p:blipFill>
        <p:spPr>
          <a:xfrm>
            <a:off x="338435" y="6267635"/>
            <a:ext cx="2849357" cy="321961"/>
          </a:xfrm>
          <a:prstGeom prst="rect">
            <a:avLst/>
          </a:prstGeom>
        </p:spPr>
      </p:pic>
      <p:pic>
        <p:nvPicPr>
          <p:cNvPr id="7" name="Picture 6" descr="A red and black broken glass&#10;&#10;Description automatically generated">
            <a:extLst>
              <a:ext uri="{FF2B5EF4-FFF2-40B4-BE49-F238E27FC236}">
                <a16:creationId xmlns:a16="http://schemas.microsoft.com/office/drawing/2014/main" id="{2AD640D3-9A9C-6DC2-4C1D-8663BFD33A5F}"/>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13" name="Straight Connector 12">
            <a:extLst>
              <a:ext uri="{FF2B5EF4-FFF2-40B4-BE49-F238E27FC236}">
                <a16:creationId xmlns:a16="http://schemas.microsoft.com/office/drawing/2014/main" id="{4C7D723F-1908-C9B1-6279-167AD763C56E}"/>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CED18E1D-99A1-EC33-3CC2-61703C7D1F51}"/>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pic>
        <p:nvPicPr>
          <p:cNvPr id="9" name="Picture 8">
            <a:extLst>
              <a:ext uri="{FF2B5EF4-FFF2-40B4-BE49-F238E27FC236}">
                <a16:creationId xmlns:a16="http://schemas.microsoft.com/office/drawing/2014/main" id="{8BAA315D-CDDB-6FD4-037E-A39B12F473B8}"/>
              </a:ext>
            </a:extLst>
          </p:cNvPr>
          <p:cNvPicPr>
            <a:picLocks noChangeAspect="1"/>
          </p:cNvPicPr>
          <p:nvPr/>
        </p:nvPicPr>
        <p:blipFill>
          <a:blip r:embed="rId5"/>
          <a:stretch>
            <a:fillRect/>
          </a:stretch>
        </p:blipFill>
        <p:spPr>
          <a:xfrm>
            <a:off x="9919368" y="122440"/>
            <a:ext cx="2158442" cy="2158442"/>
          </a:xfrm>
          <a:prstGeom prst="rect">
            <a:avLst/>
          </a:prstGeom>
        </p:spPr>
      </p:pic>
      <p:sp>
        <p:nvSpPr>
          <p:cNvPr id="10" name="TextBox 9">
            <a:extLst>
              <a:ext uri="{FF2B5EF4-FFF2-40B4-BE49-F238E27FC236}">
                <a16:creationId xmlns:a16="http://schemas.microsoft.com/office/drawing/2014/main" id="{F369F2C3-94E7-7E87-28A1-E928E38758EB}"/>
              </a:ext>
            </a:extLst>
          </p:cNvPr>
          <p:cNvSpPr txBox="1"/>
          <p:nvPr/>
        </p:nvSpPr>
        <p:spPr>
          <a:xfrm>
            <a:off x="519615" y="1602967"/>
            <a:ext cx="9438611" cy="4570482"/>
          </a:xfrm>
          <a:prstGeom prst="rect">
            <a:avLst/>
          </a:prstGeom>
          <a:noFill/>
        </p:spPr>
        <p:txBody>
          <a:bodyPr wrap="square">
            <a:spAutoFit/>
          </a:bodyPr>
          <a:lstStyle/>
          <a:p>
            <a:pPr marL="342900" indent="-342900">
              <a:spcBef>
                <a:spcPts val="1200"/>
              </a:spcBef>
              <a:buFont typeface="Arial" panose="020B0604020202020204" pitchFamily="34" charset="0"/>
              <a:buChar char="•"/>
            </a:pPr>
            <a:r>
              <a:rPr lang="en-US" sz="2200" b="1" dirty="0">
                <a:latin typeface="Open Sans" pitchFamily="2" charset="0"/>
                <a:ea typeface="Open Sans" pitchFamily="2" charset="0"/>
                <a:cs typeface="Open Sans" pitchFamily="2" charset="0"/>
              </a:rPr>
              <a:t>Federal Agency Partnership</a:t>
            </a:r>
          </a:p>
          <a:p>
            <a:pPr marL="800100" lvl="1" indent="-342900">
              <a:spcBef>
                <a:spcPts val="600"/>
              </a:spcBef>
              <a:buFont typeface="Wingdings" panose="05000000000000000000" pitchFamily="2" charset="2"/>
              <a:buChar char="§"/>
            </a:pPr>
            <a:r>
              <a:rPr lang="en-US" sz="2000" dirty="0">
                <a:latin typeface="Open Sans" pitchFamily="2" charset="0"/>
                <a:ea typeface="Open Sans" pitchFamily="2" charset="0"/>
                <a:cs typeface="Open Sans" pitchFamily="2" charset="0"/>
              </a:rPr>
              <a:t>Health and Human Services (HHS)</a:t>
            </a:r>
          </a:p>
          <a:p>
            <a:pPr marL="800100" lvl="1" indent="-342900">
              <a:spcBef>
                <a:spcPts val="600"/>
              </a:spcBef>
              <a:buFont typeface="Wingdings" panose="05000000000000000000" pitchFamily="2" charset="2"/>
              <a:buChar char="§"/>
            </a:pPr>
            <a:r>
              <a:rPr lang="en-US" sz="2000" dirty="0">
                <a:latin typeface="Open Sans" pitchFamily="2" charset="0"/>
                <a:ea typeface="Open Sans" pitchFamily="2" charset="0"/>
                <a:cs typeface="Open Sans" pitchFamily="2" charset="0"/>
              </a:rPr>
              <a:t>Department of War (</a:t>
            </a:r>
            <a:r>
              <a:rPr lang="en-US" sz="2000" dirty="0" err="1">
                <a:latin typeface="Open Sans" pitchFamily="2" charset="0"/>
                <a:ea typeface="Open Sans" pitchFamily="2" charset="0"/>
                <a:cs typeface="Open Sans" pitchFamily="2" charset="0"/>
              </a:rPr>
              <a:t>DoW</a:t>
            </a:r>
            <a:r>
              <a:rPr lang="en-US" sz="2000" dirty="0">
                <a:latin typeface="Open Sans" pitchFamily="2" charset="0"/>
                <a:ea typeface="Open Sans" pitchFamily="2" charset="0"/>
                <a:cs typeface="Open Sans" pitchFamily="2" charset="0"/>
              </a:rPr>
              <a:t>)</a:t>
            </a:r>
          </a:p>
          <a:p>
            <a:pPr marL="800100" lvl="1" indent="-342900">
              <a:spcBef>
                <a:spcPts val="600"/>
              </a:spcBef>
              <a:buFont typeface="Wingdings" panose="05000000000000000000" pitchFamily="2" charset="2"/>
              <a:buChar char="§"/>
            </a:pPr>
            <a:r>
              <a:rPr lang="en-US" sz="2000" dirty="0">
                <a:latin typeface="Open Sans" pitchFamily="2" charset="0"/>
                <a:ea typeface="Open Sans" pitchFamily="2" charset="0"/>
                <a:cs typeface="Open Sans" pitchFamily="2" charset="0"/>
              </a:rPr>
              <a:t>Homeland Security (DHS)</a:t>
            </a:r>
          </a:p>
          <a:p>
            <a:pPr marL="800100" lvl="1" indent="-342900">
              <a:spcBef>
                <a:spcPts val="600"/>
              </a:spcBef>
              <a:buFont typeface="Wingdings" panose="05000000000000000000" pitchFamily="2" charset="2"/>
              <a:buChar char="§"/>
            </a:pPr>
            <a:r>
              <a:rPr lang="en-US" sz="2000" dirty="0">
                <a:latin typeface="Open Sans" pitchFamily="2" charset="0"/>
                <a:ea typeface="Open Sans" pitchFamily="2" charset="0"/>
                <a:cs typeface="Open Sans" pitchFamily="2" charset="0"/>
              </a:rPr>
              <a:t>Veterans Affairs (VA)</a:t>
            </a:r>
          </a:p>
          <a:p>
            <a:pPr marL="342900" indent="-342900">
              <a:spcBef>
                <a:spcPts val="1200"/>
              </a:spcBef>
              <a:buFont typeface="Arial" panose="020B0604020202020204" pitchFamily="34" charset="0"/>
              <a:buChar char="•"/>
            </a:pPr>
            <a:r>
              <a:rPr lang="en-US" sz="2200" b="1" dirty="0">
                <a:latin typeface="Open Sans" pitchFamily="2" charset="0"/>
                <a:ea typeface="Open Sans" pitchFamily="2" charset="0"/>
                <a:cs typeface="Open Sans" pitchFamily="2" charset="0"/>
              </a:rPr>
              <a:t>Areas of Focus</a:t>
            </a:r>
          </a:p>
          <a:p>
            <a:pPr marL="800100" lvl="1" indent="-342900">
              <a:spcBef>
                <a:spcPts val="600"/>
              </a:spcBef>
              <a:buFont typeface="Wingdings" panose="05000000000000000000" pitchFamily="2" charset="2"/>
              <a:buChar char="§"/>
            </a:pPr>
            <a:r>
              <a:rPr lang="en-US" sz="2000" dirty="0">
                <a:latin typeface="Open Sans" pitchFamily="2" charset="0"/>
                <a:ea typeface="Open Sans" pitchFamily="2" charset="0"/>
                <a:cs typeface="Open Sans" pitchFamily="2" charset="0"/>
              </a:rPr>
              <a:t>NDMS Response Teams</a:t>
            </a:r>
          </a:p>
          <a:p>
            <a:pPr marL="800100" lvl="1" indent="-342900">
              <a:spcBef>
                <a:spcPts val="600"/>
              </a:spcBef>
              <a:buFont typeface="Wingdings" panose="05000000000000000000" pitchFamily="2" charset="2"/>
              <a:buChar char="§"/>
            </a:pPr>
            <a:r>
              <a:rPr lang="en-US" sz="2000" dirty="0">
                <a:latin typeface="Open Sans" pitchFamily="2" charset="0"/>
                <a:ea typeface="Open Sans" pitchFamily="2" charset="0"/>
                <a:cs typeface="Open Sans" pitchFamily="2" charset="0"/>
              </a:rPr>
              <a:t>Patient Movement</a:t>
            </a:r>
          </a:p>
          <a:p>
            <a:pPr marL="800100" lvl="1" indent="-342900">
              <a:spcBef>
                <a:spcPts val="600"/>
              </a:spcBef>
              <a:buFont typeface="Wingdings" panose="05000000000000000000" pitchFamily="2" charset="2"/>
              <a:buChar char="§"/>
            </a:pPr>
            <a:r>
              <a:rPr lang="en-US" sz="2000" dirty="0">
                <a:latin typeface="Open Sans" pitchFamily="2" charset="0"/>
                <a:ea typeface="Open Sans" pitchFamily="2" charset="0"/>
                <a:cs typeface="Open Sans" pitchFamily="2" charset="0"/>
              </a:rPr>
              <a:t>NDMS Definitive Care Hospitals</a:t>
            </a:r>
          </a:p>
          <a:p>
            <a:pPr marL="342900" indent="-342900">
              <a:spcBef>
                <a:spcPts val="1200"/>
              </a:spcBef>
              <a:buFont typeface="Arial" panose="020B0604020202020204" pitchFamily="34" charset="0"/>
              <a:buChar char="•"/>
            </a:pPr>
            <a:r>
              <a:rPr lang="en-US" sz="2200" b="1" dirty="0">
                <a:latin typeface="Open Sans" pitchFamily="2" charset="0"/>
                <a:ea typeface="Open Sans" pitchFamily="2" charset="0"/>
                <a:cs typeface="Open Sans" pitchFamily="2" charset="0"/>
              </a:rPr>
              <a:t>Federal Coordinating Centers</a:t>
            </a:r>
          </a:p>
          <a:p>
            <a:pPr marL="800100" lvl="1" indent="-342900">
              <a:spcBef>
                <a:spcPts val="600"/>
              </a:spcBef>
              <a:buFont typeface="Wingdings" panose="05000000000000000000" pitchFamily="2" charset="2"/>
              <a:buChar char="§"/>
            </a:pPr>
            <a:r>
              <a:rPr lang="en-US" sz="2000" dirty="0">
                <a:latin typeface="Open Sans" pitchFamily="2" charset="0"/>
                <a:ea typeface="Open Sans" pitchFamily="2" charset="0"/>
                <a:cs typeface="Open Sans" pitchFamily="2" charset="0"/>
              </a:rPr>
              <a:t>Hub and Spoke Model</a:t>
            </a:r>
          </a:p>
        </p:txBody>
      </p:sp>
    </p:spTree>
    <p:extLst>
      <p:ext uri="{BB962C8B-B14F-4D97-AF65-F5344CB8AC3E}">
        <p14:creationId xmlns:p14="http://schemas.microsoft.com/office/powerpoint/2010/main" val="2214277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65C2B43-0FA1-3520-10E5-81677EE82EBA}"/>
            </a:ext>
          </a:extLst>
        </p:cNvPr>
        <p:cNvGrpSpPr/>
        <p:nvPr/>
      </p:nvGrpSpPr>
      <p:grpSpPr>
        <a:xfrm>
          <a:off x="0" y="0"/>
          <a:ext cx="0" cy="0"/>
          <a:chOff x="0" y="0"/>
          <a:chExt cx="0" cy="0"/>
        </a:xfrm>
      </p:grpSpPr>
      <p:sp>
        <p:nvSpPr>
          <p:cNvPr id="4" name="Right Triangle 3">
            <a:extLst>
              <a:ext uri="{FF2B5EF4-FFF2-40B4-BE49-F238E27FC236}">
                <a16:creationId xmlns:a16="http://schemas.microsoft.com/office/drawing/2014/main" id="{E8A99CE6-466B-85C8-5E3C-02F96BF71069}"/>
              </a:ext>
            </a:extLst>
          </p:cNvPr>
          <p:cNvSpPr/>
          <p:nvPr/>
        </p:nvSpPr>
        <p:spPr>
          <a:xfrm rot="10800000">
            <a:off x="7100887" y="-3"/>
            <a:ext cx="5091111" cy="3429002"/>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FA94D5E-BD67-27A1-947E-5B4E37885555}"/>
              </a:ext>
            </a:extLst>
          </p:cNvPr>
          <p:cNvPicPr>
            <a:picLocks noChangeAspect="1"/>
          </p:cNvPicPr>
          <p:nvPr/>
        </p:nvPicPr>
        <p:blipFill>
          <a:blip r:embed="rId3"/>
          <a:stretch>
            <a:fillRect/>
          </a:stretch>
        </p:blipFill>
        <p:spPr>
          <a:xfrm>
            <a:off x="338435" y="6267635"/>
            <a:ext cx="2849357" cy="321961"/>
          </a:xfrm>
          <a:prstGeom prst="rect">
            <a:avLst/>
          </a:prstGeom>
        </p:spPr>
      </p:pic>
      <p:pic>
        <p:nvPicPr>
          <p:cNvPr id="7" name="Picture 6" descr="A red and black broken glass&#10;&#10;Description automatically generated">
            <a:extLst>
              <a:ext uri="{FF2B5EF4-FFF2-40B4-BE49-F238E27FC236}">
                <a16:creationId xmlns:a16="http://schemas.microsoft.com/office/drawing/2014/main" id="{2AD640D3-9A9C-6DC2-4C1D-8663BFD33A5F}"/>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13" name="Straight Connector 12">
            <a:extLst>
              <a:ext uri="{FF2B5EF4-FFF2-40B4-BE49-F238E27FC236}">
                <a16:creationId xmlns:a16="http://schemas.microsoft.com/office/drawing/2014/main" id="{4C7D723F-1908-C9B1-6279-167AD763C56E}"/>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CED18E1D-99A1-EC33-3CC2-61703C7D1F51}"/>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pic>
        <p:nvPicPr>
          <p:cNvPr id="11" name="Picture 10" descr="A map of the united states&#10;&#10;Description automatically generated">
            <a:extLst>
              <a:ext uri="{FF2B5EF4-FFF2-40B4-BE49-F238E27FC236}">
                <a16:creationId xmlns:a16="http://schemas.microsoft.com/office/drawing/2014/main" id="{DC266336-E036-1653-3CAB-B3F8173509F1}"/>
              </a:ext>
            </a:extLst>
          </p:cNvPr>
          <p:cNvPicPr>
            <a:picLocks noChangeAspect="1"/>
          </p:cNvPicPr>
          <p:nvPr/>
        </p:nvPicPr>
        <p:blipFill rotWithShape="1">
          <a:blip r:embed="rId5"/>
          <a:srcRect t="8193" b="16807"/>
          <a:stretch/>
        </p:blipFill>
        <p:spPr>
          <a:xfrm>
            <a:off x="1751799" y="1372499"/>
            <a:ext cx="8682522" cy="4883912"/>
          </a:xfrm>
          <a:prstGeom prst="rect">
            <a:avLst/>
          </a:prstGeom>
        </p:spPr>
      </p:pic>
      <p:sp>
        <p:nvSpPr>
          <p:cNvPr id="12" name="TextBox 11">
            <a:extLst>
              <a:ext uri="{FF2B5EF4-FFF2-40B4-BE49-F238E27FC236}">
                <a16:creationId xmlns:a16="http://schemas.microsoft.com/office/drawing/2014/main" id="{812770FD-0611-B1F4-0D9A-6457C6CD29A2}"/>
              </a:ext>
            </a:extLst>
          </p:cNvPr>
          <p:cNvSpPr txBox="1"/>
          <p:nvPr/>
        </p:nvSpPr>
        <p:spPr>
          <a:xfrm>
            <a:off x="490658" y="692228"/>
            <a:ext cx="7858502"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NDMS Activations</a:t>
            </a:r>
            <a:endParaRPr lang="en-US" sz="2400" b="1" dirty="0">
              <a:solidFill>
                <a:srgbClr val="E91F00"/>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2397732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DDAB2-7FA3-29BD-FCBE-C7CD6890AA13}"/>
            </a:ext>
          </a:extLst>
        </p:cNvPr>
        <p:cNvGrpSpPr/>
        <p:nvPr/>
      </p:nvGrpSpPr>
      <p:grpSpPr>
        <a:xfrm>
          <a:off x="0" y="0"/>
          <a:ext cx="0" cy="0"/>
          <a:chOff x="0" y="0"/>
          <a:chExt cx="0" cy="0"/>
        </a:xfrm>
      </p:grpSpPr>
      <p:sp>
        <p:nvSpPr>
          <p:cNvPr id="4" name="Right Triangle 3">
            <a:extLst>
              <a:ext uri="{FF2B5EF4-FFF2-40B4-BE49-F238E27FC236}">
                <a16:creationId xmlns:a16="http://schemas.microsoft.com/office/drawing/2014/main" id="{8969A1B8-B37A-5543-6EB5-297A61C27B6B}"/>
              </a:ext>
            </a:extLst>
          </p:cNvPr>
          <p:cNvSpPr/>
          <p:nvPr/>
        </p:nvSpPr>
        <p:spPr>
          <a:xfrm rot="10800000">
            <a:off x="7100887" y="-3"/>
            <a:ext cx="5091111" cy="3429002"/>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96BE7ED-8427-76D1-DA9B-A9A171F149E7}"/>
              </a:ext>
            </a:extLst>
          </p:cNvPr>
          <p:cNvSpPr txBox="1"/>
          <p:nvPr/>
        </p:nvSpPr>
        <p:spPr>
          <a:xfrm>
            <a:off x="499166" y="689688"/>
            <a:ext cx="7928771" cy="523220"/>
          </a:xfrm>
          <a:prstGeom prst="rect">
            <a:avLst/>
          </a:prstGeom>
          <a:noFill/>
        </p:spPr>
        <p:txBody>
          <a:bodyPr wrap="square" rtlCol="0">
            <a:spAutoFit/>
          </a:bodyPr>
          <a:lstStyle/>
          <a:p>
            <a:r>
              <a:rPr lang="en-US" sz="2800" b="1" dirty="0">
                <a:latin typeface="Open Sans" panose="020B0606030504020204" pitchFamily="34" charset="0"/>
                <a:ea typeface="Open Sans" panose="020B0606030504020204" pitchFamily="34" charset="0"/>
                <a:cs typeface="Open Sans" panose="020B0606030504020204" pitchFamily="34" charset="0"/>
              </a:rPr>
              <a:t>NDMS Pilot Project</a:t>
            </a:r>
          </a:p>
        </p:txBody>
      </p:sp>
      <p:pic>
        <p:nvPicPr>
          <p:cNvPr id="8" name="Picture 7">
            <a:extLst>
              <a:ext uri="{FF2B5EF4-FFF2-40B4-BE49-F238E27FC236}">
                <a16:creationId xmlns:a16="http://schemas.microsoft.com/office/drawing/2014/main" id="{A9120088-8AF1-B30E-ECEE-9F9B7AF8D33A}"/>
              </a:ext>
            </a:extLst>
          </p:cNvPr>
          <p:cNvPicPr>
            <a:picLocks noChangeAspect="1"/>
          </p:cNvPicPr>
          <p:nvPr/>
        </p:nvPicPr>
        <p:blipFill>
          <a:blip r:embed="rId3"/>
          <a:stretch>
            <a:fillRect/>
          </a:stretch>
        </p:blipFill>
        <p:spPr>
          <a:xfrm>
            <a:off x="338435" y="6267635"/>
            <a:ext cx="2849357" cy="321961"/>
          </a:xfrm>
          <a:prstGeom prst="rect">
            <a:avLst/>
          </a:prstGeom>
        </p:spPr>
      </p:pic>
      <p:pic>
        <p:nvPicPr>
          <p:cNvPr id="7" name="Picture 6" descr="A red and black broken glass&#10;&#10;Description automatically generated">
            <a:extLst>
              <a:ext uri="{FF2B5EF4-FFF2-40B4-BE49-F238E27FC236}">
                <a16:creationId xmlns:a16="http://schemas.microsoft.com/office/drawing/2014/main" id="{B8ECBB81-F730-6C5D-133A-C6F152FBC961}"/>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13" name="Straight Connector 12">
            <a:extLst>
              <a:ext uri="{FF2B5EF4-FFF2-40B4-BE49-F238E27FC236}">
                <a16:creationId xmlns:a16="http://schemas.microsoft.com/office/drawing/2014/main" id="{A2623D16-4ECA-8F77-746E-C6EEAE49BE00}"/>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1DA4C059-DDB1-1856-0F39-10588816B2B5}"/>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12" name="Content Placeholder 2">
            <a:extLst>
              <a:ext uri="{FF2B5EF4-FFF2-40B4-BE49-F238E27FC236}">
                <a16:creationId xmlns:a16="http://schemas.microsoft.com/office/drawing/2014/main" id="{1662562D-B627-4388-82C5-8837E1BF04F4}"/>
              </a:ext>
            </a:extLst>
          </p:cNvPr>
          <p:cNvSpPr txBox="1">
            <a:spLocks/>
          </p:cNvSpPr>
          <p:nvPr/>
        </p:nvSpPr>
        <p:spPr>
          <a:xfrm>
            <a:off x="460666" y="1674687"/>
            <a:ext cx="10017760" cy="4276401"/>
          </a:xfrm>
          <a:prstGeom prst="rect">
            <a:avLst/>
          </a:prstGeom>
          <a:ln>
            <a:noFill/>
          </a:ln>
        </p:spPr>
        <p:txBody>
          <a:bodyPr vert="horz" lIns="121920" tIns="60960" rIns="121920" bIns="6096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219170">
              <a:lnSpc>
                <a:spcPct val="100000"/>
              </a:lnSpc>
              <a:spcBef>
                <a:spcPts val="0"/>
              </a:spcBef>
              <a:spcAft>
                <a:spcPts val="1200"/>
              </a:spcAft>
              <a:buNone/>
              <a:defRPr/>
            </a:pP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Aim: Increase surge capacity, capability, and interoperability across the NDMS in support of a large-scale combat operation requiring definitive care for large numbers of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DoW</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casualties repatriated to the US over the course of a protracted conflict.</a:t>
            </a:r>
          </a:p>
        </p:txBody>
      </p:sp>
      <p:pic>
        <p:nvPicPr>
          <p:cNvPr id="3" name="Picture 2">
            <a:extLst>
              <a:ext uri="{FF2B5EF4-FFF2-40B4-BE49-F238E27FC236}">
                <a16:creationId xmlns:a16="http://schemas.microsoft.com/office/drawing/2014/main" id="{F7267F84-9209-911E-17B2-0E5B68DE15B6}"/>
              </a:ext>
            </a:extLst>
          </p:cNvPr>
          <p:cNvPicPr>
            <a:picLocks noChangeAspect="1"/>
          </p:cNvPicPr>
          <p:nvPr/>
        </p:nvPicPr>
        <p:blipFill>
          <a:blip r:embed="rId5"/>
          <a:stretch>
            <a:fillRect/>
          </a:stretch>
        </p:blipFill>
        <p:spPr>
          <a:xfrm>
            <a:off x="9919368" y="122440"/>
            <a:ext cx="2158442" cy="2158442"/>
          </a:xfrm>
          <a:prstGeom prst="rect">
            <a:avLst/>
          </a:prstGeom>
        </p:spPr>
      </p:pic>
    </p:spTree>
    <p:extLst>
      <p:ext uri="{BB962C8B-B14F-4D97-AF65-F5344CB8AC3E}">
        <p14:creationId xmlns:p14="http://schemas.microsoft.com/office/powerpoint/2010/main" val="2917865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1FC3874-5D25-23DB-14D8-FA5479EFF08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ADA99D0-1599-7D06-2ED0-EE1EBD3A67EF}"/>
              </a:ext>
            </a:extLst>
          </p:cNvPr>
          <p:cNvPicPr>
            <a:picLocks noChangeAspect="1"/>
          </p:cNvPicPr>
          <p:nvPr/>
        </p:nvPicPr>
        <p:blipFill>
          <a:blip r:embed="rId3"/>
          <a:stretch>
            <a:fillRect/>
          </a:stretch>
        </p:blipFill>
        <p:spPr>
          <a:xfrm>
            <a:off x="338435" y="6267635"/>
            <a:ext cx="2849357" cy="321961"/>
          </a:xfrm>
          <a:prstGeom prst="rect">
            <a:avLst/>
          </a:prstGeom>
        </p:spPr>
      </p:pic>
      <p:sp>
        <p:nvSpPr>
          <p:cNvPr id="2" name="TextBox 1">
            <a:extLst>
              <a:ext uri="{FF2B5EF4-FFF2-40B4-BE49-F238E27FC236}">
                <a16:creationId xmlns:a16="http://schemas.microsoft.com/office/drawing/2014/main" id="{F4C1BCE3-A87E-A6C1-CF89-F223CD729CAC}"/>
              </a:ext>
            </a:extLst>
          </p:cNvPr>
          <p:cNvSpPr txBox="1"/>
          <p:nvPr/>
        </p:nvSpPr>
        <p:spPr>
          <a:xfrm>
            <a:off x="520884" y="700586"/>
            <a:ext cx="7196850"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Gaps in Access to Trauma Care</a:t>
            </a:r>
          </a:p>
        </p:txBody>
      </p:sp>
      <p:sp>
        <p:nvSpPr>
          <p:cNvPr id="14" name="Right Triangle 13">
            <a:extLst>
              <a:ext uri="{FF2B5EF4-FFF2-40B4-BE49-F238E27FC236}">
                <a16:creationId xmlns:a16="http://schemas.microsoft.com/office/drawing/2014/main" id="{C4392776-1F11-5D7C-B6CE-51D6709ED429}"/>
              </a:ext>
            </a:extLst>
          </p:cNvPr>
          <p:cNvSpPr/>
          <p:nvPr/>
        </p:nvSpPr>
        <p:spPr>
          <a:xfrm rot="10800000">
            <a:off x="3299789" y="-3"/>
            <a:ext cx="8892207" cy="106017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red and black broken glass&#10;&#10;Description automatically generated">
            <a:extLst>
              <a:ext uri="{FF2B5EF4-FFF2-40B4-BE49-F238E27FC236}">
                <a16:creationId xmlns:a16="http://schemas.microsoft.com/office/drawing/2014/main" id="{8C6992D1-AD7A-C434-410A-27012E0F84FF}"/>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5" name="Straight Connector 4">
            <a:extLst>
              <a:ext uri="{FF2B5EF4-FFF2-40B4-BE49-F238E27FC236}">
                <a16:creationId xmlns:a16="http://schemas.microsoft.com/office/drawing/2014/main" id="{7F74E622-C522-E546-522E-37DEDE199BBF}"/>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80420775-15A5-D51A-6C36-7362AC6FD0C3}"/>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pic>
        <p:nvPicPr>
          <p:cNvPr id="7" name="Picture 6" descr="Time to Nearest American College of Surgeons Committee on Trauma (ACS-COT)–Verified Trauma Center (by Ground or Air Ambulance Transport) and Regions With 60-Minute Trauma Center Access by Ambulance Transport Modality, 2019">
            <a:extLst>
              <a:ext uri="{FF2B5EF4-FFF2-40B4-BE49-F238E27FC236}">
                <a16:creationId xmlns:a16="http://schemas.microsoft.com/office/drawing/2014/main" id="{A69AA987-EC02-18D8-F6C0-BF64FA798B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49" b="73850"/>
          <a:stretch/>
        </p:blipFill>
        <p:spPr bwMode="auto">
          <a:xfrm>
            <a:off x="5791227" y="2413416"/>
            <a:ext cx="6425965" cy="329337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descr="Image description not available.">
            <a:extLst>
              <a:ext uri="{FF2B5EF4-FFF2-40B4-BE49-F238E27FC236}">
                <a16:creationId xmlns:a16="http://schemas.microsoft.com/office/drawing/2014/main" id="{7F490040-1ED7-87E1-E551-1D43E0DC3DB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t="6597" r="449" b="3181"/>
          <a:stretch/>
        </p:blipFill>
        <p:spPr bwMode="auto">
          <a:xfrm>
            <a:off x="601843" y="1958867"/>
            <a:ext cx="4644713" cy="4155074"/>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5D9CF06-27A0-7D1C-134B-AA010BD2D9ED}"/>
              </a:ext>
            </a:extLst>
          </p:cNvPr>
          <p:cNvSpPr txBox="1"/>
          <p:nvPr/>
        </p:nvSpPr>
        <p:spPr>
          <a:xfrm>
            <a:off x="1705256" y="1727570"/>
            <a:ext cx="3189066" cy="646331"/>
          </a:xfrm>
          <a:prstGeom prst="rect">
            <a:avLst/>
          </a:prstGeom>
          <a:solidFill>
            <a:schemeClr val="bg1"/>
          </a:solidFill>
        </p:spPr>
        <p:txBody>
          <a:bodyPr wrap="square">
            <a:spAutoFit/>
          </a:bodyPr>
          <a:lstStyle/>
          <a:p>
            <a:pPr defTabSz="457189"/>
            <a:r>
              <a:rPr lang="en-US" b="1" i="1" dirty="0">
                <a:latin typeface="Open Sans" pitchFamily="2" charset="0"/>
                <a:ea typeface="Open Sans" pitchFamily="2" charset="0"/>
                <a:cs typeface="Open Sans" pitchFamily="2" charset="0"/>
              </a:rPr>
              <a:t>Branas et al 2005 JAMA</a:t>
            </a:r>
          </a:p>
          <a:p>
            <a:pPr defTabSz="457189"/>
            <a:r>
              <a:rPr lang="en-US" dirty="0"/>
              <a:t>by Ambulance or Helicopter</a:t>
            </a:r>
            <a:endParaRPr lang="en-US" b="1" i="1" dirty="0">
              <a:latin typeface="Open Sans" pitchFamily="2" charset="0"/>
              <a:ea typeface="Open Sans" pitchFamily="2" charset="0"/>
              <a:cs typeface="Open Sans" pitchFamily="2" charset="0"/>
            </a:endParaRPr>
          </a:p>
        </p:txBody>
      </p:sp>
      <p:sp>
        <p:nvSpPr>
          <p:cNvPr id="11" name="TextBox 10">
            <a:extLst>
              <a:ext uri="{FF2B5EF4-FFF2-40B4-BE49-F238E27FC236}">
                <a16:creationId xmlns:a16="http://schemas.microsoft.com/office/drawing/2014/main" id="{A5FFBF06-FD60-DBB9-982D-8DA8CA32F03C}"/>
              </a:ext>
            </a:extLst>
          </p:cNvPr>
          <p:cNvSpPr txBox="1"/>
          <p:nvPr/>
        </p:nvSpPr>
        <p:spPr>
          <a:xfrm>
            <a:off x="6808970" y="1727570"/>
            <a:ext cx="4081488" cy="923330"/>
          </a:xfrm>
          <a:prstGeom prst="rect">
            <a:avLst/>
          </a:prstGeom>
          <a:solidFill>
            <a:schemeClr val="bg1"/>
          </a:solidFill>
        </p:spPr>
        <p:txBody>
          <a:bodyPr wrap="square">
            <a:spAutoFit/>
          </a:bodyPr>
          <a:lstStyle/>
          <a:p>
            <a:pPr algn="ctr" defTabSz="457189"/>
            <a:r>
              <a:rPr lang="en-US" b="1" i="1" dirty="0">
                <a:latin typeface="Open Sans" pitchFamily="2" charset="0"/>
                <a:ea typeface="Open Sans" pitchFamily="2" charset="0"/>
                <a:cs typeface="Open Sans" pitchFamily="2" charset="0"/>
              </a:rPr>
              <a:t>Choi et al 2022 JAMA</a:t>
            </a:r>
          </a:p>
          <a:p>
            <a:pPr algn="ctr" defTabSz="457189"/>
            <a:r>
              <a:rPr lang="en-US" dirty="0"/>
              <a:t>by Ambulance or Helicopter</a:t>
            </a:r>
            <a:endParaRPr lang="en-US" b="1" i="1" dirty="0">
              <a:latin typeface="Open Sans" pitchFamily="2" charset="0"/>
              <a:ea typeface="Open Sans" pitchFamily="2" charset="0"/>
              <a:cs typeface="Open Sans" pitchFamily="2" charset="0"/>
            </a:endParaRPr>
          </a:p>
          <a:p>
            <a:pPr algn="ctr" defTabSz="457189"/>
            <a:r>
              <a:rPr lang="en-US" b="1" i="1" dirty="0">
                <a:latin typeface="Open Sans" pitchFamily="2" charset="0"/>
                <a:ea typeface="Open Sans" pitchFamily="2" charset="0"/>
                <a:cs typeface="Open Sans" pitchFamily="2" charset="0"/>
              </a:rPr>
              <a:t> </a:t>
            </a:r>
          </a:p>
        </p:txBody>
      </p:sp>
      <p:sp>
        <p:nvSpPr>
          <p:cNvPr id="3" name="TextBox 2">
            <a:extLst>
              <a:ext uri="{FF2B5EF4-FFF2-40B4-BE49-F238E27FC236}">
                <a16:creationId xmlns:a16="http://schemas.microsoft.com/office/drawing/2014/main" id="{3C85F734-6B28-CAEA-FC31-5A470F58F671}"/>
              </a:ext>
            </a:extLst>
          </p:cNvPr>
          <p:cNvSpPr txBox="1"/>
          <p:nvPr/>
        </p:nvSpPr>
        <p:spPr>
          <a:xfrm>
            <a:off x="560639" y="1173766"/>
            <a:ext cx="6535899" cy="430887"/>
          </a:xfrm>
          <a:prstGeom prst="rect">
            <a:avLst/>
          </a:prstGeom>
          <a:noFill/>
        </p:spPr>
        <p:txBody>
          <a:bodyPr wrap="square">
            <a:spAutoFit/>
          </a:bodyPr>
          <a:lstStyle/>
          <a:p>
            <a:r>
              <a:rPr lang="en-US" sz="2200" b="1" dirty="0">
                <a:solidFill>
                  <a:schemeClr val="accent2"/>
                </a:solidFill>
                <a:effectLst/>
                <a:latin typeface="Open Sans" pitchFamily="2" charset="0"/>
                <a:ea typeface="Open Sans" pitchFamily="2" charset="0"/>
                <a:cs typeface="Open Sans" pitchFamily="2" charset="0"/>
              </a:rPr>
              <a:t>Acces</a:t>
            </a:r>
            <a:r>
              <a:rPr lang="en-US" sz="2200" b="1" dirty="0">
                <a:solidFill>
                  <a:schemeClr val="accent2"/>
                </a:solidFill>
                <a:latin typeface="Open Sans" pitchFamily="2" charset="0"/>
                <a:ea typeface="Open Sans" pitchFamily="2" charset="0"/>
                <a:cs typeface="Open Sans" pitchFamily="2" charset="0"/>
              </a:rPr>
              <a:t>s to Level I or II Center within 60 min</a:t>
            </a:r>
            <a:endParaRPr lang="en-US" sz="2200" b="1" dirty="0">
              <a:solidFill>
                <a:schemeClr val="accent2"/>
              </a:solidFill>
              <a:effectLst/>
              <a:latin typeface="Open Sans" pitchFamily="2" charset="0"/>
              <a:ea typeface="Open Sans" pitchFamily="2" charset="0"/>
              <a:cs typeface="Open Sans" pitchFamily="2" charset="0"/>
            </a:endParaRPr>
          </a:p>
        </p:txBody>
      </p:sp>
      <p:sp>
        <p:nvSpPr>
          <p:cNvPr id="12" name="Rectangle 11">
            <a:extLst>
              <a:ext uri="{FF2B5EF4-FFF2-40B4-BE49-F238E27FC236}">
                <a16:creationId xmlns:a16="http://schemas.microsoft.com/office/drawing/2014/main" id="{FA4AECFB-4F83-7C7E-54B6-A0D49FF05F27}"/>
              </a:ext>
            </a:extLst>
          </p:cNvPr>
          <p:cNvSpPr/>
          <p:nvPr/>
        </p:nvSpPr>
        <p:spPr>
          <a:xfrm>
            <a:off x="9563725" y="5624274"/>
            <a:ext cx="2653467" cy="2379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ime to Nearest American College of Surgeons Committee on Trauma (ACS-COT)–Verified Trauma Center (by Ground or Air Ambulance Transport) and Regions With 60-Minute Trauma Center Access by Ambulance Transport Modality, 2019">
            <a:extLst>
              <a:ext uri="{FF2B5EF4-FFF2-40B4-BE49-F238E27FC236}">
                <a16:creationId xmlns:a16="http://schemas.microsoft.com/office/drawing/2014/main" id="{5CD20536-3D04-8268-209F-93F25FBDF2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1517" t="25579" r="503" b="69431"/>
          <a:stretch/>
        </p:blipFill>
        <p:spPr bwMode="auto">
          <a:xfrm>
            <a:off x="8935112" y="5649866"/>
            <a:ext cx="2440519" cy="687502"/>
          </a:xfrm>
          <a:prstGeom prst="rect">
            <a:avLst/>
          </a:prstGeom>
          <a:noFill/>
          <a:ln>
            <a:solidFill>
              <a:schemeClr val="accent1"/>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8083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9C821-698D-C68B-93A8-8DFCD456B2DF}"/>
            </a:ext>
          </a:extLst>
        </p:cNvPr>
        <p:cNvGrpSpPr/>
        <p:nvPr/>
      </p:nvGrpSpPr>
      <p:grpSpPr>
        <a:xfrm>
          <a:off x="0" y="0"/>
          <a:ext cx="0" cy="0"/>
          <a:chOff x="0" y="0"/>
          <a:chExt cx="0" cy="0"/>
        </a:xfrm>
      </p:grpSpPr>
      <p:sp>
        <p:nvSpPr>
          <p:cNvPr id="4" name="Right Triangle 3">
            <a:extLst>
              <a:ext uri="{FF2B5EF4-FFF2-40B4-BE49-F238E27FC236}">
                <a16:creationId xmlns:a16="http://schemas.microsoft.com/office/drawing/2014/main" id="{2C423029-CF37-5D69-FA7E-D6163C550AF4}"/>
              </a:ext>
            </a:extLst>
          </p:cNvPr>
          <p:cNvSpPr/>
          <p:nvPr/>
        </p:nvSpPr>
        <p:spPr>
          <a:xfrm rot="10800000">
            <a:off x="7100887" y="-3"/>
            <a:ext cx="5091111" cy="3429002"/>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ACADF407-C3C1-B9B9-41FC-534A21654EA1}"/>
              </a:ext>
            </a:extLst>
          </p:cNvPr>
          <p:cNvPicPr>
            <a:picLocks noChangeAspect="1"/>
          </p:cNvPicPr>
          <p:nvPr/>
        </p:nvPicPr>
        <p:blipFill>
          <a:blip r:embed="rId3"/>
          <a:stretch>
            <a:fillRect/>
          </a:stretch>
        </p:blipFill>
        <p:spPr>
          <a:xfrm>
            <a:off x="338435" y="6267635"/>
            <a:ext cx="2849357" cy="321961"/>
          </a:xfrm>
          <a:prstGeom prst="rect">
            <a:avLst/>
          </a:prstGeom>
        </p:spPr>
      </p:pic>
      <p:pic>
        <p:nvPicPr>
          <p:cNvPr id="7" name="Picture 6" descr="A red and black broken glass&#10;&#10;Description automatically generated">
            <a:extLst>
              <a:ext uri="{FF2B5EF4-FFF2-40B4-BE49-F238E27FC236}">
                <a16:creationId xmlns:a16="http://schemas.microsoft.com/office/drawing/2014/main" id="{68A973CE-B482-EABD-AF64-105695309BEB}"/>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13" name="Straight Connector 12">
            <a:extLst>
              <a:ext uri="{FF2B5EF4-FFF2-40B4-BE49-F238E27FC236}">
                <a16:creationId xmlns:a16="http://schemas.microsoft.com/office/drawing/2014/main" id="{7FFEC668-A740-8149-4661-3BE7B25B5A6B}"/>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4424616C-C120-02EE-A10F-FBB22666C533}"/>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pic>
        <p:nvPicPr>
          <p:cNvPr id="9" name="Picture 8">
            <a:extLst>
              <a:ext uri="{FF2B5EF4-FFF2-40B4-BE49-F238E27FC236}">
                <a16:creationId xmlns:a16="http://schemas.microsoft.com/office/drawing/2014/main" id="{AC64B319-3AB6-F411-35E6-6520F701E98B}"/>
              </a:ext>
            </a:extLst>
          </p:cNvPr>
          <p:cNvPicPr>
            <a:picLocks noChangeAspect="1"/>
          </p:cNvPicPr>
          <p:nvPr/>
        </p:nvPicPr>
        <p:blipFill>
          <a:blip r:embed="rId5"/>
          <a:stretch>
            <a:fillRect/>
          </a:stretch>
        </p:blipFill>
        <p:spPr>
          <a:xfrm>
            <a:off x="9919368" y="4986421"/>
            <a:ext cx="1828056" cy="1171832"/>
          </a:xfrm>
          <a:prstGeom prst="rect">
            <a:avLst/>
          </a:prstGeom>
        </p:spPr>
      </p:pic>
      <p:sp>
        <p:nvSpPr>
          <p:cNvPr id="10" name="Text Placeholder 11">
            <a:extLst>
              <a:ext uri="{FF2B5EF4-FFF2-40B4-BE49-F238E27FC236}">
                <a16:creationId xmlns:a16="http://schemas.microsoft.com/office/drawing/2014/main" id="{01421D75-9A0B-8A47-5EEE-1E0AF2F0299E}"/>
              </a:ext>
            </a:extLst>
          </p:cNvPr>
          <p:cNvSpPr txBox="1">
            <a:spLocks/>
          </p:cNvSpPr>
          <p:nvPr/>
        </p:nvSpPr>
        <p:spPr>
          <a:xfrm>
            <a:off x="528040" y="1800882"/>
            <a:ext cx="10377383" cy="378835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94" indent="-228594" defTabSz="914377">
              <a:lnSpc>
                <a:spcPct val="100000"/>
              </a:lnSpc>
              <a:spcBef>
                <a:spcPts val="1200"/>
              </a:spcBef>
              <a:defRPr/>
            </a:pPr>
            <a:r>
              <a:rPr lang="en-US" sz="2200" dirty="0">
                <a:solidFill>
                  <a:srgbClr val="000000"/>
                </a:solidFill>
                <a:latin typeface="Open Sans" panose="020B0606030504020204" pitchFamily="34" charset="0"/>
                <a:ea typeface="Open Sans" panose="020B0606030504020204" pitchFamily="34" charset="0"/>
                <a:cs typeface="Open Sans" panose="020B0606030504020204" pitchFamily="34" charset="0"/>
              </a:rPr>
              <a:t>Authorized under the first Trump Administration to assess </a:t>
            </a:r>
            <a:br>
              <a:rPr lang="en-US" sz="220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2200" dirty="0">
                <a:solidFill>
                  <a:srgbClr val="000000"/>
                </a:solidFill>
                <a:latin typeface="Open Sans" panose="020B0606030504020204" pitchFamily="34" charset="0"/>
                <a:ea typeface="Open Sans" panose="020B0606030504020204" pitchFamily="34" charset="0"/>
                <a:cs typeface="Open Sans" panose="020B0606030504020204" pitchFamily="34" charset="0"/>
              </a:rPr>
              <a:t>and strengthen the NDMS</a:t>
            </a:r>
          </a:p>
          <a:p>
            <a:pPr marL="228594" indent="-228594" defTabSz="914377">
              <a:lnSpc>
                <a:spcPct val="100000"/>
              </a:lnSpc>
              <a:spcBef>
                <a:spcPts val="1200"/>
              </a:spcBef>
              <a:defRPr/>
            </a:pPr>
            <a:r>
              <a:rPr lang="en-US" sz="2200" dirty="0">
                <a:solidFill>
                  <a:srgbClr val="000000"/>
                </a:solidFill>
                <a:latin typeface="Open Sans" panose="020B0606030504020204" pitchFamily="34" charset="0"/>
                <a:ea typeface="Open Sans" panose="020B0606030504020204" pitchFamily="34" charset="0"/>
                <a:cs typeface="Open Sans" panose="020B0606030504020204" pitchFamily="34" charset="0"/>
              </a:rPr>
              <a:t>Address requirements of a LSCO or catastrophic event</a:t>
            </a:r>
          </a:p>
          <a:p>
            <a:pPr marL="228594" indent="-228594" defTabSz="914377">
              <a:lnSpc>
                <a:spcPct val="100000"/>
              </a:lnSpc>
              <a:spcBef>
                <a:spcPts val="1200"/>
              </a:spcBef>
              <a:defRPr/>
            </a:pPr>
            <a:r>
              <a:rPr lang="en-US" sz="2200" dirty="0">
                <a:solidFill>
                  <a:srgbClr val="000000"/>
                </a:solidFill>
                <a:latin typeface="Open Sans" panose="020B0606030504020204" pitchFamily="34" charset="0"/>
                <a:ea typeface="Open Sans" panose="020B0606030504020204" pitchFamily="34" charset="0"/>
                <a:cs typeface="Open Sans" panose="020B0606030504020204" pitchFamily="34" charset="0"/>
              </a:rPr>
              <a:t>Establish partnerships with public and private healthcare organizations</a:t>
            </a:r>
          </a:p>
          <a:p>
            <a:pPr marL="228594" indent="-228594" defTabSz="914377">
              <a:lnSpc>
                <a:spcPct val="100000"/>
              </a:lnSpc>
              <a:spcBef>
                <a:spcPts val="1200"/>
              </a:spcBef>
              <a:defRPr/>
            </a:pPr>
            <a:r>
              <a:rPr lang="en-US" sz="2200" dirty="0">
                <a:solidFill>
                  <a:srgbClr val="000000"/>
                </a:solidFill>
                <a:latin typeface="Open Sans" panose="020B0606030504020204" pitchFamily="34" charset="0"/>
                <a:ea typeface="Open Sans" panose="020B0606030504020204" pitchFamily="34" charset="0"/>
                <a:cs typeface="Open Sans" panose="020B0606030504020204" pitchFamily="34" charset="0"/>
              </a:rPr>
              <a:t>Implement NORTHCOM Integrated Continental US Medical Operations Plan</a:t>
            </a:r>
          </a:p>
        </p:txBody>
      </p:sp>
      <p:pic>
        <p:nvPicPr>
          <p:cNvPr id="14" name="Picture 13">
            <a:extLst>
              <a:ext uri="{FF2B5EF4-FFF2-40B4-BE49-F238E27FC236}">
                <a16:creationId xmlns:a16="http://schemas.microsoft.com/office/drawing/2014/main" id="{8AA1245D-FDB5-5D53-ABF8-E568F814213D}"/>
              </a:ext>
            </a:extLst>
          </p:cNvPr>
          <p:cNvPicPr>
            <a:picLocks noChangeAspect="1"/>
          </p:cNvPicPr>
          <p:nvPr/>
        </p:nvPicPr>
        <p:blipFill>
          <a:blip r:embed="rId6"/>
          <a:stretch>
            <a:fillRect/>
          </a:stretch>
        </p:blipFill>
        <p:spPr>
          <a:xfrm>
            <a:off x="9919368" y="122440"/>
            <a:ext cx="2158442" cy="2158442"/>
          </a:xfrm>
          <a:prstGeom prst="rect">
            <a:avLst/>
          </a:prstGeom>
        </p:spPr>
      </p:pic>
      <p:sp>
        <p:nvSpPr>
          <p:cNvPr id="16" name="TextBox 15">
            <a:extLst>
              <a:ext uri="{FF2B5EF4-FFF2-40B4-BE49-F238E27FC236}">
                <a16:creationId xmlns:a16="http://schemas.microsoft.com/office/drawing/2014/main" id="{C2A8C5AB-DD5F-79C6-D076-CDDDDA9EB56C}"/>
              </a:ext>
            </a:extLst>
          </p:cNvPr>
          <p:cNvSpPr txBox="1"/>
          <p:nvPr/>
        </p:nvSpPr>
        <p:spPr>
          <a:xfrm>
            <a:off x="508791" y="689690"/>
            <a:ext cx="7928771" cy="523220"/>
          </a:xfrm>
          <a:prstGeom prst="rect">
            <a:avLst/>
          </a:prstGeom>
          <a:noFill/>
        </p:spPr>
        <p:txBody>
          <a:bodyPr wrap="square" rtlCol="0">
            <a:spAutoFit/>
          </a:bodyPr>
          <a:lstStyle/>
          <a:p>
            <a:r>
              <a:rPr lang="en-US" sz="2800" b="1" dirty="0">
                <a:latin typeface="Open Sans" panose="020B0606030504020204" pitchFamily="34" charset="0"/>
                <a:ea typeface="Open Sans" panose="020B0606030504020204" pitchFamily="34" charset="0"/>
                <a:cs typeface="Open Sans" panose="020B0606030504020204" pitchFamily="34" charset="0"/>
              </a:rPr>
              <a:t>NDMS Pilot Project</a:t>
            </a:r>
          </a:p>
        </p:txBody>
      </p:sp>
    </p:spTree>
    <p:extLst>
      <p:ext uri="{BB962C8B-B14F-4D97-AF65-F5344CB8AC3E}">
        <p14:creationId xmlns:p14="http://schemas.microsoft.com/office/powerpoint/2010/main" val="2279180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0E183A0-BACF-23AE-A509-695ACF23E894}"/>
            </a:ext>
          </a:extLst>
        </p:cNvPr>
        <p:cNvGrpSpPr/>
        <p:nvPr/>
      </p:nvGrpSpPr>
      <p:grpSpPr>
        <a:xfrm>
          <a:off x="0" y="0"/>
          <a:ext cx="0" cy="0"/>
          <a:chOff x="0" y="0"/>
          <a:chExt cx="0" cy="0"/>
        </a:xfrm>
      </p:grpSpPr>
      <p:sp>
        <p:nvSpPr>
          <p:cNvPr id="4" name="Right Triangle 3">
            <a:extLst>
              <a:ext uri="{FF2B5EF4-FFF2-40B4-BE49-F238E27FC236}">
                <a16:creationId xmlns:a16="http://schemas.microsoft.com/office/drawing/2014/main" id="{9DA2C550-0124-07B0-F991-E0F5AB272DC5}"/>
              </a:ext>
            </a:extLst>
          </p:cNvPr>
          <p:cNvSpPr/>
          <p:nvPr/>
        </p:nvSpPr>
        <p:spPr>
          <a:xfrm rot="10800000">
            <a:off x="7100887" y="-3"/>
            <a:ext cx="5091111" cy="3429002"/>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85A7FEB-6D47-6A7F-81DA-F6AB96A8ACB1}"/>
              </a:ext>
            </a:extLst>
          </p:cNvPr>
          <p:cNvPicPr>
            <a:picLocks noChangeAspect="1"/>
          </p:cNvPicPr>
          <p:nvPr/>
        </p:nvPicPr>
        <p:blipFill>
          <a:blip r:embed="rId3"/>
          <a:stretch>
            <a:fillRect/>
          </a:stretch>
        </p:blipFill>
        <p:spPr>
          <a:xfrm>
            <a:off x="338435" y="6267635"/>
            <a:ext cx="2849357" cy="321961"/>
          </a:xfrm>
          <a:prstGeom prst="rect">
            <a:avLst/>
          </a:prstGeom>
        </p:spPr>
      </p:pic>
      <p:pic>
        <p:nvPicPr>
          <p:cNvPr id="7" name="Picture 6" descr="A red and black broken glass&#10;&#10;Description automatically generated">
            <a:extLst>
              <a:ext uri="{FF2B5EF4-FFF2-40B4-BE49-F238E27FC236}">
                <a16:creationId xmlns:a16="http://schemas.microsoft.com/office/drawing/2014/main" id="{9A4E4DA4-E0AA-B55E-9130-3A049DEBB781}"/>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13" name="Straight Connector 12">
            <a:extLst>
              <a:ext uri="{FF2B5EF4-FFF2-40B4-BE49-F238E27FC236}">
                <a16:creationId xmlns:a16="http://schemas.microsoft.com/office/drawing/2014/main" id="{1C7CC2A4-F5B0-1B25-B68F-AD1864E0F971}"/>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6D1A9CCA-0133-FBCA-4537-E1601D148554}"/>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pic>
        <p:nvPicPr>
          <p:cNvPr id="11" name="Picture 10" descr="A map of the united states with blue dots and lines&#10;&#10;AI-generated content may be incorrect.">
            <a:extLst>
              <a:ext uri="{FF2B5EF4-FFF2-40B4-BE49-F238E27FC236}">
                <a16:creationId xmlns:a16="http://schemas.microsoft.com/office/drawing/2014/main" id="{8793C2D2-FE4B-7A8A-46C9-FB545B1DE61E}"/>
              </a:ext>
            </a:extLst>
          </p:cNvPr>
          <p:cNvPicPr>
            <a:picLocks noChangeAspect="1"/>
          </p:cNvPicPr>
          <p:nvPr/>
        </p:nvPicPr>
        <p:blipFill>
          <a:blip r:embed="rId5"/>
          <a:stretch>
            <a:fillRect/>
          </a:stretch>
        </p:blipFill>
        <p:spPr>
          <a:xfrm>
            <a:off x="523332" y="1608821"/>
            <a:ext cx="9802108" cy="4648201"/>
          </a:xfrm>
          <a:prstGeom prst="rect">
            <a:avLst/>
          </a:prstGeom>
        </p:spPr>
      </p:pic>
      <p:sp>
        <p:nvSpPr>
          <p:cNvPr id="3" name="TextBox 2">
            <a:extLst>
              <a:ext uri="{FF2B5EF4-FFF2-40B4-BE49-F238E27FC236}">
                <a16:creationId xmlns:a16="http://schemas.microsoft.com/office/drawing/2014/main" id="{89325FD6-7D56-1102-9FAD-FFC83D715B85}"/>
              </a:ext>
            </a:extLst>
          </p:cNvPr>
          <p:cNvSpPr txBox="1"/>
          <p:nvPr/>
        </p:nvSpPr>
        <p:spPr>
          <a:xfrm>
            <a:off x="508791" y="689686"/>
            <a:ext cx="7928771" cy="523220"/>
          </a:xfrm>
          <a:prstGeom prst="rect">
            <a:avLst/>
          </a:prstGeom>
          <a:noFill/>
        </p:spPr>
        <p:txBody>
          <a:bodyPr wrap="square" rtlCol="0">
            <a:spAutoFit/>
          </a:bodyPr>
          <a:lstStyle/>
          <a:p>
            <a:r>
              <a:rPr lang="en-US" sz="2800" b="1" dirty="0">
                <a:latin typeface="Open Sans" panose="020B0606030504020204" pitchFamily="34" charset="0"/>
                <a:ea typeface="Open Sans" panose="020B0606030504020204" pitchFamily="34" charset="0"/>
                <a:cs typeface="Open Sans" panose="020B0606030504020204" pitchFamily="34" charset="0"/>
              </a:rPr>
              <a:t>NDMS Pilot Project</a:t>
            </a:r>
          </a:p>
        </p:txBody>
      </p:sp>
      <p:pic>
        <p:nvPicPr>
          <p:cNvPr id="5" name="Picture 4">
            <a:extLst>
              <a:ext uri="{FF2B5EF4-FFF2-40B4-BE49-F238E27FC236}">
                <a16:creationId xmlns:a16="http://schemas.microsoft.com/office/drawing/2014/main" id="{03ADEE98-D2C7-5774-4CC4-64950B174487}"/>
              </a:ext>
            </a:extLst>
          </p:cNvPr>
          <p:cNvPicPr>
            <a:picLocks noChangeAspect="1"/>
          </p:cNvPicPr>
          <p:nvPr/>
        </p:nvPicPr>
        <p:blipFill>
          <a:blip r:embed="rId6"/>
          <a:stretch>
            <a:fillRect/>
          </a:stretch>
        </p:blipFill>
        <p:spPr>
          <a:xfrm>
            <a:off x="9919368" y="122440"/>
            <a:ext cx="2158442" cy="2158442"/>
          </a:xfrm>
          <a:prstGeom prst="rect">
            <a:avLst/>
          </a:prstGeom>
        </p:spPr>
      </p:pic>
    </p:spTree>
    <p:extLst>
      <p:ext uri="{BB962C8B-B14F-4D97-AF65-F5344CB8AC3E}">
        <p14:creationId xmlns:p14="http://schemas.microsoft.com/office/powerpoint/2010/main" val="1111315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7DA3AE7-32A0-48DC-ABC9-9C37AD451A7B}"/>
            </a:ext>
          </a:extLst>
        </p:cNvPr>
        <p:cNvGrpSpPr/>
        <p:nvPr/>
      </p:nvGrpSpPr>
      <p:grpSpPr>
        <a:xfrm>
          <a:off x="0" y="0"/>
          <a:ext cx="0" cy="0"/>
          <a:chOff x="0" y="0"/>
          <a:chExt cx="0" cy="0"/>
        </a:xfrm>
      </p:grpSpPr>
      <p:sp>
        <p:nvSpPr>
          <p:cNvPr id="4" name="Right Triangle 3">
            <a:extLst>
              <a:ext uri="{FF2B5EF4-FFF2-40B4-BE49-F238E27FC236}">
                <a16:creationId xmlns:a16="http://schemas.microsoft.com/office/drawing/2014/main" id="{B96DB71A-A866-88FD-BEB3-46F9AFD11EFA}"/>
              </a:ext>
            </a:extLst>
          </p:cNvPr>
          <p:cNvSpPr/>
          <p:nvPr/>
        </p:nvSpPr>
        <p:spPr>
          <a:xfrm rot="10800000">
            <a:off x="7100887" y="-3"/>
            <a:ext cx="5091111" cy="3429002"/>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D04B1C1-1219-E8E1-29AD-D350A5F55984}"/>
              </a:ext>
            </a:extLst>
          </p:cNvPr>
          <p:cNvSpPr txBox="1"/>
          <p:nvPr/>
        </p:nvSpPr>
        <p:spPr>
          <a:xfrm>
            <a:off x="499750" y="565345"/>
            <a:ext cx="7033832"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How do we do this?</a:t>
            </a:r>
          </a:p>
        </p:txBody>
      </p:sp>
      <p:pic>
        <p:nvPicPr>
          <p:cNvPr id="8" name="Picture 7">
            <a:extLst>
              <a:ext uri="{FF2B5EF4-FFF2-40B4-BE49-F238E27FC236}">
                <a16:creationId xmlns:a16="http://schemas.microsoft.com/office/drawing/2014/main" id="{D8793B66-DC98-0638-7A94-96628FDF7BDB}"/>
              </a:ext>
            </a:extLst>
          </p:cNvPr>
          <p:cNvPicPr>
            <a:picLocks noChangeAspect="1"/>
          </p:cNvPicPr>
          <p:nvPr/>
        </p:nvPicPr>
        <p:blipFill>
          <a:blip r:embed="rId3"/>
          <a:stretch>
            <a:fillRect/>
          </a:stretch>
        </p:blipFill>
        <p:spPr>
          <a:xfrm>
            <a:off x="338435" y="6267635"/>
            <a:ext cx="2849357" cy="321961"/>
          </a:xfrm>
          <a:prstGeom prst="rect">
            <a:avLst/>
          </a:prstGeom>
        </p:spPr>
      </p:pic>
      <p:pic>
        <p:nvPicPr>
          <p:cNvPr id="7" name="Picture 6" descr="A red and black broken glass&#10;&#10;Description automatically generated">
            <a:extLst>
              <a:ext uri="{FF2B5EF4-FFF2-40B4-BE49-F238E27FC236}">
                <a16:creationId xmlns:a16="http://schemas.microsoft.com/office/drawing/2014/main" id="{312286AC-C2AB-304C-B400-77A3788CB794}"/>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13" name="Straight Connector 12">
            <a:extLst>
              <a:ext uri="{FF2B5EF4-FFF2-40B4-BE49-F238E27FC236}">
                <a16:creationId xmlns:a16="http://schemas.microsoft.com/office/drawing/2014/main" id="{7DA55FB3-C5D9-C8A9-3D68-896850CE1BA0}"/>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45163CEC-EA76-D054-F70A-429BFC0A641D}"/>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3" name="TextBox 2">
            <a:extLst>
              <a:ext uri="{FF2B5EF4-FFF2-40B4-BE49-F238E27FC236}">
                <a16:creationId xmlns:a16="http://schemas.microsoft.com/office/drawing/2014/main" id="{60B3A6A5-3B6D-BC7E-066C-1BEFA72A1156}"/>
              </a:ext>
            </a:extLst>
          </p:cNvPr>
          <p:cNvSpPr txBox="1"/>
          <p:nvPr/>
        </p:nvSpPr>
        <p:spPr>
          <a:xfrm>
            <a:off x="509374" y="1128121"/>
            <a:ext cx="8983001" cy="769441"/>
          </a:xfrm>
          <a:prstGeom prst="rect">
            <a:avLst/>
          </a:prstGeom>
          <a:noFill/>
        </p:spPr>
        <p:txBody>
          <a:bodyPr wrap="square">
            <a:spAutoFit/>
          </a:bodyPr>
          <a:lstStyle/>
          <a:p>
            <a:r>
              <a:rPr lang="en-US" sz="2200" b="1" dirty="0">
                <a:solidFill>
                  <a:srgbClr val="FF0000"/>
                </a:solidFill>
                <a:latin typeface="Open Sans" pitchFamily="2" charset="0"/>
                <a:ea typeface="Open Sans" pitchFamily="2" charset="0"/>
                <a:cs typeface="Open Sans" pitchFamily="2" charset="0"/>
              </a:rPr>
              <a:t>Build a National Trauma and Emergency Preparedness System (NTEPS) plan and link existing efforts</a:t>
            </a:r>
            <a:endParaRPr lang="en-US" sz="2000" b="1" dirty="0">
              <a:solidFill>
                <a:srgbClr val="FF0000"/>
              </a:solidFill>
              <a:effectLst/>
              <a:latin typeface="Open Sans" pitchFamily="2" charset="0"/>
              <a:ea typeface="Open Sans" pitchFamily="2" charset="0"/>
              <a:cs typeface="Open Sans" pitchFamily="2" charset="0"/>
            </a:endParaRPr>
          </a:p>
        </p:txBody>
      </p:sp>
      <p:sp>
        <p:nvSpPr>
          <p:cNvPr id="10" name="Content Placeholder 9">
            <a:extLst>
              <a:ext uri="{FF2B5EF4-FFF2-40B4-BE49-F238E27FC236}">
                <a16:creationId xmlns:a16="http://schemas.microsoft.com/office/drawing/2014/main" id="{79E58A1D-4CB5-9204-C7B2-D94C5C3476E1}"/>
              </a:ext>
            </a:extLst>
          </p:cNvPr>
          <p:cNvSpPr>
            <a:spLocks noGrp="1"/>
          </p:cNvSpPr>
          <p:nvPr>
            <p:ph idx="1"/>
          </p:nvPr>
        </p:nvSpPr>
        <p:spPr>
          <a:xfrm>
            <a:off x="528772" y="2060370"/>
            <a:ext cx="10515600" cy="4351338"/>
          </a:xfrm>
        </p:spPr>
        <p:txBody>
          <a:bodyPr/>
          <a:lstStyle/>
          <a:p>
            <a:pPr>
              <a:lnSpc>
                <a:spcPct val="150000"/>
              </a:lnSpc>
            </a:pPr>
            <a:r>
              <a:rPr lang="en-US" b="1" dirty="0">
                <a:latin typeface="Open Sans" panose="020B0606030504020204" pitchFamily="34" charset="0"/>
                <a:ea typeface="Open Sans" panose="020B0606030504020204" pitchFamily="34" charset="0"/>
                <a:cs typeface="Open Sans" panose="020B0606030504020204" pitchFamily="34" charset="0"/>
              </a:rPr>
              <a:t>National Disaster Medical Systems (NDMS) Pilot</a:t>
            </a:r>
          </a:p>
          <a:p>
            <a:pPr>
              <a:lnSpc>
                <a:spcPct val="150000"/>
              </a:lnSpc>
            </a:pPr>
            <a:r>
              <a:rPr lang="en-US" b="1" dirty="0">
                <a:latin typeface="Open Sans" panose="020B0606030504020204" pitchFamily="34" charset="0"/>
                <a:ea typeface="Open Sans" panose="020B0606030504020204" pitchFamily="34" charset="0"/>
                <a:cs typeface="Open Sans" panose="020B0606030504020204" pitchFamily="34" charset="0"/>
              </a:rPr>
              <a:t>NASEM Action Collaborative</a:t>
            </a:r>
          </a:p>
          <a:p>
            <a:pPr>
              <a:lnSpc>
                <a:spcPct val="150000"/>
              </a:lnSpc>
            </a:pPr>
            <a:r>
              <a:rPr lang="en-US" b="1" dirty="0">
                <a:latin typeface="Open Sans" panose="020B0606030504020204" pitchFamily="34" charset="0"/>
                <a:ea typeface="Open Sans" panose="020B0606030504020204" pitchFamily="34" charset="0"/>
                <a:cs typeface="Open Sans" panose="020B0606030504020204" pitchFamily="34" charset="0"/>
              </a:rPr>
              <a:t>Military- Civilian Partnerships</a:t>
            </a:r>
          </a:p>
          <a:p>
            <a:pPr>
              <a:lnSpc>
                <a:spcPct val="150000"/>
              </a:lnSpc>
            </a:pPr>
            <a:r>
              <a:rPr lang="en-US" b="1" dirty="0">
                <a:latin typeface="Open Sans" panose="020B0606030504020204" pitchFamily="34" charset="0"/>
                <a:ea typeface="Open Sans" panose="020B0606030504020204" pitchFamily="34" charset="0"/>
                <a:cs typeface="Open Sans" panose="020B0606030504020204" pitchFamily="34" charset="0"/>
              </a:rPr>
              <a:t>Regional Disaster Health Response System (RDHRS)</a:t>
            </a:r>
          </a:p>
          <a:p>
            <a:pPr>
              <a:lnSpc>
                <a:spcPct val="150000"/>
              </a:lnSpc>
            </a:pPr>
            <a:r>
              <a:rPr lang="en-US" b="1" dirty="0">
                <a:latin typeface="Open Sans" panose="020B0606030504020204" pitchFamily="34" charset="0"/>
                <a:ea typeface="Open Sans" panose="020B0606030504020204" pitchFamily="34" charset="0"/>
                <a:cs typeface="Open Sans" panose="020B0606030504020204" pitchFamily="34" charset="0"/>
              </a:rPr>
              <a:t>Hospital Preparedness Program (HPP) Healthcare Coalitions</a:t>
            </a:r>
          </a:p>
          <a:p>
            <a:pPr>
              <a:lnSpc>
                <a:spcPct val="150000"/>
              </a:lnSpc>
            </a:pPr>
            <a:r>
              <a:rPr lang="en-US" b="1" dirty="0">
                <a:latin typeface="Open Sans" panose="020B0606030504020204" pitchFamily="34" charset="0"/>
                <a:ea typeface="Open Sans" panose="020B0606030504020204" pitchFamily="34" charset="0"/>
                <a:cs typeface="Open Sans" panose="020B0606030504020204" pitchFamily="34" charset="0"/>
              </a:rPr>
              <a:t>Build a Network of RMOCCs</a:t>
            </a:r>
          </a:p>
          <a:p>
            <a:endParaRPr lang="en-US" sz="2800" b="1" dirty="0"/>
          </a:p>
          <a:p>
            <a:endParaRPr lang="en-US" dirty="0"/>
          </a:p>
        </p:txBody>
      </p:sp>
    </p:spTree>
    <p:extLst>
      <p:ext uri="{BB962C8B-B14F-4D97-AF65-F5344CB8AC3E}">
        <p14:creationId xmlns:p14="http://schemas.microsoft.com/office/powerpoint/2010/main" val="2556662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DB9B8E0-35DA-297B-2E0E-2B271129D3A3}"/>
            </a:ext>
          </a:extLst>
        </p:cNvPr>
        <p:cNvGrpSpPr/>
        <p:nvPr/>
      </p:nvGrpSpPr>
      <p:grpSpPr>
        <a:xfrm>
          <a:off x="0" y="0"/>
          <a:ext cx="0" cy="0"/>
          <a:chOff x="0" y="0"/>
          <a:chExt cx="0" cy="0"/>
        </a:xfrm>
      </p:grpSpPr>
      <p:sp>
        <p:nvSpPr>
          <p:cNvPr id="4" name="Right Triangle 3">
            <a:extLst>
              <a:ext uri="{FF2B5EF4-FFF2-40B4-BE49-F238E27FC236}">
                <a16:creationId xmlns:a16="http://schemas.microsoft.com/office/drawing/2014/main" id="{EFC98EAD-A3CF-F0E4-A45E-5EAF57ACC8AA}"/>
              </a:ext>
            </a:extLst>
          </p:cNvPr>
          <p:cNvSpPr/>
          <p:nvPr/>
        </p:nvSpPr>
        <p:spPr>
          <a:xfrm rot="10800000">
            <a:off x="7100887" y="-3"/>
            <a:ext cx="5091111" cy="3429002"/>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BDAD8F0-C62F-76AC-6674-ABD2FFB41E0A}"/>
              </a:ext>
            </a:extLst>
          </p:cNvPr>
          <p:cNvSpPr txBox="1"/>
          <p:nvPr/>
        </p:nvSpPr>
        <p:spPr>
          <a:xfrm>
            <a:off x="528625" y="556127"/>
            <a:ext cx="7196850"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We need a National Trauma System</a:t>
            </a:r>
          </a:p>
        </p:txBody>
      </p:sp>
      <p:pic>
        <p:nvPicPr>
          <p:cNvPr id="8" name="Picture 7">
            <a:extLst>
              <a:ext uri="{FF2B5EF4-FFF2-40B4-BE49-F238E27FC236}">
                <a16:creationId xmlns:a16="http://schemas.microsoft.com/office/drawing/2014/main" id="{8150AA00-8554-87FE-6B76-CF79E148C561}"/>
              </a:ext>
            </a:extLst>
          </p:cNvPr>
          <p:cNvPicPr>
            <a:picLocks noChangeAspect="1"/>
          </p:cNvPicPr>
          <p:nvPr/>
        </p:nvPicPr>
        <p:blipFill>
          <a:blip r:embed="rId3"/>
          <a:stretch>
            <a:fillRect/>
          </a:stretch>
        </p:blipFill>
        <p:spPr>
          <a:xfrm>
            <a:off x="338435" y="6267635"/>
            <a:ext cx="2849357" cy="321961"/>
          </a:xfrm>
          <a:prstGeom prst="rect">
            <a:avLst/>
          </a:prstGeom>
        </p:spPr>
      </p:pic>
      <p:pic>
        <p:nvPicPr>
          <p:cNvPr id="7" name="Picture 6" descr="A red and black broken glass&#10;&#10;Description automatically generated">
            <a:extLst>
              <a:ext uri="{FF2B5EF4-FFF2-40B4-BE49-F238E27FC236}">
                <a16:creationId xmlns:a16="http://schemas.microsoft.com/office/drawing/2014/main" id="{5C4CDDF6-937F-2919-877B-B6CFB541E3AA}"/>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13" name="Straight Connector 12">
            <a:extLst>
              <a:ext uri="{FF2B5EF4-FFF2-40B4-BE49-F238E27FC236}">
                <a16:creationId xmlns:a16="http://schemas.microsoft.com/office/drawing/2014/main" id="{8E21F73A-1466-E796-66AC-4EEE32B4A3EA}"/>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3FED2E93-C7CC-7884-341C-AB29D2C7D2D6}"/>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graphicFrame>
        <p:nvGraphicFramePr>
          <p:cNvPr id="2" name="Diagram 1"/>
          <p:cNvGraphicFramePr/>
          <p:nvPr>
            <p:extLst>
              <p:ext uri="{D42A27DB-BD31-4B8C-83A1-F6EECF244321}">
                <p14:modId xmlns:p14="http://schemas.microsoft.com/office/powerpoint/2010/main" val="1660731632"/>
              </p:ext>
            </p:extLst>
          </p:nvPr>
        </p:nvGraphicFramePr>
        <p:xfrm>
          <a:off x="1849738" y="1040803"/>
          <a:ext cx="8481025" cy="56211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71654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A7E76F8-8A33-C01A-0E1C-E076F7EBE73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5B2CBDB-F2AC-EDE6-2075-8330B000F8FA}"/>
              </a:ext>
            </a:extLst>
          </p:cNvPr>
          <p:cNvPicPr>
            <a:picLocks noChangeAspect="1"/>
          </p:cNvPicPr>
          <p:nvPr/>
        </p:nvPicPr>
        <p:blipFill>
          <a:blip r:embed="rId3"/>
          <a:stretch>
            <a:fillRect/>
          </a:stretch>
        </p:blipFill>
        <p:spPr>
          <a:xfrm>
            <a:off x="338435" y="6267635"/>
            <a:ext cx="2849357" cy="321961"/>
          </a:xfrm>
          <a:prstGeom prst="rect">
            <a:avLst/>
          </a:prstGeom>
        </p:spPr>
      </p:pic>
      <p:sp>
        <p:nvSpPr>
          <p:cNvPr id="2" name="TextBox 1">
            <a:extLst>
              <a:ext uri="{FF2B5EF4-FFF2-40B4-BE49-F238E27FC236}">
                <a16:creationId xmlns:a16="http://schemas.microsoft.com/office/drawing/2014/main" id="{2AF4A983-4467-C5CC-5383-621F8711E26D}"/>
              </a:ext>
            </a:extLst>
          </p:cNvPr>
          <p:cNvSpPr txBox="1"/>
          <p:nvPr/>
        </p:nvSpPr>
        <p:spPr>
          <a:xfrm>
            <a:off x="499750" y="696504"/>
            <a:ext cx="7196850"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National Trauma System</a:t>
            </a:r>
          </a:p>
        </p:txBody>
      </p:sp>
      <p:sp>
        <p:nvSpPr>
          <p:cNvPr id="14" name="Right Triangle 13">
            <a:extLst>
              <a:ext uri="{FF2B5EF4-FFF2-40B4-BE49-F238E27FC236}">
                <a16:creationId xmlns:a16="http://schemas.microsoft.com/office/drawing/2014/main" id="{28060C30-5232-E611-AD56-26FCD0D6F2B8}"/>
              </a:ext>
            </a:extLst>
          </p:cNvPr>
          <p:cNvSpPr/>
          <p:nvPr/>
        </p:nvSpPr>
        <p:spPr>
          <a:xfrm rot="10800000">
            <a:off x="3299789" y="-3"/>
            <a:ext cx="8892207" cy="106017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red and black broken glass&#10;&#10;Description automatically generated">
            <a:extLst>
              <a:ext uri="{FF2B5EF4-FFF2-40B4-BE49-F238E27FC236}">
                <a16:creationId xmlns:a16="http://schemas.microsoft.com/office/drawing/2014/main" id="{0DABF746-E997-8CE6-6358-DA9FFDB110FA}"/>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5" name="Straight Connector 4">
            <a:extLst>
              <a:ext uri="{FF2B5EF4-FFF2-40B4-BE49-F238E27FC236}">
                <a16:creationId xmlns:a16="http://schemas.microsoft.com/office/drawing/2014/main" id="{1CB5F696-7384-DB08-94A6-5BBD3235C576}"/>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9387B135-91E5-338A-0D36-30908A877137}"/>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grpSp>
        <p:nvGrpSpPr>
          <p:cNvPr id="3" name="Group 2"/>
          <p:cNvGrpSpPr/>
          <p:nvPr/>
        </p:nvGrpSpPr>
        <p:grpSpPr>
          <a:xfrm>
            <a:off x="2420749" y="1336842"/>
            <a:ext cx="7357105" cy="4883448"/>
            <a:chOff x="2045368" y="1336842"/>
            <a:chExt cx="7357105" cy="4883448"/>
          </a:xfrm>
        </p:grpSpPr>
        <p:sp>
          <p:nvSpPr>
            <p:cNvPr id="9" name="Oval 8">
              <a:extLst>
                <a:ext uri="{FF2B5EF4-FFF2-40B4-BE49-F238E27FC236}">
                  <a16:creationId xmlns:a16="http://schemas.microsoft.com/office/drawing/2014/main" id="{8A6CB6C7-3D46-E235-D837-FF8B33BC2E78}"/>
                </a:ext>
              </a:extLst>
            </p:cNvPr>
            <p:cNvSpPr/>
            <p:nvPr/>
          </p:nvSpPr>
          <p:spPr>
            <a:xfrm>
              <a:off x="4406138" y="1336842"/>
              <a:ext cx="4996335" cy="4883448"/>
            </a:xfrm>
            <a:prstGeom prst="ellipse">
              <a:avLst/>
            </a:prstGeom>
            <a:solidFill>
              <a:srgbClr val="4E8F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1C5AC18-DFA8-3119-51D1-FCF42E616994}"/>
                </a:ext>
              </a:extLst>
            </p:cNvPr>
            <p:cNvSpPr/>
            <p:nvPr/>
          </p:nvSpPr>
          <p:spPr>
            <a:xfrm>
              <a:off x="2045368" y="1336842"/>
              <a:ext cx="4996335" cy="4883448"/>
            </a:xfrm>
            <a:prstGeom prst="ellipse">
              <a:avLst/>
            </a:prstGeom>
            <a:solidFill>
              <a:schemeClr val="accent1">
                <a:alpha val="5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AC1EC5F-1BFF-70A0-36D0-D8A749271E40}"/>
                </a:ext>
              </a:extLst>
            </p:cNvPr>
            <p:cNvSpPr txBox="1"/>
            <p:nvPr/>
          </p:nvSpPr>
          <p:spPr>
            <a:xfrm>
              <a:off x="2359682" y="2483949"/>
              <a:ext cx="2169408" cy="2505429"/>
            </a:xfrm>
            <a:prstGeom prst="rect">
              <a:avLst/>
            </a:prstGeom>
            <a:noFill/>
          </p:spPr>
          <p:txBody>
            <a:bodyPr wrap="square" rtlCol="0">
              <a:spAutoFit/>
            </a:bodyPr>
            <a:lstStyle/>
            <a:p>
              <a:pPr algn="ctr">
                <a:lnSpc>
                  <a:spcPct val="150000"/>
                </a:lnSpc>
              </a:pPr>
              <a:r>
                <a:rPr lang="en-US" sz="3600" b="1" dirty="0">
                  <a:solidFill>
                    <a:schemeClr val="bg1"/>
                  </a:solidFill>
                  <a:effectLst>
                    <a:outerShdw blurRad="50800" dist="50800" dir="5400000" algn="ctr" rotWithShape="0">
                      <a:schemeClr val="tx2"/>
                    </a:outerShdw>
                  </a:effectLst>
                </a:rPr>
                <a:t>Civilian Trauma System</a:t>
              </a:r>
            </a:p>
          </p:txBody>
        </p:sp>
        <p:sp>
          <p:nvSpPr>
            <p:cNvPr id="11" name="TextBox 10">
              <a:extLst>
                <a:ext uri="{FF2B5EF4-FFF2-40B4-BE49-F238E27FC236}">
                  <a16:creationId xmlns:a16="http://schemas.microsoft.com/office/drawing/2014/main" id="{C43D7ACC-813F-F535-30E0-48A903E4C264}"/>
                </a:ext>
              </a:extLst>
            </p:cNvPr>
            <p:cNvSpPr txBox="1"/>
            <p:nvPr/>
          </p:nvSpPr>
          <p:spPr>
            <a:xfrm>
              <a:off x="7051290" y="2458525"/>
              <a:ext cx="2169408" cy="2505429"/>
            </a:xfrm>
            <a:prstGeom prst="rect">
              <a:avLst/>
            </a:prstGeom>
            <a:noFill/>
          </p:spPr>
          <p:txBody>
            <a:bodyPr wrap="square" rtlCol="0">
              <a:spAutoFit/>
            </a:bodyPr>
            <a:lstStyle/>
            <a:p>
              <a:pPr algn="ctr">
                <a:lnSpc>
                  <a:spcPct val="150000"/>
                </a:lnSpc>
              </a:pPr>
              <a:r>
                <a:rPr lang="en-US" sz="3600" b="1" dirty="0">
                  <a:solidFill>
                    <a:schemeClr val="bg1"/>
                  </a:solidFill>
                  <a:effectLst>
                    <a:outerShdw blurRad="50800" dist="50800" dir="5400000" algn="ctr" rotWithShape="0">
                      <a:schemeClr val="tx2"/>
                    </a:outerShdw>
                  </a:effectLst>
                </a:rPr>
                <a:t>Military Trauma System</a:t>
              </a:r>
            </a:p>
          </p:txBody>
        </p:sp>
        <p:sp>
          <p:nvSpPr>
            <p:cNvPr id="12" name="TextBox 11">
              <a:extLst>
                <a:ext uri="{FF2B5EF4-FFF2-40B4-BE49-F238E27FC236}">
                  <a16:creationId xmlns:a16="http://schemas.microsoft.com/office/drawing/2014/main" id="{D924BEF4-5DF6-AAB6-31EF-C356952FCB50}"/>
                </a:ext>
              </a:extLst>
            </p:cNvPr>
            <p:cNvSpPr txBox="1"/>
            <p:nvPr/>
          </p:nvSpPr>
          <p:spPr>
            <a:xfrm>
              <a:off x="4551537" y="2613698"/>
              <a:ext cx="2378932" cy="2308324"/>
            </a:xfrm>
            <a:prstGeom prst="rect">
              <a:avLst/>
            </a:prstGeom>
            <a:noFill/>
          </p:spPr>
          <p:txBody>
            <a:bodyPr wrap="square" rtlCol="0">
              <a:spAutoFit/>
            </a:bodyPr>
            <a:lstStyle/>
            <a:p>
              <a:pPr algn="ctr"/>
              <a:r>
                <a:rPr lang="en-US" sz="2400" b="1" dirty="0">
                  <a:solidFill>
                    <a:schemeClr val="bg1"/>
                  </a:solidFill>
                </a:rPr>
                <a:t>Shared aims, infrastructure, system design, data, best practices, and personnel</a:t>
              </a:r>
            </a:p>
          </p:txBody>
        </p:sp>
      </p:grpSp>
    </p:spTree>
    <p:extLst>
      <p:ext uri="{BB962C8B-B14F-4D97-AF65-F5344CB8AC3E}">
        <p14:creationId xmlns:p14="http://schemas.microsoft.com/office/powerpoint/2010/main" val="1009202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6416484-6D57-2259-1409-BA87F1ED5B4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67FE4CD-35D7-DBB7-BA5F-450A4B37A71C}"/>
              </a:ext>
            </a:extLst>
          </p:cNvPr>
          <p:cNvPicPr>
            <a:picLocks noChangeAspect="1"/>
          </p:cNvPicPr>
          <p:nvPr/>
        </p:nvPicPr>
        <p:blipFill>
          <a:blip r:embed="rId3"/>
          <a:stretch>
            <a:fillRect/>
          </a:stretch>
        </p:blipFill>
        <p:spPr>
          <a:xfrm>
            <a:off x="338435" y="6267635"/>
            <a:ext cx="2849357" cy="321961"/>
          </a:xfrm>
          <a:prstGeom prst="rect">
            <a:avLst/>
          </a:prstGeom>
        </p:spPr>
      </p:pic>
      <p:sp>
        <p:nvSpPr>
          <p:cNvPr id="14" name="Right Triangle 13">
            <a:extLst>
              <a:ext uri="{FF2B5EF4-FFF2-40B4-BE49-F238E27FC236}">
                <a16:creationId xmlns:a16="http://schemas.microsoft.com/office/drawing/2014/main" id="{93227BC3-F232-8D4E-F80C-7732D6534830}"/>
              </a:ext>
            </a:extLst>
          </p:cNvPr>
          <p:cNvSpPr/>
          <p:nvPr/>
        </p:nvSpPr>
        <p:spPr>
          <a:xfrm rot="10800000">
            <a:off x="3299789" y="-3"/>
            <a:ext cx="8892207" cy="106017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red and black broken glass&#10;&#10;Description automatically generated">
            <a:extLst>
              <a:ext uri="{FF2B5EF4-FFF2-40B4-BE49-F238E27FC236}">
                <a16:creationId xmlns:a16="http://schemas.microsoft.com/office/drawing/2014/main" id="{8496F468-30EB-968F-F224-1179CEA5880C}"/>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5" name="Straight Connector 4">
            <a:extLst>
              <a:ext uri="{FF2B5EF4-FFF2-40B4-BE49-F238E27FC236}">
                <a16:creationId xmlns:a16="http://schemas.microsoft.com/office/drawing/2014/main" id="{CC5E534C-33B9-F38A-F90F-FE392EEE9121}"/>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B6FEC1AA-AB25-DDBD-6958-2E9BE2BBF90E}"/>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2" name="TextBox 1">
            <a:extLst>
              <a:ext uri="{FF2B5EF4-FFF2-40B4-BE49-F238E27FC236}">
                <a16:creationId xmlns:a16="http://schemas.microsoft.com/office/drawing/2014/main" id="{7CE63E85-D3EB-70D5-3012-8337DF8C3B45}"/>
              </a:ext>
            </a:extLst>
          </p:cNvPr>
          <p:cNvSpPr txBox="1"/>
          <p:nvPr/>
        </p:nvSpPr>
        <p:spPr>
          <a:xfrm>
            <a:off x="499749" y="696504"/>
            <a:ext cx="7928771"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Existing Military Civilian Partnerships 2024</a:t>
            </a:r>
          </a:p>
        </p:txBody>
      </p:sp>
      <p:pic>
        <p:nvPicPr>
          <p:cNvPr id="3" name="Picture 2">
            <a:extLst>
              <a:ext uri="{FF2B5EF4-FFF2-40B4-BE49-F238E27FC236}">
                <a16:creationId xmlns:a16="http://schemas.microsoft.com/office/drawing/2014/main" id="{8C56E394-B8EE-7C9E-F26B-AA54BD7A5F75}"/>
              </a:ext>
            </a:extLst>
          </p:cNvPr>
          <p:cNvPicPr>
            <a:picLocks noChangeAspect="1"/>
          </p:cNvPicPr>
          <p:nvPr/>
        </p:nvPicPr>
        <p:blipFill>
          <a:blip r:embed="rId5"/>
          <a:stretch>
            <a:fillRect/>
          </a:stretch>
        </p:blipFill>
        <p:spPr>
          <a:xfrm>
            <a:off x="1439929" y="1148003"/>
            <a:ext cx="8288215" cy="5134202"/>
          </a:xfrm>
          <a:prstGeom prst="rect">
            <a:avLst/>
          </a:prstGeom>
        </p:spPr>
      </p:pic>
    </p:spTree>
    <p:extLst>
      <p:ext uri="{BB962C8B-B14F-4D97-AF65-F5344CB8AC3E}">
        <p14:creationId xmlns:p14="http://schemas.microsoft.com/office/powerpoint/2010/main" val="2605027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B92F393-CED3-6E35-4A74-F52B9AE51B5E}"/>
            </a:ext>
          </a:extLst>
        </p:cNvPr>
        <p:cNvGrpSpPr/>
        <p:nvPr/>
      </p:nvGrpSpPr>
      <p:grpSpPr>
        <a:xfrm>
          <a:off x="0" y="0"/>
          <a:ext cx="0" cy="0"/>
          <a:chOff x="0" y="0"/>
          <a:chExt cx="0" cy="0"/>
        </a:xfrm>
      </p:grpSpPr>
      <p:sp>
        <p:nvSpPr>
          <p:cNvPr id="4" name="Right Triangle 3">
            <a:extLst>
              <a:ext uri="{FF2B5EF4-FFF2-40B4-BE49-F238E27FC236}">
                <a16:creationId xmlns:a16="http://schemas.microsoft.com/office/drawing/2014/main" id="{5850C859-1741-65F7-17FE-E9A7E5A88007}"/>
              </a:ext>
            </a:extLst>
          </p:cNvPr>
          <p:cNvSpPr/>
          <p:nvPr/>
        </p:nvSpPr>
        <p:spPr>
          <a:xfrm rot="10800000">
            <a:off x="7100887" y="-3"/>
            <a:ext cx="5091111" cy="3429002"/>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E9EF90E-4F44-3F0D-8410-FF32E2D50AAF}"/>
              </a:ext>
            </a:extLst>
          </p:cNvPr>
          <p:cNvSpPr txBox="1"/>
          <p:nvPr/>
        </p:nvSpPr>
        <p:spPr>
          <a:xfrm>
            <a:off x="480500" y="689594"/>
            <a:ext cx="7928771"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Military-Civilian Partnerships</a:t>
            </a:r>
          </a:p>
        </p:txBody>
      </p:sp>
      <p:pic>
        <p:nvPicPr>
          <p:cNvPr id="8" name="Picture 7">
            <a:extLst>
              <a:ext uri="{FF2B5EF4-FFF2-40B4-BE49-F238E27FC236}">
                <a16:creationId xmlns:a16="http://schemas.microsoft.com/office/drawing/2014/main" id="{694E858C-6F53-672E-9308-BA3ECCE29DF6}"/>
              </a:ext>
            </a:extLst>
          </p:cNvPr>
          <p:cNvPicPr>
            <a:picLocks noChangeAspect="1"/>
          </p:cNvPicPr>
          <p:nvPr/>
        </p:nvPicPr>
        <p:blipFill>
          <a:blip r:embed="rId3"/>
          <a:stretch>
            <a:fillRect/>
          </a:stretch>
        </p:blipFill>
        <p:spPr>
          <a:xfrm>
            <a:off x="338435" y="6267635"/>
            <a:ext cx="2849357" cy="321961"/>
          </a:xfrm>
          <a:prstGeom prst="rect">
            <a:avLst/>
          </a:prstGeom>
        </p:spPr>
      </p:pic>
      <p:sp>
        <p:nvSpPr>
          <p:cNvPr id="2" name="TextBox 1">
            <a:extLst>
              <a:ext uri="{FF2B5EF4-FFF2-40B4-BE49-F238E27FC236}">
                <a16:creationId xmlns:a16="http://schemas.microsoft.com/office/drawing/2014/main" id="{9D5C2510-99A1-CF8A-6C5A-3C321B939857}"/>
              </a:ext>
            </a:extLst>
          </p:cNvPr>
          <p:cNvSpPr txBox="1"/>
          <p:nvPr/>
        </p:nvSpPr>
        <p:spPr>
          <a:xfrm>
            <a:off x="521310" y="1791694"/>
            <a:ext cx="9334954" cy="1428148"/>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000" b="1" dirty="0">
                <a:effectLst/>
                <a:latin typeface="Open Sans" pitchFamily="2" charset="0"/>
                <a:ea typeface="Open Sans" pitchFamily="2" charset="0"/>
                <a:cs typeface="Open Sans" pitchFamily="2" charset="0"/>
              </a:rPr>
              <a:t>Coordinated partnerships with civilian trauma centers</a:t>
            </a:r>
          </a:p>
          <a:p>
            <a:pPr marL="342900" indent="-342900">
              <a:lnSpc>
                <a:spcPct val="150000"/>
              </a:lnSpc>
              <a:buFont typeface="Arial" panose="020B0604020202020204" pitchFamily="34" charset="0"/>
              <a:buChar char="•"/>
            </a:pPr>
            <a:r>
              <a:rPr lang="en-US" sz="2000" b="1" dirty="0">
                <a:latin typeface="Open Sans" pitchFamily="2" charset="0"/>
                <a:ea typeface="Open Sans" pitchFamily="2" charset="0"/>
                <a:cs typeface="Open Sans" pitchFamily="2" charset="0"/>
              </a:rPr>
              <a:t>Augment and sustain readiness skills for combat casualty care</a:t>
            </a:r>
          </a:p>
          <a:p>
            <a:pPr marL="342900" indent="-342900">
              <a:lnSpc>
                <a:spcPct val="150000"/>
              </a:lnSpc>
              <a:buFont typeface="Arial" panose="020B0604020202020204" pitchFamily="34" charset="0"/>
              <a:buChar char="•"/>
            </a:pPr>
            <a:r>
              <a:rPr lang="en-US" sz="2000" b="1" dirty="0">
                <a:latin typeface="Open Sans" pitchFamily="2" charset="0"/>
                <a:ea typeface="Open Sans" pitchFamily="2" charset="0"/>
                <a:cs typeface="Open Sans" pitchFamily="2" charset="0"/>
              </a:rPr>
              <a:t>Mitigate the “Walker dip”</a:t>
            </a:r>
            <a:endParaRPr lang="en-US" sz="2000" b="1" dirty="0">
              <a:effectLst/>
              <a:latin typeface="Open Sans" pitchFamily="2" charset="0"/>
              <a:ea typeface="Open Sans" pitchFamily="2" charset="0"/>
              <a:cs typeface="Open Sans" pitchFamily="2" charset="0"/>
            </a:endParaRPr>
          </a:p>
        </p:txBody>
      </p:sp>
      <p:pic>
        <p:nvPicPr>
          <p:cNvPr id="7" name="Picture 6" descr="A red and black broken glass&#10;&#10;Description automatically generated">
            <a:extLst>
              <a:ext uri="{FF2B5EF4-FFF2-40B4-BE49-F238E27FC236}">
                <a16:creationId xmlns:a16="http://schemas.microsoft.com/office/drawing/2014/main" id="{C6399066-03D4-E74D-D132-F6E5A7C30EF9}"/>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13" name="Straight Connector 12">
            <a:extLst>
              <a:ext uri="{FF2B5EF4-FFF2-40B4-BE49-F238E27FC236}">
                <a16:creationId xmlns:a16="http://schemas.microsoft.com/office/drawing/2014/main" id="{688EF286-197F-1A7E-7556-31C18CAA24EC}"/>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58A0BF35-C892-11E1-367E-1B8E07AFD6DF}"/>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3" name="TextBox 2">
            <a:extLst>
              <a:ext uri="{FF2B5EF4-FFF2-40B4-BE49-F238E27FC236}">
                <a16:creationId xmlns:a16="http://schemas.microsoft.com/office/drawing/2014/main" id="{0133BDB1-A68F-4D36-7ECF-76B5DD8DE970}"/>
              </a:ext>
            </a:extLst>
          </p:cNvPr>
          <p:cNvSpPr txBox="1"/>
          <p:nvPr/>
        </p:nvSpPr>
        <p:spPr>
          <a:xfrm>
            <a:off x="499750" y="1168632"/>
            <a:ext cx="5948362" cy="430887"/>
          </a:xfrm>
          <a:prstGeom prst="rect">
            <a:avLst/>
          </a:prstGeom>
          <a:noFill/>
        </p:spPr>
        <p:txBody>
          <a:bodyPr wrap="square">
            <a:spAutoFit/>
          </a:bodyPr>
          <a:lstStyle/>
          <a:p>
            <a:r>
              <a:rPr lang="en-US" sz="2200" b="1" dirty="0">
                <a:solidFill>
                  <a:schemeClr val="accent2"/>
                </a:solidFill>
                <a:latin typeface="Open Sans" pitchFamily="2" charset="0"/>
                <a:ea typeface="Open Sans" pitchFamily="2" charset="0"/>
                <a:cs typeface="Open Sans" pitchFamily="2" charset="0"/>
              </a:rPr>
              <a:t>National Defense Authorization Act</a:t>
            </a:r>
            <a:endParaRPr lang="en-US" sz="2200" b="1" dirty="0">
              <a:solidFill>
                <a:schemeClr val="accent2"/>
              </a:solidFill>
              <a:effectLst/>
              <a:latin typeface="Open Sans" pitchFamily="2" charset="0"/>
              <a:ea typeface="Open Sans" pitchFamily="2" charset="0"/>
              <a:cs typeface="Open Sans" pitchFamily="2" charset="0"/>
            </a:endParaRPr>
          </a:p>
        </p:txBody>
      </p:sp>
      <p:graphicFrame>
        <p:nvGraphicFramePr>
          <p:cNvPr id="9" name="Table 8">
            <a:extLst>
              <a:ext uri="{FF2B5EF4-FFF2-40B4-BE49-F238E27FC236}">
                <a16:creationId xmlns:a16="http://schemas.microsoft.com/office/drawing/2014/main" id="{F1F68EF6-7A34-1045-AC33-799F196FE7B6}"/>
              </a:ext>
            </a:extLst>
          </p:cNvPr>
          <p:cNvGraphicFramePr>
            <a:graphicFrameLocks noGrp="1"/>
          </p:cNvGraphicFramePr>
          <p:nvPr>
            <p:extLst>
              <p:ext uri="{D42A27DB-BD31-4B8C-83A1-F6EECF244321}">
                <p14:modId xmlns:p14="http://schemas.microsoft.com/office/powerpoint/2010/main" val="1508823228"/>
              </p:ext>
            </p:extLst>
          </p:nvPr>
        </p:nvGraphicFramePr>
        <p:xfrm>
          <a:off x="615250" y="3597255"/>
          <a:ext cx="11022060" cy="2565400"/>
        </p:xfrm>
        <a:graphic>
          <a:graphicData uri="http://schemas.openxmlformats.org/drawingml/2006/table">
            <a:tbl>
              <a:tblPr firstRow="1" bandRow="1">
                <a:tableStyleId>{073A0DAA-6AF3-43AB-8588-CEC1D06C72B9}</a:tableStyleId>
              </a:tblPr>
              <a:tblGrid>
                <a:gridCol w="1680574">
                  <a:extLst>
                    <a:ext uri="{9D8B030D-6E8A-4147-A177-3AD203B41FA5}">
                      <a16:colId xmlns:a16="http://schemas.microsoft.com/office/drawing/2014/main" val="2203289202"/>
                    </a:ext>
                  </a:extLst>
                </a:gridCol>
                <a:gridCol w="5983472">
                  <a:extLst>
                    <a:ext uri="{9D8B030D-6E8A-4147-A177-3AD203B41FA5}">
                      <a16:colId xmlns:a16="http://schemas.microsoft.com/office/drawing/2014/main" val="236388828"/>
                    </a:ext>
                  </a:extLst>
                </a:gridCol>
                <a:gridCol w="1211580">
                  <a:extLst>
                    <a:ext uri="{9D8B030D-6E8A-4147-A177-3AD203B41FA5}">
                      <a16:colId xmlns:a16="http://schemas.microsoft.com/office/drawing/2014/main" val="418489822"/>
                    </a:ext>
                  </a:extLst>
                </a:gridCol>
                <a:gridCol w="2146434">
                  <a:extLst>
                    <a:ext uri="{9D8B030D-6E8A-4147-A177-3AD203B41FA5}">
                      <a16:colId xmlns:a16="http://schemas.microsoft.com/office/drawing/2014/main" val="2176016362"/>
                    </a:ext>
                  </a:extLst>
                </a:gridCol>
              </a:tblGrid>
              <a:tr h="370840">
                <a:tc>
                  <a:txBody>
                    <a:bodyPr/>
                    <a:lstStyle/>
                    <a:p>
                      <a:r>
                        <a:rPr lang="en-US" sz="1800" dirty="0"/>
                        <a:t>Model</a:t>
                      </a:r>
                    </a:p>
                  </a:txBody>
                  <a:tcPr/>
                </a:tc>
                <a:tc>
                  <a:txBody>
                    <a:bodyPr/>
                    <a:lstStyle/>
                    <a:p>
                      <a:r>
                        <a:rPr lang="en-US" sz="1800" dirty="0"/>
                        <a:t>Description</a:t>
                      </a:r>
                    </a:p>
                  </a:txBody>
                  <a:tcPr/>
                </a:tc>
                <a:tc>
                  <a:txBody>
                    <a:bodyPr/>
                    <a:lstStyle/>
                    <a:p>
                      <a:r>
                        <a:rPr lang="en-US" sz="1800" dirty="0"/>
                        <a:t>Duration</a:t>
                      </a:r>
                    </a:p>
                  </a:txBody>
                  <a:tcPr/>
                </a:tc>
                <a:tc>
                  <a:txBody>
                    <a:bodyPr/>
                    <a:lstStyle/>
                    <a:p>
                      <a:r>
                        <a:rPr lang="en-US" sz="1800" dirty="0"/>
                        <a:t>Example</a:t>
                      </a:r>
                    </a:p>
                  </a:txBody>
                  <a:tcPr/>
                </a:tc>
                <a:extLst>
                  <a:ext uri="{0D108BD9-81ED-4DB2-BD59-A6C34878D82A}">
                    <a16:rowId xmlns:a16="http://schemas.microsoft.com/office/drawing/2014/main" val="2222606988"/>
                  </a:ext>
                </a:extLst>
              </a:tr>
              <a:tr h="370840">
                <a:tc>
                  <a:txBody>
                    <a:bodyPr/>
                    <a:lstStyle/>
                    <a:p>
                      <a:r>
                        <a:rPr lang="en-US" sz="1800" dirty="0"/>
                        <a:t>Short-Term Rotational</a:t>
                      </a:r>
                    </a:p>
                  </a:txBody>
                  <a:tcPr/>
                </a:tc>
                <a:tc>
                  <a:txBody>
                    <a:bodyPr/>
                    <a:lstStyle/>
                    <a:p>
                      <a:r>
                        <a:rPr lang="en-US" sz="1800" dirty="0"/>
                        <a:t>Personnel rotate through civilian trauma centers</a:t>
                      </a:r>
                    </a:p>
                  </a:txBody>
                  <a:tcPr/>
                </a:tc>
                <a:tc>
                  <a:txBody>
                    <a:bodyPr/>
                    <a:lstStyle/>
                    <a:p>
                      <a:r>
                        <a:rPr lang="en-US" sz="1800" dirty="0"/>
                        <a:t>&lt; 1 month</a:t>
                      </a:r>
                    </a:p>
                  </a:txBody>
                  <a:tcPr/>
                </a:tc>
                <a:tc>
                  <a:txBody>
                    <a:bodyPr/>
                    <a:lstStyle/>
                    <a:p>
                      <a:r>
                        <a:rPr lang="en-US" sz="1800" dirty="0"/>
                        <a:t>C-STARS</a:t>
                      </a:r>
                    </a:p>
                    <a:p>
                      <a:r>
                        <a:rPr lang="en-US" sz="1800" dirty="0"/>
                        <a:t>SMART</a:t>
                      </a:r>
                    </a:p>
                    <a:p>
                      <a:r>
                        <a:rPr lang="en-US" sz="1800" dirty="0"/>
                        <a:t>HMTT</a:t>
                      </a:r>
                    </a:p>
                  </a:txBody>
                  <a:tcPr/>
                </a:tc>
                <a:extLst>
                  <a:ext uri="{0D108BD9-81ED-4DB2-BD59-A6C34878D82A}">
                    <a16:rowId xmlns:a16="http://schemas.microsoft.com/office/drawing/2014/main" val="267503123"/>
                  </a:ext>
                </a:extLst>
              </a:tr>
              <a:tr h="370840">
                <a:tc>
                  <a:txBody>
                    <a:bodyPr/>
                    <a:lstStyle/>
                    <a:p>
                      <a:r>
                        <a:rPr lang="en-US" sz="1800" dirty="0"/>
                        <a:t>Part-time Embedded</a:t>
                      </a:r>
                    </a:p>
                  </a:txBody>
                  <a:tcPr/>
                </a:tc>
                <a:tc>
                  <a:txBody>
                    <a:bodyPr/>
                    <a:lstStyle/>
                    <a:p>
                      <a:r>
                        <a:rPr lang="en-US" sz="1800" dirty="0"/>
                        <a:t>Personnel stationed at military treatment facility and work part-time at civilian trauma center</a:t>
                      </a:r>
                    </a:p>
                  </a:txBody>
                  <a:tcPr/>
                </a:tc>
                <a:tc>
                  <a:txBody>
                    <a:bodyPr/>
                    <a:lstStyle/>
                    <a:p>
                      <a:r>
                        <a:rPr lang="en-US" sz="1800" dirty="0"/>
                        <a:t>2-4 years</a:t>
                      </a:r>
                    </a:p>
                  </a:txBody>
                  <a:tcPr/>
                </a:tc>
                <a:tc>
                  <a:txBody>
                    <a:bodyPr/>
                    <a:lstStyle/>
                    <a:p>
                      <a:r>
                        <a:rPr lang="en-US" sz="1800" dirty="0"/>
                        <a:t>U of Nevada MCP</a:t>
                      </a:r>
                    </a:p>
                  </a:txBody>
                  <a:tcPr/>
                </a:tc>
                <a:extLst>
                  <a:ext uri="{0D108BD9-81ED-4DB2-BD59-A6C34878D82A}">
                    <a16:rowId xmlns:a16="http://schemas.microsoft.com/office/drawing/2014/main" val="1894020930"/>
                  </a:ext>
                </a:extLst>
              </a:tr>
              <a:tr h="370840">
                <a:tc>
                  <a:txBody>
                    <a:bodyPr/>
                    <a:lstStyle/>
                    <a:p>
                      <a:r>
                        <a:rPr lang="en-US" sz="1800" dirty="0"/>
                        <a:t>Full-time Embedded</a:t>
                      </a:r>
                    </a:p>
                  </a:txBody>
                  <a:tcPr/>
                </a:tc>
                <a:tc>
                  <a:txBody>
                    <a:bodyPr/>
                    <a:lstStyle/>
                    <a:p>
                      <a:r>
                        <a:rPr lang="en-US" sz="1800" dirty="0"/>
                        <a:t>Personnel are stationed at a civilian trauma center full-time</a:t>
                      </a:r>
                    </a:p>
                  </a:txBody>
                  <a:tcPr/>
                </a:tc>
                <a:tc>
                  <a:txBody>
                    <a:bodyPr/>
                    <a:lstStyle/>
                    <a:p>
                      <a:r>
                        <a:rPr lang="en-US" sz="1800" dirty="0"/>
                        <a:t>2-4 years</a:t>
                      </a:r>
                    </a:p>
                  </a:txBody>
                  <a:tcPr/>
                </a:tc>
                <a:tc>
                  <a:txBody>
                    <a:bodyPr/>
                    <a:lstStyle/>
                    <a:p>
                      <a:r>
                        <a:rPr lang="en-US" sz="1800" dirty="0"/>
                        <a:t>AMCT3</a:t>
                      </a:r>
                    </a:p>
                    <a:p>
                      <a:r>
                        <a:rPr lang="en-US" sz="1800" dirty="0"/>
                        <a:t>UAB MCP</a:t>
                      </a:r>
                    </a:p>
                  </a:txBody>
                  <a:tcPr/>
                </a:tc>
                <a:extLst>
                  <a:ext uri="{0D108BD9-81ED-4DB2-BD59-A6C34878D82A}">
                    <a16:rowId xmlns:a16="http://schemas.microsoft.com/office/drawing/2014/main" val="3921244436"/>
                  </a:ext>
                </a:extLst>
              </a:tr>
            </a:tbl>
          </a:graphicData>
        </a:graphic>
      </p:graphicFrame>
    </p:spTree>
    <p:extLst>
      <p:ext uri="{BB962C8B-B14F-4D97-AF65-F5344CB8AC3E}">
        <p14:creationId xmlns:p14="http://schemas.microsoft.com/office/powerpoint/2010/main" val="3770778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65C2B43-0FA1-3520-10E5-81677EE82EBA}"/>
            </a:ext>
          </a:extLst>
        </p:cNvPr>
        <p:cNvGrpSpPr/>
        <p:nvPr/>
      </p:nvGrpSpPr>
      <p:grpSpPr>
        <a:xfrm>
          <a:off x="0" y="0"/>
          <a:ext cx="0" cy="0"/>
          <a:chOff x="0" y="0"/>
          <a:chExt cx="0" cy="0"/>
        </a:xfrm>
      </p:grpSpPr>
      <p:sp>
        <p:nvSpPr>
          <p:cNvPr id="4" name="Right Triangle 3">
            <a:extLst>
              <a:ext uri="{FF2B5EF4-FFF2-40B4-BE49-F238E27FC236}">
                <a16:creationId xmlns:a16="http://schemas.microsoft.com/office/drawing/2014/main" id="{E8A99CE6-466B-85C8-5E3C-02F96BF71069}"/>
              </a:ext>
            </a:extLst>
          </p:cNvPr>
          <p:cNvSpPr/>
          <p:nvPr/>
        </p:nvSpPr>
        <p:spPr>
          <a:xfrm rot="10800000">
            <a:off x="7100887" y="-3"/>
            <a:ext cx="5091111" cy="3429002"/>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12770FD-0611-B1F4-0D9A-6457C6CD29A2}"/>
              </a:ext>
            </a:extLst>
          </p:cNvPr>
          <p:cNvSpPr txBox="1"/>
          <p:nvPr/>
        </p:nvSpPr>
        <p:spPr>
          <a:xfrm>
            <a:off x="486056" y="697744"/>
            <a:ext cx="9678222"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Regional Disaster Health Response System (RDHRS)</a:t>
            </a:r>
          </a:p>
        </p:txBody>
      </p:sp>
      <p:pic>
        <p:nvPicPr>
          <p:cNvPr id="8" name="Picture 7">
            <a:extLst>
              <a:ext uri="{FF2B5EF4-FFF2-40B4-BE49-F238E27FC236}">
                <a16:creationId xmlns:a16="http://schemas.microsoft.com/office/drawing/2014/main" id="{2FA94D5E-BD67-27A1-947E-5B4E37885555}"/>
              </a:ext>
            </a:extLst>
          </p:cNvPr>
          <p:cNvPicPr>
            <a:picLocks noChangeAspect="1"/>
          </p:cNvPicPr>
          <p:nvPr/>
        </p:nvPicPr>
        <p:blipFill>
          <a:blip r:embed="rId3"/>
          <a:stretch>
            <a:fillRect/>
          </a:stretch>
        </p:blipFill>
        <p:spPr>
          <a:xfrm>
            <a:off x="338435" y="6267635"/>
            <a:ext cx="2849357" cy="321961"/>
          </a:xfrm>
          <a:prstGeom prst="rect">
            <a:avLst/>
          </a:prstGeom>
        </p:spPr>
      </p:pic>
      <p:pic>
        <p:nvPicPr>
          <p:cNvPr id="7" name="Picture 6" descr="A red and black broken glass&#10;&#10;Description automatically generated">
            <a:extLst>
              <a:ext uri="{FF2B5EF4-FFF2-40B4-BE49-F238E27FC236}">
                <a16:creationId xmlns:a16="http://schemas.microsoft.com/office/drawing/2014/main" id="{2AD640D3-9A9C-6DC2-4C1D-8663BFD33A5F}"/>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13" name="Straight Connector 12">
            <a:extLst>
              <a:ext uri="{FF2B5EF4-FFF2-40B4-BE49-F238E27FC236}">
                <a16:creationId xmlns:a16="http://schemas.microsoft.com/office/drawing/2014/main" id="{4C7D723F-1908-C9B1-6279-167AD763C56E}"/>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CED18E1D-99A1-EC33-3CC2-61703C7D1F51}"/>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3" name="TextBox 2">
            <a:extLst>
              <a:ext uri="{FF2B5EF4-FFF2-40B4-BE49-F238E27FC236}">
                <a16:creationId xmlns:a16="http://schemas.microsoft.com/office/drawing/2014/main" id="{D59DAEEE-981E-89B3-AD6D-2E5DD10A5D1D}"/>
              </a:ext>
            </a:extLst>
          </p:cNvPr>
          <p:cNvSpPr txBox="1"/>
          <p:nvPr/>
        </p:nvSpPr>
        <p:spPr>
          <a:xfrm>
            <a:off x="534181" y="1196550"/>
            <a:ext cx="7948654" cy="400110"/>
          </a:xfrm>
          <a:prstGeom prst="rect">
            <a:avLst/>
          </a:prstGeom>
          <a:noFill/>
        </p:spPr>
        <p:txBody>
          <a:bodyPr wrap="square">
            <a:spAutoFit/>
          </a:bodyPr>
          <a:lstStyle/>
          <a:p>
            <a:r>
              <a:rPr lang="en-US" sz="2000" b="1" dirty="0">
                <a:solidFill>
                  <a:schemeClr val="accent2"/>
                </a:solidFill>
                <a:effectLst/>
                <a:latin typeface="Open Sans" pitchFamily="2" charset="0"/>
                <a:ea typeface="Open Sans" pitchFamily="2" charset="0"/>
                <a:cs typeface="Open Sans" pitchFamily="2" charset="0"/>
              </a:rPr>
              <a:t>Administration for Strategic Preparedness &amp; Response (ASPR)</a:t>
            </a:r>
          </a:p>
        </p:txBody>
      </p:sp>
      <p:pic>
        <p:nvPicPr>
          <p:cNvPr id="9" name="Picture 8">
            <a:extLst>
              <a:ext uri="{FF2B5EF4-FFF2-40B4-BE49-F238E27FC236}">
                <a16:creationId xmlns:a16="http://schemas.microsoft.com/office/drawing/2014/main" id="{39CC2DED-7FF9-6493-EE3F-EA81F4AAB76D}"/>
              </a:ext>
            </a:extLst>
          </p:cNvPr>
          <p:cNvPicPr>
            <a:picLocks noChangeAspect="1"/>
          </p:cNvPicPr>
          <p:nvPr/>
        </p:nvPicPr>
        <p:blipFill>
          <a:blip r:embed="rId5"/>
          <a:stretch>
            <a:fillRect/>
          </a:stretch>
        </p:blipFill>
        <p:spPr>
          <a:xfrm>
            <a:off x="2417632" y="2130678"/>
            <a:ext cx="7359201" cy="4207882"/>
          </a:xfrm>
          <a:prstGeom prst="rect">
            <a:avLst/>
          </a:prstGeom>
        </p:spPr>
      </p:pic>
    </p:spTree>
    <p:extLst>
      <p:ext uri="{BB962C8B-B14F-4D97-AF65-F5344CB8AC3E}">
        <p14:creationId xmlns:p14="http://schemas.microsoft.com/office/powerpoint/2010/main" val="9447384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B29E29D-0B9D-F00B-7103-5DB7DD08290D}"/>
            </a:ext>
          </a:extLst>
        </p:cNvPr>
        <p:cNvGrpSpPr/>
        <p:nvPr/>
      </p:nvGrpSpPr>
      <p:grpSpPr>
        <a:xfrm>
          <a:off x="0" y="0"/>
          <a:ext cx="0" cy="0"/>
          <a:chOff x="0" y="0"/>
          <a:chExt cx="0" cy="0"/>
        </a:xfrm>
      </p:grpSpPr>
      <p:sp>
        <p:nvSpPr>
          <p:cNvPr id="4" name="Right Triangle 3">
            <a:extLst>
              <a:ext uri="{FF2B5EF4-FFF2-40B4-BE49-F238E27FC236}">
                <a16:creationId xmlns:a16="http://schemas.microsoft.com/office/drawing/2014/main" id="{CD0BAD8B-F0A6-A601-FFC6-004F743A3269}"/>
              </a:ext>
            </a:extLst>
          </p:cNvPr>
          <p:cNvSpPr/>
          <p:nvPr/>
        </p:nvSpPr>
        <p:spPr>
          <a:xfrm rot="10800000">
            <a:off x="7100887" y="-3"/>
            <a:ext cx="5091111" cy="3429002"/>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CA2389F4-A4BC-C0F5-2E92-99151C03ADD3}"/>
              </a:ext>
            </a:extLst>
          </p:cNvPr>
          <p:cNvPicPr>
            <a:picLocks noChangeAspect="1"/>
          </p:cNvPicPr>
          <p:nvPr/>
        </p:nvPicPr>
        <p:blipFill>
          <a:blip r:embed="rId3"/>
          <a:stretch>
            <a:fillRect/>
          </a:stretch>
        </p:blipFill>
        <p:spPr>
          <a:xfrm>
            <a:off x="338435" y="6267635"/>
            <a:ext cx="2849357" cy="321961"/>
          </a:xfrm>
          <a:prstGeom prst="rect">
            <a:avLst/>
          </a:prstGeom>
        </p:spPr>
      </p:pic>
      <p:pic>
        <p:nvPicPr>
          <p:cNvPr id="7" name="Picture 6" descr="A red and black broken glass&#10;&#10;Description automatically generated">
            <a:extLst>
              <a:ext uri="{FF2B5EF4-FFF2-40B4-BE49-F238E27FC236}">
                <a16:creationId xmlns:a16="http://schemas.microsoft.com/office/drawing/2014/main" id="{ED326C90-E09D-A35C-0DC7-441C5706C9CF}"/>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13" name="Straight Connector 12">
            <a:extLst>
              <a:ext uri="{FF2B5EF4-FFF2-40B4-BE49-F238E27FC236}">
                <a16:creationId xmlns:a16="http://schemas.microsoft.com/office/drawing/2014/main" id="{FD9CAE26-01C7-5015-6748-0CF7A4DFD973}"/>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33B1763D-214B-09B4-0F62-C8E8F9B20533}"/>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pic>
        <p:nvPicPr>
          <p:cNvPr id="15" name="Picture 14" descr="A map of the united states&#10;&#10;Description automatically generated">
            <a:extLst>
              <a:ext uri="{FF2B5EF4-FFF2-40B4-BE49-F238E27FC236}">
                <a16:creationId xmlns:a16="http://schemas.microsoft.com/office/drawing/2014/main" id="{ABDF0237-3DBA-835E-1816-C1BA600EFF6A}"/>
              </a:ext>
            </a:extLst>
          </p:cNvPr>
          <p:cNvPicPr>
            <a:picLocks noChangeAspect="1"/>
          </p:cNvPicPr>
          <p:nvPr/>
        </p:nvPicPr>
        <p:blipFill>
          <a:blip r:embed="rId5"/>
          <a:srcRect b="3359"/>
          <a:stretch>
            <a:fillRect/>
          </a:stretch>
        </p:blipFill>
        <p:spPr>
          <a:xfrm>
            <a:off x="2215063" y="1817156"/>
            <a:ext cx="7772400" cy="4329197"/>
          </a:xfrm>
          <a:prstGeom prst="rect">
            <a:avLst/>
          </a:prstGeom>
        </p:spPr>
      </p:pic>
      <p:sp>
        <p:nvSpPr>
          <p:cNvPr id="16" name="TextBox 15">
            <a:extLst>
              <a:ext uri="{FF2B5EF4-FFF2-40B4-BE49-F238E27FC236}">
                <a16:creationId xmlns:a16="http://schemas.microsoft.com/office/drawing/2014/main" id="{EC31F692-AFB0-F568-C0E5-7E457797F93C}"/>
              </a:ext>
            </a:extLst>
          </p:cNvPr>
          <p:cNvSpPr txBox="1"/>
          <p:nvPr/>
        </p:nvSpPr>
        <p:spPr>
          <a:xfrm>
            <a:off x="557500" y="696504"/>
            <a:ext cx="7858502" cy="954107"/>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Administration for Strategic Preparedness &amp; Response (ASPR) Regions</a:t>
            </a:r>
            <a:endParaRPr lang="en-US" sz="2400" b="1" dirty="0">
              <a:solidFill>
                <a:srgbClr val="E91F00"/>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37115447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65C2B43-0FA1-3520-10E5-81677EE82EBA}"/>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8B0BF1E0-71AC-9C50-3D03-63FA578544AA}"/>
              </a:ext>
            </a:extLst>
          </p:cNvPr>
          <p:cNvGrpSpPr/>
          <p:nvPr/>
        </p:nvGrpSpPr>
        <p:grpSpPr>
          <a:xfrm>
            <a:off x="1504475" y="1354274"/>
            <a:ext cx="8778240" cy="5120640"/>
            <a:chOff x="963013" y="1257300"/>
            <a:chExt cx="9247919" cy="5296936"/>
          </a:xfrm>
        </p:grpSpPr>
        <p:pic>
          <p:nvPicPr>
            <p:cNvPr id="2" name="Picture 2" descr="Regional Disaster Health Response System Supports Pediatric ...">
              <a:extLst>
                <a:ext uri="{FF2B5EF4-FFF2-40B4-BE49-F238E27FC236}">
                  <a16:creationId xmlns:a16="http://schemas.microsoft.com/office/drawing/2014/main" id="{16F99F01-F920-C0FF-321E-E856DCE0C4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000"/>
            <a:stretch/>
          </p:blipFill>
          <p:spPr bwMode="auto">
            <a:xfrm>
              <a:off x="1048323" y="1449291"/>
              <a:ext cx="9162609" cy="5104945"/>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FE36CF0-9FAD-8616-3F47-236CF989CB50}"/>
                </a:ext>
              </a:extLst>
            </p:cNvPr>
            <p:cNvSpPr/>
            <p:nvPr/>
          </p:nvSpPr>
          <p:spPr>
            <a:xfrm>
              <a:off x="3600450" y="1257300"/>
              <a:ext cx="1828800" cy="2300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2DA9FE-DE06-DE87-F9E4-F000B1AF5685}"/>
                </a:ext>
              </a:extLst>
            </p:cNvPr>
            <p:cNvSpPr/>
            <p:nvPr/>
          </p:nvSpPr>
          <p:spPr>
            <a:xfrm>
              <a:off x="963013" y="1372345"/>
              <a:ext cx="770671" cy="2300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ight Triangle 3">
            <a:extLst>
              <a:ext uri="{FF2B5EF4-FFF2-40B4-BE49-F238E27FC236}">
                <a16:creationId xmlns:a16="http://schemas.microsoft.com/office/drawing/2014/main" id="{E8A99CE6-466B-85C8-5E3C-02F96BF71069}"/>
              </a:ext>
            </a:extLst>
          </p:cNvPr>
          <p:cNvSpPr/>
          <p:nvPr/>
        </p:nvSpPr>
        <p:spPr>
          <a:xfrm rot="10800000">
            <a:off x="7100887" y="-3"/>
            <a:ext cx="5091111" cy="3429002"/>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12770FD-0611-B1F4-0D9A-6457C6CD29A2}"/>
              </a:ext>
            </a:extLst>
          </p:cNvPr>
          <p:cNvSpPr txBox="1"/>
          <p:nvPr/>
        </p:nvSpPr>
        <p:spPr>
          <a:xfrm>
            <a:off x="514930" y="688117"/>
            <a:ext cx="7858502" cy="954107"/>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Regional Disaster Health Response System (RDHRS)</a:t>
            </a:r>
          </a:p>
        </p:txBody>
      </p:sp>
      <p:pic>
        <p:nvPicPr>
          <p:cNvPr id="8" name="Picture 7">
            <a:extLst>
              <a:ext uri="{FF2B5EF4-FFF2-40B4-BE49-F238E27FC236}">
                <a16:creationId xmlns:a16="http://schemas.microsoft.com/office/drawing/2014/main" id="{2FA94D5E-BD67-27A1-947E-5B4E37885555}"/>
              </a:ext>
            </a:extLst>
          </p:cNvPr>
          <p:cNvPicPr>
            <a:picLocks noChangeAspect="1"/>
          </p:cNvPicPr>
          <p:nvPr/>
        </p:nvPicPr>
        <p:blipFill>
          <a:blip r:embed="rId4"/>
          <a:stretch>
            <a:fillRect/>
          </a:stretch>
        </p:blipFill>
        <p:spPr>
          <a:xfrm>
            <a:off x="338435" y="6267635"/>
            <a:ext cx="2849357" cy="321961"/>
          </a:xfrm>
          <a:prstGeom prst="rect">
            <a:avLst/>
          </a:prstGeom>
        </p:spPr>
      </p:pic>
      <p:pic>
        <p:nvPicPr>
          <p:cNvPr id="7" name="Picture 6" descr="A red and black broken glass&#10;&#10;Description automatically generated">
            <a:extLst>
              <a:ext uri="{FF2B5EF4-FFF2-40B4-BE49-F238E27FC236}">
                <a16:creationId xmlns:a16="http://schemas.microsoft.com/office/drawing/2014/main" id="{2AD640D3-9A9C-6DC2-4C1D-8663BFD33A5F}"/>
              </a:ext>
            </a:extLst>
          </p:cNvPr>
          <p:cNvPicPr>
            <a:picLocks noChangeAspect="1"/>
          </p:cNvPicPr>
          <p:nvPr/>
        </p:nvPicPr>
        <p:blipFill rotWithShape="1">
          <a:blip r:embed="rId5">
            <a:alphaModFix amt="50000"/>
          </a:blip>
          <a:srcRect l="-22303" t="-8113" b="-11083"/>
          <a:stretch/>
        </p:blipFill>
        <p:spPr>
          <a:xfrm>
            <a:off x="11584519" y="6134539"/>
            <a:ext cx="355545" cy="602722"/>
          </a:xfrm>
          <a:prstGeom prst="rect">
            <a:avLst/>
          </a:prstGeom>
        </p:spPr>
      </p:pic>
      <p:cxnSp>
        <p:nvCxnSpPr>
          <p:cNvPr id="13" name="Straight Connector 12">
            <a:extLst>
              <a:ext uri="{FF2B5EF4-FFF2-40B4-BE49-F238E27FC236}">
                <a16:creationId xmlns:a16="http://schemas.microsoft.com/office/drawing/2014/main" id="{4C7D723F-1908-C9B1-6279-167AD763C56E}"/>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CED18E1D-99A1-EC33-3CC2-61703C7D1F51}"/>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Tree>
    <p:extLst>
      <p:ext uri="{BB962C8B-B14F-4D97-AF65-F5344CB8AC3E}">
        <p14:creationId xmlns:p14="http://schemas.microsoft.com/office/powerpoint/2010/main" val="3848702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C3874-5D25-23DB-14D8-FA5479EFF08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ADA99D0-1599-7D06-2ED0-EE1EBD3A67EF}"/>
              </a:ext>
            </a:extLst>
          </p:cNvPr>
          <p:cNvPicPr>
            <a:picLocks noChangeAspect="1"/>
          </p:cNvPicPr>
          <p:nvPr/>
        </p:nvPicPr>
        <p:blipFill>
          <a:blip r:embed="rId3"/>
          <a:stretch>
            <a:fillRect/>
          </a:stretch>
        </p:blipFill>
        <p:spPr>
          <a:xfrm>
            <a:off x="338435" y="6267635"/>
            <a:ext cx="2849357" cy="321961"/>
          </a:xfrm>
          <a:prstGeom prst="rect">
            <a:avLst/>
          </a:prstGeom>
        </p:spPr>
      </p:pic>
      <p:sp>
        <p:nvSpPr>
          <p:cNvPr id="2" name="TextBox 1">
            <a:extLst>
              <a:ext uri="{FF2B5EF4-FFF2-40B4-BE49-F238E27FC236}">
                <a16:creationId xmlns:a16="http://schemas.microsoft.com/office/drawing/2014/main" id="{F4C1BCE3-A87E-A6C1-CF89-F223CD729CAC}"/>
              </a:ext>
            </a:extLst>
          </p:cNvPr>
          <p:cNvSpPr txBox="1"/>
          <p:nvPr/>
        </p:nvSpPr>
        <p:spPr>
          <a:xfrm>
            <a:off x="509374" y="686879"/>
            <a:ext cx="8368425"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The US Does Not Have a Trauma System</a:t>
            </a:r>
          </a:p>
        </p:txBody>
      </p:sp>
      <p:sp>
        <p:nvSpPr>
          <p:cNvPr id="14" name="Right Triangle 13">
            <a:extLst>
              <a:ext uri="{FF2B5EF4-FFF2-40B4-BE49-F238E27FC236}">
                <a16:creationId xmlns:a16="http://schemas.microsoft.com/office/drawing/2014/main" id="{C4392776-1F11-5D7C-B6CE-51D6709ED429}"/>
              </a:ext>
            </a:extLst>
          </p:cNvPr>
          <p:cNvSpPr/>
          <p:nvPr/>
        </p:nvSpPr>
        <p:spPr>
          <a:xfrm rot="10800000">
            <a:off x="3299789" y="-3"/>
            <a:ext cx="8892207" cy="106017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red and black broken glass&#10;&#10;Description automatically generated">
            <a:extLst>
              <a:ext uri="{FF2B5EF4-FFF2-40B4-BE49-F238E27FC236}">
                <a16:creationId xmlns:a16="http://schemas.microsoft.com/office/drawing/2014/main" id="{8C6992D1-AD7A-C434-410A-27012E0F84FF}"/>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5" name="Straight Connector 4">
            <a:extLst>
              <a:ext uri="{FF2B5EF4-FFF2-40B4-BE49-F238E27FC236}">
                <a16:creationId xmlns:a16="http://schemas.microsoft.com/office/drawing/2014/main" id="{7F74E622-C522-E546-522E-37DEDE199BBF}"/>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80420775-15A5-D51A-6C36-7362AC6FD0C3}"/>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pic>
        <p:nvPicPr>
          <p:cNvPr id="16" name="Picture 2">
            <a:extLst>
              <a:ext uri="{FF2B5EF4-FFF2-40B4-BE49-F238E27FC236}">
                <a16:creationId xmlns:a16="http://schemas.microsoft.com/office/drawing/2014/main" id="{716F9A41-D9AC-D309-8B14-534D61708D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336" y="1519156"/>
            <a:ext cx="5745256" cy="402091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8359E64-524C-C656-F25F-2DE486DEB7E9}"/>
              </a:ext>
            </a:extLst>
          </p:cNvPr>
          <p:cNvSpPr txBox="1"/>
          <p:nvPr/>
        </p:nvSpPr>
        <p:spPr>
          <a:xfrm>
            <a:off x="530892" y="5596295"/>
            <a:ext cx="5661358"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Open Sans"/>
                <a:ea typeface="+mn-ea"/>
                <a:cs typeface="+mn-cs"/>
              </a:rPr>
              <a:t>Carr et al, “Disparities in Access to Trauma Care in the US”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i="1" dirty="0">
                <a:solidFill>
                  <a:srgbClr val="000000"/>
                </a:solidFill>
                <a:latin typeface="Open Sans"/>
              </a:rPr>
              <a:t>Injury </a:t>
            </a:r>
            <a:r>
              <a:rPr lang="en-US" sz="1200" dirty="0">
                <a:solidFill>
                  <a:srgbClr val="000000"/>
                </a:solidFill>
                <a:latin typeface="Open Sans"/>
              </a:rPr>
              <a:t>48(2):332 – 338, 2017</a:t>
            </a:r>
            <a:endParaRPr kumimoji="0" lang="en-US" sz="1200" b="0" u="none" strike="noStrike" kern="1200" cap="none" spc="0" normalizeH="0" baseline="0" noProof="0" dirty="0">
              <a:ln>
                <a:noFill/>
              </a:ln>
              <a:solidFill>
                <a:srgbClr val="000000"/>
              </a:solidFill>
              <a:effectLst/>
              <a:uLnTx/>
              <a:uFillTx/>
              <a:latin typeface="Open Sans"/>
              <a:ea typeface="+mn-ea"/>
              <a:cs typeface="+mn-cs"/>
            </a:endParaRPr>
          </a:p>
        </p:txBody>
      </p:sp>
      <p:sp>
        <p:nvSpPr>
          <p:cNvPr id="18" name="Content Placeholder 6">
            <a:extLst>
              <a:ext uri="{FF2B5EF4-FFF2-40B4-BE49-F238E27FC236}">
                <a16:creationId xmlns:a16="http://schemas.microsoft.com/office/drawing/2014/main" id="{AD1DFCC3-48D2-FC47-F45F-8880942899B8}"/>
              </a:ext>
            </a:extLst>
          </p:cNvPr>
          <p:cNvSpPr txBox="1">
            <a:spLocks/>
          </p:cNvSpPr>
          <p:nvPr/>
        </p:nvSpPr>
        <p:spPr>
          <a:xfrm>
            <a:off x="6748234" y="2446062"/>
            <a:ext cx="4775200" cy="1136022"/>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lgn="ctr">
              <a:lnSpc>
                <a:spcPct val="100000"/>
              </a:lnSpc>
              <a:spcBef>
                <a:spcPts val="3000"/>
              </a:spcBef>
              <a:buFont typeface="Arial" panose="020B0604020202020204" pitchFamily="34" charset="0"/>
              <a:buNone/>
            </a:pPr>
            <a:r>
              <a:rPr lang="en-US" sz="3600" dirty="0"/>
              <a:t>Islands of excellence</a:t>
            </a:r>
            <a:br>
              <a:rPr lang="en-US" sz="3600" dirty="0"/>
            </a:br>
            <a:r>
              <a:rPr lang="en-US" sz="3600" dirty="0"/>
              <a:t> in a sea of chaos</a:t>
            </a:r>
          </a:p>
        </p:txBody>
      </p:sp>
      <p:sp>
        <p:nvSpPr>
          <p:cNvPr id="19" name="Frame 18">
            <a:extLst>
              <a:ext uri="{FF2B5EF4-FFF2-40B4-BE49-F238E27FC236}">
                <a16:creationId xmlns:a16="http://schemas.microsoft.com/office/drawing/2014/main" id="{69ED9B19-393F-2E66-4DB0-9BC3929D71E0}"/>
              </a:ext>
            </a:extLst>
          </p:cNvPr>
          <p:cNvSpPr/>
          <p:nvPr/>
        </p:nvSpPr>
        <p:spPr>
          <a:xfrm>
            <a:off x="6595834" y="1896694"/>
            <a:ext cx="5080000" cy="2267547"/>
          </a:xfrm>
          <a:prstGeom prst="frame">
            <a:avLst>
              <a:gd name="adj1" fmla="val 7949"/>
            </a:avLst>
          </a:prstGeom>
          <a:solidFill>
            <a:srgbClr val="FD27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0" name="TextBox 19">
            <a:extLst>
              <a:ext uri="{FF2B5EF4-FFF2-40B4-BE49-F238E27FC236}">
                <a16:creationId xmlns:a16="http://schemas.microsoft.com/office/drawing/2014/main" id="{12694187-0ACB-FC2D-68E0-189F984C566A}"/>
              </a:ext>
            </a:extLst>
          </p:cNvPr>
          <p:cNvSpPr txBox="1"/>
          <p:nvPr/>
        </p:nvSpPr>
        <p:spPr>
          <a:xfrm>
            <a:off x="6797674" y="4304560"/>
            <a:ext cx="4676320" cy="954107"/>
          </a:xfrm>
          <a:prstGeom prst="rect">
            <a:avLst/>
          </a:prstGeom>
          <a:noFill/>
        </p:spPr>
        <p:txBody>
          <a:bodyPr wrap="square" rtlCol="0">
            <a:spAutoFit/>
          </a:bodyPr>
          <a:lstStyle/>
          <a:p>
            <a:pPr algn="ctr"/>
            <a:r>
              <a:rPr lang="en-US" sz="2800" b="1" dirty="0"/>
              <a:t>Where you live determines if you live!</a:t>
            </a:r>
          </a:p>
        </p:txBody>
      </p:sp>
    </p:spTree>
    <p:extLst>
      <p:ext uri="{BB962C8B-B14F-4D97-AF65-F5344CB8AC3E}">
        <p14:creationId xmlns:p14="http://schemas.microsoft.com/office/powerpoint/2010/main" val="1851965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7DA3AE7-32A0-48DC-ABC9-9C37AD451A7B}"/>
            </a:ext>
          </a:extLst>
        </p:cNvPr>
        <p:cNvGrpSpPr/>
        <p:nvPr/>
      </p:nvGrpSpPr>
      <p:grpSpPr>
        <a:xfrm>
          <a:off x="0" y="0"/>
          <a:ext cx="0" cy="0"/>
          <a:chOff x="0" y="0"/>
          <a:chExt cx="0" cy="0"/>
        </a:xfrm>
      </p:grpSpPr>
      <p:sp>
        <p:nvSpPr>
          <p:cNvPr id="4" name="Right Triangle 3">
            <a:extLst>
              <a:ext uri="{FF2B5EF4-FFF2-40B4-BE49-F238E27FC236}">
                <a16:creationId xmlns:a16="http://schemas.microsoft.com/office/drawing/2014/main" id="{B96DB71A-A866-88FD-BEB3-46F9AFD11EFA}"/>
              </a:ext>
            </a:extLst>
          </p:cNvPr>
          <p:cNvSpPr/>
          <p:nvPr/>
        </p:nvSpPr>
        <p:spPr>
          <a:xfrm rot="10800000">
            <a:off x="7100887" y="-3"/>
            <a:ext cx="5091111" cy="3429002"/>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D04B1C1-1219-E8E1-29AD-D350A5F55984}"/>
              </a:ext>
            </a:extLst>
          </p:cNvPr>
          <p:cNvSpPr txBox="1"/>
          <p:nvPr/>
        </p:nvSpPr>
        <p:spPr>
          <a:xfrm>
            <a:off x="509375" y="696509"/>
            <a:ext cx="7033832"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Hospital Preparedness Program (HPP)</a:t>
            </a:r>
          </a:p>
        </p:txBody>
      </p:sp>
      <p:pic>
        <p:nvPicPr>
          <p:cNvPr id="8" name="Picture 7">
            <a:extLst>
              <a:ext uri="{FF2B5EF4-FFF2-40B4-BE49-F238E27FC236}">
                <a16:creationId xmlns:a16="http://schemas.microsoft.com/office/drawing/2014/main" id="{D8793B66-DC98-0638-7A94-96628FDF7BDB}"/>
              </a:ext>
            </a:extLst>
          </p:cNvPr>
          <p:cNvPicPr>
            <a:picLocks noChangeAspect="1"/>
          </p:cNvPicPr>
          <p:nvPr/>
        </p:nvPicPr>
        <p:blipFill>
          <a:blip r:embed="rId3"/>
          <a:stretch>
            <a:fillRect/>
          </a:stretch>
        </p:blipFill>
        <p:spPr>
          <a:xfrm>
            <a:off x="338435" y="6267635"/>
            <a:ext cx="2849357" cy="321961"/>
          </a:xfrm>
          <a:prstGeom prst="rect">
            <a:avLst/>
          </a:prstGeom>
        </p:spPr>
      </p:pic>
      <p:sp>
        <p:nvSpPr>
          <p:cNvPr id="2" name="TextBox 1">
            <a:extLst>
              <a:ext uri="{FF2B5EF4-FFF2-40B4-BE49-F238E27FC236}">
                <a16:creationId xmlns:a16="http://schemas.microsoft.com/office/drawing/2014/main" id="{70471E52-AE2B-06AA-A1FC-A2025504A2B6}"/>
              </a:ext>
            </a:extLst>
          </p:cNvPr>
          <p:cNvSpPr txBox="1"/>
          <p:nvPr/>
        </p:nvSpPr>
        <p:spPr>
          <a:xfrm>
            <a:off x="521317" y="2329510"/>
            <a:ext cx="10439493" cy="2577372"/>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200" b="1" dirty="0">
                <a:effectLst/>
                <a:latin typeface="Open Sans" pitchFamily="2" charset="0"/>
                <a:ea typeface="Open Sans" pitchFamily="2" charset="0"/>
                <a:cs typeface="Open Sans" pitchFamily="2" charset="0"/>
              </a:rPr>
              <a:t>Foundation for healthcare and medical readiness</a:t>
            </a:r>
          </a:p>
          <a:p>
            <a:pPr marL="342900" indent="-342900">
              <a:lnSpc>
                <a:spcPct val="150000"/>
              </a:lnSpc>
              <a:buFont typeface="Arial" panose="020B0604020202020204" pitchFamily="34" charset="0"/>
              <a:buChar char="•"/>
            </a:pPr>
            <a:r>
              <a:rPr lang="en-US" sz="2200" b="1" dirty="0">
                <a:latin typeface="Open Sans" pitchFamily="2" charset="0"/>
                <a:ea typeface="Open Sans" pitchFamily="2" charset="0"/>
                <a:cs typeface="Open Sans" pitchFamily="2" charset="0"/>
              </a:rPr>
              <a:t>Healthcare and medical response coordination</a:t>
            </a:r>
          </a:p>
          <a:p>
            <a:pPr marL="342900" indent="-342900">
              <a:lnSpc>
                <a:spcPct val="150000"/>
              </a:lnSpc>
              <a:buFont typeface="Arial" panose="020B0604020202020204" pitchFamily="34" charset="0"/>
              <a:buChar char="•"/>
            </a:pPr>
            <a:r>
              <a:rPr lang="en-US" sz="2200" b="1" dirty="0">
                <a:effectLst/>
                <a:latin typeface="Open Sans" pitchFamily="2" charset="0"/>
                <a:ea typeface="Open Sans" pitchFamily="2" charset="0"/>
                <a:cs typeface="Open Sans" pitchFamily="2" charset="0"/>
              </a:rPr>
              <a:t>Continuity of healthcare service delivery</a:t>
            </a:r>
          </a:p>
          <a:p>
            <a:pPr marL="342900" indent="-342900">
              <a:lnSpc>
                <a:spcPct val="150000"/>
              </a:lnSpc>
              <a:buFont typeface="Arial" panose="020B0604020202020204" pitchFamily="34" charset="0"/>
              <a:buChar char="•"/>
            </a:pPr>
            <a:r>
              <a:rPr lang="en-US" sz="2200" b="1" dirty="0">
                <a:latin typeface="Open Sans" pitchFamily="2" charset="0"/>
                <a:ea typeface="Open Sans" pitchFamily="2" charset="0"/>
                <a:cs typeface="Open Sans" pitchFamily="2" charset="0"/>
              </a:rPr>
              <a:t>Surge capacity and resource sharing</a:t>
            </a:r>
          </a:p>
          <a:p>
            <a:pPr marL="342900" indent="-342900">
              <a:lnSpc>
                <a:spcPct val="150000"/>
              </a:lnSpc>
              <a:buFont typeface="Arial" panose="020B0604020202020204" pitchFamily="34" charset="0"/>
              <a:buChar char="•"/>
            </a:pPr>
            <a:r>
              <a:rPr lang="en-US" sz="2200" b="1" dirty="0">
                <a:effectLst/>
                <a:latin typeface="Open Sans" pitchFamily="2" charset="0"/>
                <a:ea typeface="Open Sans" pitchFamily="2" charset="0"/>
                <a:cs typeface="Open Sans" pitchFamily="2" charset="0"/>
              </a:rPr>
              <a:t>Communication and coordination</a:t>
            </a:r>
          </a:p>
        </p:txBody>
      </p:sp>
      <p:pic>
        <p:nvPicPr>
          <p:cNvPr id="7" name="Picture 6" descr="A red and black broken glass&#10;&#10;Description automatically generated">
            <a:extLst>
              <a:ext uri="{FF2B5EF4-FFF2-40B4-BE49-F238E27FC236}">
                <a16:creationId xmlns:a16="http://schemas.microsoft.com/office/drawing/2014/main" id="{312286AC-C2AB-304C-B400-77A3788CB794}"/>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13" name="Straight Connector 12">
            <a:extLst>
              <a:ext uri="{FF2B5EF4-FFF2-40B4-BE49-F238E27FC236}">
                <a16:creationId xmlns:a16="http://schemas.microsoft.com/office/drawing/2014/main" id="{7DA55FB3-C5D9-C8A9-3D68-896850CE1BA0}"/>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45163CEC-EA76-D054-F70A-429BFC0A641D}"/>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3" name="TextBox 2">
            <a:extLst>
              <a:ext uri="{FF2B5EF4-FFF2-40B4-BE49-F238E27FC236}">
                <a16:creationId xmlns:a16="http://schemas.microsoft.com/office/drawing/2014/main" id="{60B3A6A5-3B6D-BC7E-066C-1BEFA72A1156}"/>
              </a:ext>
            </a:extLst>
          </p:cNvPr>
          <p:cNvSpPr txBox="1"/>
          <p:nvPr/>
        </p:nvSpPr>
        <p:spPr>
          <a:xfrm>
            <a:off x="509375" y="1171599"/>
            <a:ext cx="7978212" cy="430887"/>
          </a:xfrm>
          <a:prstGeom prst="rect">
            <a:avLst/>
          </a:prstGeom>
          <a:noFill/>
        </p:spPr>
        <p:txBody>
          <a:bodyPr wrap="square">
            <a:spAutoFit/>
          </a:bodyPr>
          <a:lstStyle/>
          <a:p>
            <a:r>
              <a:rPr lang="en-US" sz="2200" b="1" dirty="0">
                <a:solidFill>
                  <a:srgbClr val="FF0000"/>
                </a:solidFill>
                <a:latin typeface="Open Sans" pitchFamily="2" charset="0"/>
                <a:ea typeface="Open Sans" pitchFamily="2" charset="0"/>
                <a:cs typeface="Open Sans" pitchFamily="2" charset="0"/>
              </a:rPr>
              <a:t>Healthcare Coalitions (HCC)</a:t>
            </a:r>
            <a:endParaRPr lang="en-US" sz="2200" b="1" dirty="0">
              <a:solidFill>
                <a:srgbClr val="FF0000"/>
              </a:solidFill>
              <a:effectLst/>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29355815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1798D-5EE5-1B82-DCC6-313ECB9D743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3D5E43E-8821-21E1-865C-FC4E3F0C0858}"/>
              </a:ext>
            </a:extLst>
          </p:cNvPr>
          <p:cNvPicPr>
            <a:picLocks noChangeAspect="1"/>
          </p:cNvPicPr>
          <p:nvPr/>
        </p:nvPicPr>
        <p:blipFill>
          <a:blip r:embed="rId3"/>
          <a:srcRect b="9855"/>
          <a:stretch>
            <a:fillRect/>
          </a:stretch>
        </p:blipFill>
        <p:spPr>
          <a:xfrm>
            <a:off x="2905396" y="1308247"/>
            <a:ext cx="6386768" cy="470235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Picture 7">
            <a:extLst>
              <a:ext uri="{FF2B5EF4-FFF2-40B4-BE49-F238E27FC236}">
                <a16:creationId xmlns:a16="http://schemas.microsoft.com/office/drawing/2014/main" id="{8CC9DEE5-FB64-CA99-C315-15BB2E27FE76}"/>
              </a:ext>
            </a:extLst>
          </p:cNvPr>
          <p:cNvPicPr>
            <a:picLocks noChangeAspect="1"/>
          </p:cNvPicPr>
          <p:nvPr/>
        </p:nvPicPr>
        <p:blipFill>
          <a:blip r:embed="rId4"/>
          <a:stretch>
            <a:fillRect/>
          </a:stretch>
        </p:blipFill>
        <p:spPr>
          <a:xfrm>
            <a:off x="338435" y="6267635"/>
            <a:ext cx="2849357" cy="321961"/>
          </a:xfrm>
          <a:prstGeom prst="rect">
            <a:avLst/>
          </a:prstGeom>
        </p:spPr>
      </p:pic>
      <p:sp>
        <p:nvSpPr>
          <p:cNvPr id="14" name="Right Triangle 13">
            <a:extLst>
              <a:ext uri="{FF2B5EF4-FFF2-40B4-BE49-F238E27FC236}">
                <a16:creationId xmlns:a16="http://schemas.microsoft.com/office/drawing/2014/main" id="{89B0415D-BC61-ED53-AF17-05735898D93B}"/>
              </a:ext>
            </a:extLst>
          </p:cNvPr>
          <p:cNvSpPr/>
          <p:nvPr/>
        </p:nvSpPr>
        <p:spPr>
          <a:xfrm rot="10800000">
            <a:off x="3299789" y="-3"/>
            <a:ext cx="8892207" cy="106017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red and black broken glass&#10;&#10;Description automatically generated">
            <a:extLst>
              <a:ext uri="{FF2B5EF4-FFF2-40B4-BE49-F238E27FC236}">
                <a16:creationId xmlns:a16="http://schemas.microsoft.com/office/drawing/2014/main" id="{CC8D0B23-88A7-8EF7-1764-3E981827F563}"/>
              </a:ext>
            </a:extLst>
          </p:cNvPr>
          <p:cNvPicPr>
            <a:picLocks noChangeAspect="1"/>
          </p:cNvPicPr>
          <p:nvPr/>
        </p:nvPicPr>
        <p:blipFill rotWithShape="1">
          <a:blip r:embed="rId5">
            <a:alphaModFix amt="50000"/>
          </a:blip>
          <a:srcRect l="-22303" t="-8113" b="-11083"/>
          <a:stretch/>
        </p:blipFill>
        <p:spPr>
          <a:xfrm>
            <a:off x="11584519" y="6134539"/>
            <a:ext cx="355545" cy="602722"/>
          </a:xfrm>
          <a:prstGeom prst="rect">
            <a:avLst/>
          </a:prstGeom>
        </p:spPr>
      </p:pic>
      <p:cxnSp>
        <p:nvCxnSpPr>
          <p:cNvPr id="5" name="Straight Connector 4">
            <a:extLst>
              <a:ext uri="{FF2B5EF4-FFF2-40B4-BE49-F238E27FC236}">
                <a16:creationId xmlns:a16="http://schemas.microsoft.com/office/drawing/2014/main" id="{C56C580B-811C-DC39-105B-08D4B2B28FF7}"/>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0E9E1F08-B479-8C4A-A96D-94199D881D32}"/>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2" name="TextBox 1">
            <a:extLst>
              <a:ext uri="{FF2B5EF4-FFF2-40B4-BE49-F238E27FC236}">
                <a16:creationId xmlns:a16="http://schemas.microsoft.com/office/drawing/2014/main" id="{44E01493-5B4E-B136-81E8-8FEF96732D13}"/>
              </a:ext>
            </a:extLst>
          </p:cNvPr>
          <p:cNvSpPr txBox="1"/>
          <p:nvPr/>
        </p:nvSpPr>
        <p:spPr>
          <a:xfrm>
            <a:off x="521315" y="696262"/>
            <a:ext cx="7196850"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Getting Started</a:t>
            </a:r>
          </a:p>
        </p:txBody>
      </p:sp>
    </p:spTree>
    <p:extLst>
      <p:ext uri="{BB962C8B-B14F-4D97-AF65-F5344CB8AC3E}">
        <p14:creationId xmlns:p14="http://schemas.microsoft.com/office/powerpoint/2010/main" val="19119252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1798D-5EE5-1B82-DCC6-313ECB9D743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CC9DEE5-FB64-CA99-C315-15BB2E27FE76}"/>
              </a:ext>
            </a:extLst>
          </p:cNvPr>
          <p:cNvPicPr>
            <a:picLocks noChangeAspect="1"/>
          </p:cNvPicPr>
          <p:nvPr/>
        </p:nvPicPr>
        <p:blipFill>
          <a:blip r:embed="rId3"/>
          <a:stretch>
            <a:fillRect/>
          </a:stretch>
        </p:blipFill>
        <p:spPr>
          <a:xfrm>
            <a:off x="338435" y="6267635"/>
            <a:ext cx="2849357" cy="321961"/>
          </a:xfrm>
          <a:prstGeom prst="rect">
            <a:avLst/>
          </a:prstGeom>
        </p:spPr>
      </p:pic>
      <p:sp>
        <p:nvSpPr>
          <p:cNvPr id="14" name="Right Triangle 13">
            <a:extLst>
              <a:ext uri="{FF2B5EF4-FFF2-40B4-BE49-F238E27FC236}">
                <a16:creationId xmlns:a16="http://schemas.microsoft.com/office/drawing/2014/main" id="{89B0415D-BC61-ED53-AF17-05735898D93B}"/>
              </a:ext>
            </a:extLst>
          </p:cNvPr>
          <p:cNvSpPr/>
          <p:nvPr/>
        </p:nvSpPr>
        <p:spPr>
          <a:xfrm rot="10800000">
            <a:off x="3299789" y="-3"/>
            <a:ext cx="8892207" cy="106017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red and black broken glass&#10;&#10;Description automatically generated">
            <a:extLst>
              <a:ext uri="{FF2B5EF4-FFF2-40B4-BE49-F238E27FC236}">
                <a16:creationId xmlns:a16="http://schemas.microsoft.com/office/drawing/2014/main" id="{CC8D0B23-88A7-8EF7-1764-3E981827F563}"/>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5" name="Straight Connector 4">
            <a:extLst>
              <a:ext uri="{FF2B5EF4-FFF2-40B4-BE49-F238E27FC236}">
                <a16:creationId xmlns:a16="http://schemas.microsoft.com/office/drawing/2014/main" id="{C56C580B-811C-DC39-105B-08D4B2B28FF7}"/>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0E9E1F08-B479-8C4A-A96D-94199D881D32}"/>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2" name="TextBox 1">
            <a:extLst>
              <a:ext uri="{FF2B5EF4-FFF2-40B4-BE49-F238E27FC236}">
                <a16:creationId xmlns:a16="http://schemas.microsoft.com/office/drawing/2014/main" id="{44E01493-5B4E-B136-81E8-8FEF96732D13}"/>
              </a:ext>
            </a:extLst>
          </p:cNvPr>
          <p:cNvSpPr txBox="1"/>
          <p:nvPr/>
        </p:nvSpPr>
        <p:spPr>
          <a:xfrm>
            <a:off x="521310" y="694766"/>
            <a:ext cx="7196850"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Getting Started</a:t>
            </a:r>
          </a:p>
        </p:txBody>
      </p:sp>
      <p:pic>
        <p:nvPicPr>
          <p:cNvPr id="3" name="Picture 2">
            <a:extLst>
              <a:ext uri="{FF2B5EF4-FFF2-40B4-BE49-F238E27FC236}">
                <a16:creationId xmlns:a16="http://schemas.microsoft.com/office/drawing/2014/main" id="{A3CD7124-D5BD-48E2-2125-265ADF9AB145}"/>
              </a:ext>
            </a:extLst>
          </p:cNvPr>
          <p:cNvPicPr>
            <a:picLocks noChangeAspect="1"/>
          </p:cNvPicPr>
          <p:nvPr/>
        </p:nvPicPr>
        <p:blipFill>
          <a:blip r:embed="rId5"/>
          <a:stretch>
            <a:fillRect/>
          </a:stretch>
        </p:blipFill>
        <p:spPr>
          <a:xfrm>
            <a:off x="7438903" y="1094599"/>
            <a:ext cx="3797969" cy="4876937"/>
          </a:xfrm>
          <a:prstGeom prst="rect">
            <a:avLst/>
          </a:prstGeom>
          <a:ln w="57150">
            <a:solidFill>
              <a:schemeClr val="tx1"/>
            </a:solidFill>
          </a:ln>
        </p:spPr>
      </p:pic>
      <p:sp>
        <p:nvSpPr>
          <p:cNvPr id="7" name="TextBox 6">
            <a:extLst>
              <a:ext uri="{FF2B5EF4-FFF2-40B4-BE49-F238E27FC236}">
                <a16:creationId xmlns:a16="http://schemas.microsoft.com/office/drawing/2014/main" id="{7B88EBFB-AA65-05C3-EA65-4FCFC161A36E}"/>
              </a:ext>
            </a:extLst>
          </p:cNvPr>
          <p:cNvSpPr txBox="1"/>
          <p:nvPr/>
        </p:nvSpPr>
        <p:spPr>
          <a:xfrm>
            <a:off x="530942" y="1800694"/>
            <a:ext cx="5465599" cy="2618602"/>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200" b="1" dirty="0">
                <a:effectLst/>
                <a:latin typeface="Open Sans" pitchFamily="2" charset="0"/>
                <a:ea typeface="Open Sans" pitchFamily="2" charset="0"/>
                <a:cs typeface="Open Sans" pitchFamily="2" charset="0"/>
              </a:rPr>
              <a:t>Coordinate with State COT Chair</a:t>
            </a:r>
          </a:p>
          <a:p>
            <a:pPr marL="342900" indent="-342900">
              <a:lnSpc>
                <a:spcPct val="150000"/>
              </a:lnSpc>
              <a:buFont typeface="Arial" panose="020B0604020202020204" pitchFamily="34" charset="0"/>
              <a:buChar char="•"/>
            </a:pPr>
            <a:r>
              <a:rPr lang="en-US" sz="2200" b="1" dirty="0">
                <a:effectLst/>
                <a:latin typeface="Open Sans" pitchFamily="2" charset="0"/>
                <a:ea typeface="Open Sans" pitchFamily="2" charset="0"/>
                <a:cs typeface="Open Sans" pitchFamily="2" charset="0"/>
              </a:rPr>
              <a:t>RMOCC COT Checklist</a:t>
            </a:r>
          </a:p>
          <a:p>
            <a:pPr marL="342900" indent="-342900">
              <a:lnSpc>
                <a:spcPct val="150000"/>
              </a:lnSpc>
              <a:buFont typeface="Arial" panose="020B0604020202020204" pitchFamily="34" charset="0"/>
              <a:buChar char="•"/>
            </a:pPr>
            <a:r>
              <a:rPr lang="en-US" sz="2200" b="1" dirty="0">
                <a:latin typeface="Open Sans" pitchFamily="2" charset="0"/>
                <a:ea typeface="Open Sans" pitchFamily="2" charset="0"/>
                <a:cs typeface="Open Sans" pitchFamily="2" charset="0"/>
              </a:rPr>
              <a:t>MOC Toolkit 3</a:t>
            </a:r>
            <a:r>
              <a:rPr lang="en-US" sz="2200" b="1" baseline="30000" dirty="0">
                <a:latin typeface="Open Sans" pitchFamily="2" charset="0"/>
                <a:ea typeface="Open Sans" pitchFamily="2" charset="0"/>
                <a:cs typeface="Open Sans" pitchFamily="2" charset="0"/>
              </a:rPr>
              <a:t>rd</a:t>
            </a:r>
            <a:r>
              <a:rPr lang="en-US" sz="2200" b="1" dirty="0">
                <a:latin typeface="Open Sans" pitchFamily="2" charset="0"/>
                <a:ea typeface="Open Sans" pitchFamily="2" charset="0"/>
                <a:cs typeface="Open Sans" pitchFamily="2" charset="0"/>
              </a:rPr>
              <a:t> Ed (ASPR TRACIE)</a:t>
            </a:r>
          </a:p>
          <a:p>
            <a:pPr marL="342900" indent="-342900">
              <a:lnSpc>
                <a:spcPct val="150000"/>
              </a:lnSpc>
              <a:buFont typeface="Arial" panose="020B0604020202020204" pitchFamily="34" charset="0"/>
              <a:buChar char="•"/>
            </a:pPr>
            <a:r>
              <a:rPr lang="en-US" sz="2200" b="1" dirty="0">
                <a:effectLst/>
                <a:latin typeface="Open Sans" pitchFamily="2" charset="0"/>
                <a:ea typeface="Open Sans" pitchFamily="2" charset="0"/>
                <a:cs typeface="Open Sans" pitchFamily="2" charset="0"/>
              </a:rPr>
              <a:t>Regional COT RMOCC Website</a:t>
            </a:r>
            <a:br>
              <a:rPr lang="en-US" sz="2200" b="1" dirty="0">
                <a:effectLst/>
                <a:latin typeface="Open Sans" pitchFamily="2" charset="0"/>
                <a:ea typeface="Open Sans" pitchFamily="2" charset="0"/>
                <a:cs typeface="Open Sans" pitchFamily="2" charset="0"/>
              </a:rPr>
            </a:br>
            <a:r>
              <a:rPr lang="en-US" sz="2400" b="1" dirty="0">
                <a:latin typeface="Open Sans" pitchFamily="2" charset="0"/>
                <a:ea typeface="Open Sans" pitchFamily="2" charset="0"/>
                <a:cs typeface="Open Sans" pitchFamily="2" charset="0"/>
                <a:hlinkClick r:id="rId6"/>
              </a:rPr>
              <a:t>www.facs.org/rmoccs</a:t>
            </a:r>
            <a:endParaRPr lang="en-US" sz="2200" b="1" dirty="0">
              <a:effectLst/>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17340730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57B94-966C-C157-CB98-24BF03ACC40F}"/>
            </a:ext>
          </a:extLst>
        </p:cNvPr>
        <p:cNvGrpSpPr/>
        <p:nvPr/>
      </p:nvGrpSpPr>
      <p:grpSpPr>
        <a:xfrm>
          <a:off x="0" y="0"/>
          <a:ext cx="0" cy="0"/>
          <a:chOff x="0" y="0"/>
          <a:chExt cx="0" cy="0"/>
        </a:xfrm>
      </p:grpSpPr>
      <p:sp>
        <p:nvSpPr>
          <p:cNvPr id="4" name="Right Triangle 3">
            <a:extLst>
              <a:ext uri="{FF2B5EF4-FFF2-40B4-BE49-F238E27FC236}">
                <a16:creationId xmlns:a16="http://schemas.microsoft.com/office/drawing/2014/main" id="{64BF08BE-8979-26F1-E754-02550702CB3D}"/>
              </a:ext>
            </a:extLst>
          </p:cNvPr>
          <p:cNvSpPr/>
          <p:nvPr/>
        </p:nvSpPr>
        <p:spPr>
          <a:xfrm rot="10800000">
            <a:off x="9914021" y="-4"/>
            <a:ext cx="2277976" cy="1620256"/>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93F1502-86B1-8C41-1FD8-8AE57000EA99}"/>
              </a:ext>
            </a:extLst>
          </p:cNvPr>
          <p:cNvSpPr txBox="1"/>
          <p:nvPr/>
        </p:nvSpPr>
        <p:spPr>
          <a:xfrm>
            <a:off x="502060" y="689873"/>
            <a:ext cx="7196850"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Principles Behind RMOCCs</a:t>
            </a:r>
          </a:p>
        </p:txBody>
      </p:sp>
      <p:pic>
        <p:nvPicPr>
          <p:cNvPr id="8" name="Picture 7">
            <a:extLst>
              <a:ext uri="{FF2B5EF4-FFF2-40B4-BE49-F238E27FC236}">
                <a16:creationId xmlns:a16="http://schemas.microsoft.com/office/drawing/2014/main" id="{DF79391B-3161-DDDD-6052-34FB4BD62CD5}"/>
              </a:ext>
            </a:extLst>
          </p:cNvPr>
          <p:cNvPicPr>
            <a:picLocks noChangeAspect="1"/>
          </p:cNvPicPr>
          <p:nvPr/>
        </p:nvPicPr>
        <p:blipFill>
          <a:blip r:embed="rId3"/>
          <a:stretch>
            <a:fillRect/>
          </a:stretch>
        </p:blipFill>
        <p:spPr>
          <a:xfrm>
            <a:off x="338435" y="6267635"/>
            <a:ext cx="2849357" cy="321961"/>
          </a:xfrm>
          <a:prstGeom prst="rect">
            <a:avLst/>
          </a:prstGeom>
        </p:spPr>
      </p:pic>
      <p:pic>
        <p:nvPicPr>
          <p:cNvPr id="7" name="Picture 6" descr="A red and black broken glass&#10;&#10;Description automatically generated">
            <a:extLst>
              <a:ext uri="{FF2B5EF4-FFF2-40B4-BE49-F238E27FC236}">
                <a16:creationId xmlns:a16="http://schemas.microsoft.com/office/drawing/2014/main" id="{48F80111-7FBA-1C04-E749-3C6EBCFB0F40}"/>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13" name="Straight Connector 12">
            <a:extLst>
              <a:ext uri="{FF2B5EF4-FFF2-40B4-BE49-F238E27FC236}">
                <a16:creationId xmlns:a16="http://schemas.microsoft.com/office/drawing/2014/main" id="{4F491C78-98B1-4940-7182-F8B2EC16291A}"/>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B95FD8B9-AD4C-A036-6DAB-7102E91C1EA5}"/>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3" name="TextBox 2">
            <a:extLst>
              <a:ext uri="{FF2B5EF4-FFF2-40B4-BE49-F238E27FC236}">
                <a16:creationId xmlns:a16="http://schemas.microsoft.com/office/drawing/2014/main" id="{50B23B04-24D3-6332-A8AE-23D74337F180}"/>
              </a:ext>
            </a:extLst>
          </p:cNvPr>
          <p:cNvSpPr txBox="1"/>
          <p:nvPr/>
        </p:nvSpPr>
        <p:spPr>
          <a:xfrm>
            <a:off x="521310" y="1158385"/>
            <a:ext cx="5948362" cy="430887"/>
          </a:xfrm>
          <a:prstGeom prst="rect">
            <a:avLst/>
          </a:prstGeom>
          <a:noFill/>
        </p:spPr>
        <p:txBody>
          <a:bodyPr wrap="square">
            <a:spAutoFit/>
          </a:bodyPr>
          <a:lstStyle/>
          <a:p>
            <a:r>
              <a:rPr lang="en-US" sz="2200" b="1" dirty="0">
                <a:solidFill>
                  <a:schemeClr val="accent2"/>
                </a:solidFill>
                <a:effectLst/>
                <a:latin typeface="Open Sans" pitchFamily="2" charset="0"/>
                <a:ea typeface="Open Sans" pitchFamily="2" charset="0"/>
                <a:cs typeface="Open Sans" pitchFamily="2" charset="0"/>
              </a:rPr>
              <a:t>Guiding Standard Development</a:t>
            </a:r>
          </a:p>
        </p:txBody>
      </p:sp>
      <p:graphicFrame>
        <p:nvGraphicFramePr>
          <p:cNvPr id="9" name="Diagram 8">
            <a:extLst>
              <a:ext uri="{FF2B5EF4-FFF2-40B4-BE49-F238E27FC236}">
                <a16:creationId xmlns:a16="http://schemas.microsoft.com/office/drawing/2014/main" id="{330514F6-8073-0C9E-13DB-A57DDB59EA3D}"/>
              </a:ext>
            </a:extLst>
          </p:cNvPr>
          <p:cNvGraphicFramePr/>
          <p:nvPr>
            <p:extLst>
              <p:ext uri="{D42A27DB-BD31-4B8C-83A1-F6EECF244321}">
                <p14:modId xmlns:p14="http://schemas.microsoft.com/office/powerpoint/2010/main" val="303735933"/>
              </p:ext>
            </p:extLst>
          </p:nvPr>
        </p:nvGraphicFramePr>
        <p:xfrm>
          <a:off x="2209109" y="1513392"/>
          <a:ext cx="7757042" cy="48463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332390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4748A-155B-955C-A534-A13EBB5FB7A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4E916B4-75EF-5E51-64FD-7ED8E8BE8D7A}"/>
              </a:ext>
            </a:extLst>
          </p:cNvPr>
          <p:cNvPicPr>
            <a:picLocks noChangeAspect="1"/>
          </p:cNvPicPr>
          <p:nvPr/>
        </p:nvPicPr>
        <p:blipFill>
          <a:blip r:embed="rId3"/>
          <a:stretch>
            <a:fillRect/>
          </a:stretch>
        </p:blipFill>
        <p:spPr>
          <a:xfrm>
            <a:off x="338435" y="6267635"/>
            <a:ext cx="2849357" cy="321961"/>
          </a:xfrm>
          <a:prstGeom prst="rect">
            <a:avLst/>
          </a:prstGeom>
        </p:spPr>
      </p:pic>
      <p:sp>
        <p:nvSpPr>
          <p:cNvPr id="2" name="TextBox 1">
            <a:extLst>
              <a:ext uri="{FF2B5EF4-FFF2-40B4-BE49-F238E27FC236}">
                <a16:creationId xmlns:a16="http://schemas.microsoft.com/office/drawing/2014/main" id="{DAD91E69-26EC-2351-B8A8-4D1CF4DD1058}"/>
              </a:ext>
            </a:extLst>
          </p:cNvPr>
          <p:cNvSpPr txBox="1"/>
          <p:nvPr/>
        </p:nvSpPr>
        <p:spPr>
          <a:xfrm>
            <a:off x="509375" y="696508"/>
            <a:ext cx="7196850"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RMOCC Standards</a:t>
            </a:r>
          </a:p>
        </p:txBody>
      </p:sp>
      <p:sp>
        <p:nvSpPr>
          <p:cNvPr id="14" name="Right Triangle 13">
            <a:extLst>
              <a:ext uri="{FF2B5EF4-FFF2-40B4-BE49-F238E27FC236}">
                <a16:creationId xmlns:a16="http://schemas.microsoft.com/office/drawing/2014/main" id="{D5598F92-44B2-A694-48E2-4359894ED987}"/>
              </a:ext>
            </a:extLst>
          </p:cNvPr>
          <p:cNvSpPr/>
          <p:nvPr/>
        </p:nvSpPr>
        <p:spPr>
          <a:xfrm rot="10800000">
            <a:off x="3299789" y="-3"/>
            <a:ext cx="8892207" cy="106017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86F15B8-21D8-7C44-57DC-FB5B19845FD4}"/>
              </a:ext>
            </a:extLst>
          </p:cNvPr>
          <p:cNvSpPr/>
          <p:nvPr/>
        </p:nvSpPr>
        <p:spPr>
          <a:xfrm>
            <a:off x="-4" y="1470193"/>
            <a:ext cx="12192000" cy="4321001"/>
          </a:xfrm>
          <a:prstGeom prst="rect">
            <a:avLst/>
          </a:prstGeom>
          <a:solidFill>
            <a:srgbClr val="F2F2F2">
              <a:alpha val="7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26FD362-4BF8-13CE-6466-192138A1C3F4}"/>
              </a:ext>
            </a:extLst>
          </p:cNvPr>
          <p:cNvSpPr txBox="1"/>
          <p:nvPr/>
        </p:nvSpPr>
        <p:spPr>
          <a:xfrm>
            <a:off x="989693" y="2530061"/>
            <a:ext cx="3854414" cy="1446550"/>
          </a:xfrm>
          <a:prstGeom prst="rect">
            <a:avLst/>
          </a:prstGeom>
          <a:noFill/>
        </p:spPr>
        <p:txBody>
          <a:bodyPr wrap="square">
            <a:spAutoFit/>
          </a:bodyPr>
          <a:lstStyle/>
          <a:p>
            <a:r>
              <a:rPr lang="en-US" sz="2200" dirty="0">
                <a:effectLst/>
                <a:latin typeface="Open Sans" pitchFamily="2" charset="0"/>
                <a:ea typeface="Open Sans" pitchFamily="2" charset="0"/>
                <a:cs typeface="Open Sans" pitchFamily="2" charset="0"/>
              </a:rPr>
              <a:t>Standards provide a clear framework for delivering </a:t>
            </a:r>
            <a:r>
              <a:rPr lang="en-US" sz="2200" b="1" i="1" dirty="0">
                <a:effectLst/>
                <a:latin typeface="Open Sans" pitchFamily="2" charset="0"/>
                <a:ea typeface="Open Sans" pitchFamily="2" charset="0"/>
                <a:cs typeface="Open Sans" pitchFamily="2" charset="0"/>
              </a:rPr>
              <a:t>high-quality, consistent care </a:t>
            </a:r>
            <a:r>
              <a:rPr lang="en-US" sz="2200" dirty="0">
                <a:effectLst/>
                <a:latin typeface="Open Sans" pitchFamily="2" charset="0"/>
                <a:ea typeface="Open Sans" pitchFamily="2" charset="0"/>
                <a:cs typeface="Open Sans" pitchFamily="2" charset="0"/>
              </a:rPr>
              <a:t>across diverse settings. </a:t>
            </a:r>
          </a:p>
        </p:txBody>
      </p:sp>
      <p:sp>
        <p:nvSpPr>
          <p:cNvPr id="4" name="TextBox 3">
            <a:extLst>
              <a:ext uri="{FF2B5EF4-FFF2-40B4-BE49-F238E27FC236}">
                <a16:creationId xmlns:a16="http://schemas.microsoft.com/office/drawing/2014/main" id="{CA585C87-FF31-6375-368E-E7BC388ECB6B}"/>
              </a:ext>
            </a:extLst>
          </p:cNvPr>
          <p:cNvSpPr txBox="1"/>
          <p:nvPr/>
        </p:nvSpPr>
        <p:spPr>
          <a:xfrm>
            <a:off x="6104194" y="2517142"/>
            <a:ext cx="4214088" cy="1785104"/>
          </a:xfrm>
          <a:prstGeom prst="rect">
            <a:avLst/>
          </a:prstGeom>
          <a:noFill/>
        </p:spPr>
        <p:txBody>
          <a:bodyPr wrap="square">
            <a:spAutoFit/>
          </a:bodyPr>
          <a:lstStyle/>
          <a:p>
            <a:r>
              <a:rPr lang="en-US" sz="2200" dirty="0">
                <a:latin typeface="Open Sans" pitchFamily="2" charset="0"/>
                <a:ea typeface="Open Sans" pitchFamily="2" charset="0"/>
                <a:cs typeface="Open Sans" pitchFamily="2" charset="0"/>
              </a:rPr>
              <a:t>They serve as a foundation for evaluation, improvement, and accountability, ensuring patients receive safe, effective, and coordinated treatment.</a:t>
            </a:r>
          </a:p>
        </p:txBody>
      </p:sp>
      <p:pic>
        <p:nvPicPr>
          <p:cNvPr id="6" name="Picture 5" descr="A red and black broken glass&#10;&#10;Description automatically generated">
            <a:extLst>
              <a:ext uri="{FF2B5EF4-FFF2-40B4-BE49-F238E27FC236}">
                <a16:creationId xmlns:a16="http://schemas.microsoft.com/office/drawing/2014/main" id="{B7D0DD17-19C1-D0ED-5828-B15363531E17}"/>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7" name="Straight Connector 6">
            <a:extLst>
              <a:ext uri="{FF2B5EF4-FFF2-40B4-BE49-F238E27FC236}">
                <a16:creationId xmlns:a16="http://schemas.microsoft.com/office/drawing/2014/main" id="{CC266B80-D27B-1A32-6953-0996C9375097}"/>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322E7AD7-F883-0699-B87F-EA87C49F54FF}"/>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Tree>
    <p:extLst>
      <p:ext uri="{BB962C8B-B14F-4D97-AF65-F5344CB8AC3E}">
        <p14:creationId xmlns:p14="http://schemas.microsoft.com/office/powerpoint/2010/main" val="2756665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9C83C-D06B-B9D0-CF26-EDA721497F84}"/>
            </a:ext>
          </a:extLst>
        </p:cNvPr>
        <p:cNvGrpSpPr/>
        <p:nvPr/>
      </p:nvGrpSpPr>
      <p:grpSpPr>
        <a:xfrm>
          <a:off x="0" y="0"/>
          <a:ext cx="0" cy="0"/>
          <a:chOff x="0" y="0"/>
          <a:chExt cx="0" cy="0"/>
        </a:xfrm>
      </p:grpSpPr>
      <p:sp>
        <p:nvSpPr>
          <p:cNvPr id="4" name="Right Triangle 3">
            <a:extLst>
              <a:ext uri="{FF2B5EF4-FFF2-40B4-BE49-F238E27FC236}">
                <a16:creationId xmlns:a16="http://schemas.microsoft.com/office/drawing/2014/main" id="{46B2DF7D-A293-49E2-7916-4B449A4EB99F}"/>
              </a:ext>
            </a:extLst>
          </p:cNvPr>
          <p:cNvSpPr/>
          <p:nvPr/>
        </p:nvSpPr>
        <p:spPr>
          <a:xfrm rot="10800000">
            <a:off x="9272337" y="-5"/>
            <a:ext cx="2919660" cy="2646951"/>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F2D8938-9825-B027-2F37-11D214914EBA}"/>
              </a:ext>
            </a:extLst>
          </p:cNvPr>
          <p:cNvSpPr txBox="1"/>
          <p:nvPr/>
        </p:nvSpPr>
        <p:spPr>
          <a:xfrm>
            <a:off x="511686" y="691917"/>
            <a:ext cx="7196850"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Goals in Establishing an RMOCC</a:t>
            </a:r>
          </a:p>
        </p:txBody>
      </p:sp>
      <p:pic>
        <p:nvPicPr>
          <p:cNvPr id="8" name="Picture 7">
            <a:extLst>
              <a:ext uri="{FF2B5EF4-FFF2-40B4-BE49-F238E27FC236}">
                <a16:creationId xmlns:a16="http://schemas.microsoft.com/office/drawing/2014/main" id="{1B9836DC-F48B-23CF-F13A-E012058566F0}"/>
              </a:ext>
            </a:extLst>
          </p:cNvPr>
          <p:cNvPicPr>
            <a:picLocks noChangeAspect="1"/>
          </p:cNvPicPr>
          <p:nvPr/>
        </p:nvPicPr>
        <p:blipFill>
          <a:blip r:embed="rId3"/>
          <a:stretch>
            <a:fillRect/>
          </a:stretch>
        </p:blipFill>
        <p:spPr>
          <a:xfrm>
            <a:off x="338435" y="6267635"/>
            <a:ext cx="2849357" cy="321961"/>
          </a:xfrm>
          <a:prstGeom prst="rect">
            <a:avLst/>
          </a:prstGeom>
        </p:spPr>
      </p:pic>
      <p:sp>
        <p:nvSpPr>
          <p:cNvPr id="2" name="TextBox 1">
            <a:extLst>
              <a:ext uri="{FF2B5EF4-FFF2-40B4-BE49-F238E27FC236}">
                <a16:creationId xmlns:a16="http://schemas.microsoft.com/office/drawing/2014/main" id="{7BD31C74-530E-58F6-1D80-434AA5FA886F}"/>
              </a:ext>
            </a:extLst>
          </p:cNvPr>
          <p:cNvSpPr txBox="1"/>
          <p:nvPr/>
        </p:nvSpPr>
        <p:spPr>
          <a:xfrm>
            <a:off x="535257" y="1797649"/>
            <a:ext cx="10961497" cy="3231654"/>
          </a:xfrm>
          <a:prstGeom prst="rect">
            <a:avLst/>
          </a:prstGeom>
          <a:noFill/>
        </p:spPr>
        <p:txBody>
          <a:bodyPr wrap="square">
            <a:spAutoFit/>
          </a:bodyPr>
          <a:lstStyle/>
          <a:p>
            <a:pPr marL="457200" indent="-457200">
              <a:spcBef>
                <a:spcPts val="1200"/>
              </a:spcBef>
              <a:buFont typeface="+mj-lt"/>
              <a:buAutoNum type="arabicPeriod"/>
            </a:pPr>
            <a:r>
              <a:rPr lang="en-US" sz="2200" b="1" dirty="0">
                <a:effectLst/>
                <a:latin typeface="Open Sans" pitchFamily="2" charset="0"/>
                <a:ea typeface="Open Sans" pitchFamily="2" charset="0"/>
                <a:cs typeface="Open Sans" pitchFamily="2" charset="0"/>
              </a:rPr>
              <a:t>Ensure Consistency Across Regions</a:t>
            </a:r>
            <a:br>
              <a:rPr lang="en-US" sz="2000" dirty="0">
                <a:effectLst/>
                <a:latin typeface="Open Sans" pitchFamily="2" charset="0"/>
                <a:ea typeface="Open Sans" pitchFamily="2" charset="0"/>
                <a:cs typeface="Open Sans" pitchFamily="2" charset="0"/>
              </a:rPr>
            </a:br>
            <a:r>
              <a:rPr lang="en-US" sz="2000" dirty="0">
                <a:effectLst/>
                <a:latin typeface="Open Sans" pitchFamily="2" charset="0"/>
                <a:ea typeface="Open Sans" pitchFamily="2" charset="0"/>
                <a:cs typeface="Open Sans" pitchFamily="2" charset="0"/>
              </a:rPr>
              <a:t>Define a common framework so RMOCCs function reliably regardless of geography or organizational structure.</a:t>
            </a:r>
          </a:p>
          <a:p>
            <a:pPr marL="457200" indent="-457200">
              <a:spcBef>
                <a:spcPts val="1200"/>
              </a:spcBef>
              <a:buFont typeface="+mj-lt"/>
              <a:buAutoNum type="arabicPeriod"/>
            </a:pPr>
            <a:r>
              <a:rPr lang="en-US" sz="2200" b="1" dirty="0">
                <a:effectLst/>
                <a:latin typeface="Open Sans" pitchFamily="2" charset="0"/>
                <a:ea typeface="Open Sans" pitchFamily="2" charset="0"/>
                <a:cs typeface="Open Sans" pitchFamily="2" charset="0"/>
              </a:rPr>
              <a:t>Support Scalable Disaster Response</a:t>
            </a:r>
            <a:br>
              <a:rPr lang="en-US" sz="2000" dirty="0">
                <a:effectLst/>
                <a:latin typeface="Open Sans" pitchFamily="2" charset="0"/>
                <a:ea typeface="Open Sans" pitchFamily="2" charset="0"/>
                <a:cs typeface="Open Sans" pitchFamily="2" charset="0"/>
              </a:rPr>
            </a:br>
            <a:r>
              <a:rPr lang="en-US" sz="2000" dirty="0">
                <a:effectLst/>
                <a:latin typeface="Open Sans" pitchFamily="2" charset="0"/>
                <a:ea typeface="Open Sans" pitchFamily="2" charset="0"/>
                <a:cs typeface="Open Sans" pitchFamily="2" charset="0"/>
              </a:rPr>
              <a:t>Enable rapid expansion from daily coordination to mass casualty incident management without building from scratch.</a:t>
            </a:r>
          </a:p>
          <a:p>
            <a:pPr marL="457200" indent="-457200">
              <a:spcBef>
                <a:spcPts val="1200"/>
              </a:spcBef>
              <a:buFont typeface="+mj-lt"/>
              <a:buAutoNum type="arabicPeriod"/>
            </a:pPr>
            <a:r>
              <a:rPr lang="en-US" sz="2200" b="1" dirty="0">
                <a:effectLst/>
                <a:latin typeface="Open Sans" pitchFamily="2" charset="0"/>
                <a:ea typeface="Open Sans" pitchFamily="2" charset="0"/>
                <a:cs typeface="Open Sans" pitchFamily="2" charset="0"/>
              </a:rPr>
              <a:t>Facilitate Interoperability and Cross-State Coordination</a:t>
            </a:r>
            <a:br>
              <a:rPr lang="en-US" sz="2000" dirty="0">
                <a:effectLst/>
                <a:latin typeface="Open Sans" pitchFamily="2" charset="0"/>
                <a:ea typeface="Open Sans" pitchFamily="2" charset="0"/>
                <a:cs typeface="Open Sans" pitchFamily="2" charset="0"/>
              </a:rPr>
            </a:br>
            <a:r>
              <a:rPr lang="en-US" sz="2000" dirty="0">
                <a:effectLst/>
                <a:latin typeface="Open Sans" pitchFamily="2" charset="0"/>
                <a:ea typeface="Open Sans" pitchFamily="2" charset="0"/>
                <a:cs typeface="Open Sans" pitchFamily="2" charset="0"/>
              </a:rPr>
              <a:t>Align protocols and data systems to support coordination across jurisdictions, especially during large-scale events.</a:t>
            </a:r>
          </a:p>
        </p:txBody>
      </p:sp>
      <p:pic>
        <p:nvPicPr>
          <p:cNvPr id="7" name="Picture 6" descr="A red and black broken glass&#10;&#10;Description automatically generated">
            <a:extLst>
              <a:ext uri="{FF2B5EF4-FFF2-40B4-BE49-F238E27FC236}">
                <a16:creationId xmlns:a16="http://schemas.microsoft.com/office/drawing/2014/main" id="{A3516440-B5BB-B58D-5D49-494243DC260E}"/>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13" name="Straight Connector 12">
            <a:extLst>
              <a:ext uri="{FF2B5EF4-FFF2-40B4-BE49-F238E27FC236}">
                <a16:creationId xmlns:a16="http://schemas.microsoft.com/office/drawing/2014/main" id="{DB2C09C5-9B81-8D40-5F94-5A2954757333}"/>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243951BB-EC4D-C265-BF2C-785A0F96BAE5}"/>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3" name="TextBox 2">
            <a:extLst>
              <a:ext uri="{FF2B5EF4-FFF2-40B4-BE49-F238E27FC236}">
                <a16:creationId xmlns:a16="http://schemas.microsoft.com/office/drawing/2014/main" id="{9E23ED5A-2383-EA25-865C-019D28F62B58}"/>
              </a:ext>
            </a:extLst>
          </p:cNvPr>
          <p:cNvSpPr txBox="1"/>
          <p:nvPr/>
        </p:nvSpPr>
        <p:spPr>
          <a:xfrm>
            <a:off x="511686" y="1180305"/>
            <a:ext cx="5948362" cy="430887"/>
          </a:xfrm>
          <a:prstGeom prst="rect">
            <a:avLst/>
          </a:prstGeom>
          <a:noFill/>
        </p:spPr>
        <p:txBody>
          <a:bodyPr wrap="square">
            <a:spAutoFit/>
          </a:bodyPr>
          <a:lstStyle/>
          <a:p>
            <a:r>
              <a:rPr lang="en-US" sz="2200" b="1" dirty="0">
                <a:solidFill>
                  <a:schemeClr val="accent2"/>
                </a:solidFill>
                <a:effectLst/>
                <a:latin typeface="Open Sans" pitchFamily="2" charset="0"/>
                <a:ea typeface="Open Sans" pitchFamily="2" charset="0"/>
                <a:cs typeface="Open Sans" pitchFamily="2" charset="0"/>
              </a:rPr>
              <a:t>RMOCC Standards</a:t>
            </a:r>
          </a:p>
        </p:txBody>
      </p:sp>
    </p:spTree>
    <p:extLst>
      <p:ext uri="{BB962C8B-B14F-4D97-AF65-F5344CB8AC3E}">
        <p14:creationId xmlns:p14="http://schemas.microsoft.com/office/powerpoint/2010/main" val="3233917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31E93-F02A-9A48-6188-48A177B736C1}"/>
            </a:ext>
          </a:extLst>
        </p:cNvPr>
        <p:cNvGrpSpPr/>
        <p:nvPr/>
      </p:nvGrpSpPr>
      <p:grpSpPr>
        <a:xfrm>
          <a:off x="0" y="0"/>
          <a:ext cx="0" cy="0"/>
          <a:chOff x="0" y="0"/>
          <a:chExt cx="0" cy="0"/>
        </a:xfrm>
      </p:grpSpPr>
      <p:sp>
        <p:nvSpPr>
          <p:cNvPr id="4" name="Right Triangle 3">
            <a:extLst>
              <a:ext uri="{FF2B5EF4-FFF2-40B4-BE49-F238E27FC236}">
                <a16:creationId xmlns:a16="http://schemas.microsoft.com/office/drawing/2014/main" id="{394CB13F-AAA6-E5A1-CA17-23BE420851F3}"/>
              </a:ext>
            </a:extLst>
          </p:cNvPr>
          <p:cNvSpPr/>
          <p:nvPr/>
        </p:nvSpPr>
        <p:spPr>
          <a:xfrm rot="10800000">
            <a:off x="9272337" y="-5"/>
            <a:ext cx="2919660" cy="2646951"/>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E4B1EAB2-FF46-1D00-8412-C5B3494649FF}"/>
              </a:ext>
            </a:extLst>
          </p:cNvPr>
          <p:cNvPicPr>
            <a:picLocks noChangeAspect="1"/>
          </p:cNvPicPr>
          <p:nvPr/>
        </p:nvPicPr>
        <p:blipFill>
          <a:blip r:embed="rId2"/>
          <a:stretch>
            <a:fillRect/>
          </a:stretch>
        </p:blipFill>
        <p:spPr>
          <a:xfrm>
            <a:off x="338435" y="6267635"/>
            <a:ext cx="2849357" cy="321961"/>
          </a:xfrm>
          <a:prstGeom prst="rect">
            <a:avLst/>
          </a:prstGeom>
        </p:spPr>
      </p:pic>
      <p:sp>
        <p:nvSpPr>
          <p:cNvPr id="2" name="TextBox 1">
            <a:extLst>
              <a:ext uri="{FF2B5EF4-FFF2-40B4-BE49-F238E27FC236}">
                <a16:creationId xmlns:a16="http://schemas.microsoft.com/office/drawing/2014/main" id="{331633C2-CB55-662D-0049-25AA0C17F3AB}"/>
              </a:ext>
            </a:extLst>
          </p:cNvPr>
          <p:cNvSpPr txBox="1"/>
          <p:nvPr/>
        </p:nvSpPr>
        <p:spPr>
          <a:xfrm>
            <a:off x="564131" y="1797648"/>
            <a:ext cx="10961497" cy="3231654"/>
          </a:xfrm>
          <a:prstGeom prst="rect">
            <a:avLst/>
          </a:prstGeom>
          <a:noFill/>
        </p:spPr>
        <p:txBody>
          <a:bodyPr wrap="square">
            <a:spAutoFit/>
          </a:bodyPr>
          <a:lstStyle/>
          <a:p>
            <a:pPr marL="457200" indent="-457200">
              <a:spcBef>
                <a:spcPts val="1200"/>
              </a:spcBef>
              <a:buFont typeface="+mj-lt"/>
              <a:buAutoNum type="arabicPeriod" startAt="4"/>
            </a:pPr>
            <a:r>
              <a:rPr lang="en-US" sz="2200" b="1" dirty="0">
                <a:effectLst/>
                <a:latin typeface="Open Sans" pitchFamily="2" charset="0"/>
                <a:ea typeface="Open Sans" pitchFamily="2" charset="0"/>
                <a:cs typeface="Open Sans" pitchFamily="2" charset="0"/>
              </a:rPr>
              <a:t>Guide Implementation and Maturity</a:t>
            </a:r>
            <a:br>
              <a:rPr lang="en-US" sz="2000" b="1" dirty="0">
                <a:effectLst/>
                <a:latin typeface="Open Sans" pitchFamily="2" charset="0"/>
                <a:ea typeface="Open Sans" pitchFamily="2" charset="0"/>
                <a:cs typeface="Open Sans" pitchFamily="2" charset="0"/>
              </a:rPr>
            </a:br>
            <a:r>
              <a:rPr lang="en-US" sz="2000" dirty="0">
                <a:effectLst/>
                <a:latin typeface="Open Sans" pitchFamily="2" charset="0"/>
                <a:ea typeface="Open Sans" pitchFamily="2" charset="0"/>
                <a:cs typeface="Open Sans" pitchFamily="2" charset="0"/>
              </a:rPr>
              <a:t>Provide a roadmap for developing and evolving RMOCC capabilities, from basic coordination to fully integrated operations.</a:t>
            </a:r>
          </a:p>
          <a:p>
            <a:pPr marL="457200" indent="-457200">
              <a:spcBef>
                <a:spcPts val="1200"/>
              </a:spcBef>
              <a:buFont typeface="+mj-lt"/>
              <a:buAutoNum type="arabicPeriod" startAt="4"/>
            </a:pPr>
            <a:r>
              <a:rPr lang="en-US" sz="2200" b="1" dirty="0">
                <a:effectLst/>
                <a:latin typeface="Open Sans" pitchFamily="2" charset="0"/>
                <a:ea typeface="Open Sans" pitchFamily="2" charset="0"/>
                <a:cs typeface="Open Sans" pitchFamily="2" charset="0"/>
              </a:rPr>
              <a:t>Build Trust Through Transparency and Governance</a:t>
            </a:r>
            <a:br>
              <a:rPr lang="en-US" sz="2000" b="1" dirty="0">
                <a:effectLst/>
                <a:latin typeface="Open Sans" pitchFamily="2" charset="0"/>
                <a:ea typeface="Open Sans" pitchFamily="2" charset="0"/>
                <a:cs typeface="Open Sans" pitchFamily="2" charset="0"/>
              </a:rPr>
            </a:br>
            <a:r>
              <a:rPr lang="en-US" sz="2000" dirty="0">
                <a:effectLst/>
                <a:latin typeface="Open Sans" pitchFamily="2" charset="0"/>
                <a:ea typeface="Open Sans" pitchFamily="2" charset="0"/>
                <a:cs typeface="Open Sans" pitchFamily="2" charset="0"/>
              </a:rPr>
              <a:t>Set clear expectations around authority, data use, and decision-making to encourage hospital participation and collaboration.</a:t>
            </a:r>
          </a:p>
          <a:p>
            <a:pPr marL="457200" indent="-457200">
              <a:spcBef>
                <a:spcPts val="1200"/>
              </a:spcBef>
              <a:buFont typeface="+mj-lt"/>
              <a:buAutoNum type="arabicPeriod" startAt="4"/>
            </a:pPr>
            <a:r>
              <a:rPr lang="en-US" sz="2200" b="1" dirty="0">
                <a:effectLst/>
                <a:latin typeface="Open Sans" pitchFamily="2" charset="0"/>
                <a:ea typeface="Open Sans" pitchFamily="2" charset="0"/>
                <a:cs typeface="Open Sans" pitchFamily="2" charset="0"/>
              </a:rPr>
              <a:t>Enable Data-Driven Performance Improvement</a:t>
            </a:r>
            <a:br>
              <a:rPr lang="en-US" sz="2000" b="1" dirty="0">
                <a:effectLst/>
                <a:latin typeface="Open Sans" pitchFamily="2" charset="0"/>
                <a:ea typeface="Open Sans" pitchFamily="2" charset="0"/>
                <a:cs typeface="Open Sans" pitchFamily="2" charset="0"/>
              </a:rPr>
            </a:br>
            <a:r>
              <a:rPr lang="en-US" sz="2000" dirty="0">
                <a:effectLst/>
                <a:latin typeface="Open Sans" pitchFamily="2" charset="0"/>
                <a:ea typeface="Open Sans" pitchFamily="2" charset="0"/>
                <a:cs typeface="Open Sans" pitchFamily="2" charset="0"/>
              </a:rPr>
              <a:t>Standardize what data is collected and how it’s used to improve transfer efficiency, patient outcomes, and system learning.</a:t>
            </a:r>
          </a:p>
        </p:txBody>
      </p:sp>
      <p:pic>
        <p:nvPicPr>
          <p:cNvPr id="7" name="Picture 6" descr="A red and black broken glass&#10;&#10;Description automatically generated">
            <a:extLst>
              <a:ext uri="{FF2B5EF4-FFF2-40B4-BE49-F238E27FC236}">
                <a16:creationId xmlns:a16="http://schemas.microsoft.com/office/drawing/2014/main" id="{5E899708-FAD4-F943-2FB9-3644F666272D}"/>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13" name="Straight Connector 12">
            <a:extLst>
              <a:ext uri="{FF2B5EF4-FFF2-40B4-BE49-F238E27FC236}">
                <a16:creationId xmlns:a16="http://schemas.microsoft.com/office/drawing/2014/main" id="{1A86B685-3051-8F9F-E1E5-F9F53D19D7A3}"/>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540EFF91-FCEA-FF5E-5C6D-930A5ABFBBB6}"/>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9" name="TextBox 8">
            <a:extLst>
              <a:ext uri="{FF2B5EF4-FFF2-40B4-BE49-F238E27FC236}">
                <a16:creationId xmlns:a16="http://schemas.microsoft.com/office/drawing/2014/main" id="{FAEA8FD4-093E-174A-D061-3A91AB3E9CE5}"/>
              </a:ext>
            </a:extLst>
          </p:cNvPr>
          <p:cNvSpPr txBox="1"/>
          <p:nvPr/>
        </p:nvSpPr>
        <p:spPr>
          <a:xfrm>
            <a:off x="511686" y="691917"/>
            <a:ext cx="7196850"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Goals in Establishing an RMOCC</a:t>
            </a:r>
          </a:p>
        </p:txBody>
      </p:sp>
      <p:sp>
        <p:nvSpPr>
          <p:cNvPr id="10" name="TextBox 9">
            <a:extLst>
              <a:ext uri="{FF2B5EF4-FFF2-40B4-BE49-F238E27FC236}">
                <a16:creationId xmlns:a16="http://schemas.microsoft.com/office/drawing/2014/main" id="{8044BD1B-96FE-6D44-900B-848DB6D0CCED}"/>
              </a:ext>
            </a:extLst>
          </p:cNvPr>
          <p:cNvSpPr txBox="1"/>
          <p:nvPr/>
        </p:nvSpPr>
        <p:spPr>
          <a:xfrm>
            <a:off x="511686" y="1180305"/>
            <a:ext cx="5948362" cy="430887"/>
          </a:xfrm>
          <a:prstGeom prst="rect">
            <a:avLst/>
          </a:prstGeom>
          <a:noFill/>
        </p:spPr>
        <p:txBody>
          <a:bodyPr wrap="square">
            <a:spAutoFit/>
          </a:bodyPr>
          <a:lstStyle/>
          <a:p>
            <a:r>
              <a:rPr lang="en-US" sz="2200" b="1" dirty="0">
                <a:solidFill>
                  <a:schemeClr val="accent2"/>
                </a:solidFill>
                <a:effectLst/>
                <a:latin typeface="Open Sans" pitchFamily="2" charset="0"/>
                <a:ea typeface="Open Sans" pitchFamily="2" charset="0"/>
                <a:cs typeface="Open Sans" pitchFamily="2" charset="0"/>
              </a:rPr>
              <a:t>RMOCC Standards</a:t>
            </a:r>
          </a:p>
        </p:txBody>
      </p:sp>
    </p:spTree>
    <p:extLst>
      <p:ext uri="{BB962C8B-B14F-4D97-AF65-F5344CB8AC3E}">
        <p14:creationId xmlns:p14="http://schemas.microsoft.com/office/powerpoint/2010/main" val="3043590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E7B50-2871-A4A4-7FE1-57ACC1D5169E}"/>
            </a:ext>
          </a:extLst>
        </p:cNvPr>
        <p:cNvGrpSpPr/>
        <p:nvPr/>
      </p:nvGrpSpPr>
      <p:grpSpPr>
        <a:xfrm>
          <a:off x="0" y="0"/>
          <a:ext cx="0" cy="0"/>
          <a:chOff x="0" y="0"/>
          <a:chExt cx="0" cy="0"/>
        </a:xfrm>
      </p:grpSpPr>
      <p:sp>
        <p:nvSpPr>
          <p:cNvPr id="4" name="Right Triangle 3">
            <a:extLst>
              <a:ext uri="{FF2B5EF4-FFF2-40B4-BE49-F238E27FC236}">
                <a16:creationId xmlns:a16="http://schemas.microsoft.com/office/drawing/2014/main" id="{DB570D83-751D-4014-CB7F-A3BA00349480}"/>
              </a:ext>
            </a:extLst>
          </p:cNvPr>
          <p:cNvSpPr/>
          <p:nvPr/>
        </p:nvSpPr>
        <p:spPr>
          <a:xfrm rot="10800000">
            <a:off x="9272337" y="-5"/>
            <a:ext cx="2919660" cy="2646951"/>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D9205B6-E206-283B-CA75-353E84AC04AD}"/>
              </a:ext>
            </a:extLst>
          </p:cNvPr>
          <p:cNvPicPr>
            <a:picLocks noChangeAspect="1"/>
          </p:cNvPicPr>
          <p:nvPr/>
        </p:nvPicPr>
        <p:blipFill>
          <a:blip r:embed="rId2"/>
          <a:stretch>
            <a:fillRect/>
          </a:stretch>
        </p:blipFill>
        <p:spPr>
          <a:xfrm>
            <a:off x="338435" y="6267635"/>
            <a:ext cx="2849357" cy="321961"/>
          </a:xfrm>
          <a:prstGeom prst="rect">
            <a:avLst/>
          </a:prstGeom>
        </p:spPr>
      </p:pic>
      <p:sp>
        <p:nvSpPr>
          <p:cNvPr id="2" name="TextBox 1">
            <a:extLst>
              <a:ext uri="{FF2B5EF4-FFF2-40B4-BE49-F238E27FC236}">
                <a16:creationId xmlns:a16="http://schemas.microsoft.com/office/drawing/2014/main" id="{0506DEE5-E670-6C11-BD25-482D00855044}"/>
              </a:ext>
            </a:extLst>
          </p:cNvPr>
          <p:cNvSpPr txBox="1"/>
          <p:nvPr/>
        </p:nvSpPr>
        <p:spPr>
          <a:xfrm>
            <a:off x="535250" y="1797650"/>
            <a:ext cx="10961497" cy="3231654"/>
          </a:xfrm>
          <a:prstGeom prst="rect">
            <a:avLst/>
          </a:prstGeom>
          <a:noFill/>
        </p:spPr>
        <p:txBody>
          <a:bodyPr wrap="square">
            <a:spAutoFit/>
          </a:bodyPr>
          <a:lstStyle/>
          <a:p>
            <a:pPr marL="457200" indent="-457200">
              <a:spcBef>
                <a:spcPts val="1200"/>
              </a:spcBef>
              <a:buFont typeface="+mj-lt"/>
              <a:buAutoNum type="arabicPeriod" startAt="7"/>
            </a:pPr>
            <a:r>
              <a:rPr lang="en-US" sz="2200" b="1" dirty="0">
                <a:effectLst/>
                <a:latin typeface="Open Sans" pitchFamily="2" charset="0"/>
                <a:ea typeface="Open Sans" pitchFamily="2" charset="0"/>
                <a:cs typeface="Open Sans" pitchFamily="2" charset="0"/>
              </a:rPr>
              <a:t>Justify and Align Funding</a:t>
            </a:r>
            <a:br>
              <a:rPr lang="en-US" sz="2000" b="1" dirty="0">
                <a:effectLst/>
                <a:latin typeface="Open Sans" pitchFamily="2" charset="0"/>
                <a:ea typeface="Open Sans" pitchFamily="2" charset="0"/>
                <a:cs typeface="Open Sans" pitchFamily="2" charset="0"/>
              </a:rPr>
            </a:br>
            <a:r>
              <a:rPr lang="en-US" sz="2000" dirty="0">
                <a:effectLst/>
                <a:latin typeface="Open Sans" pitchFamily="2" charset="0"/>
                <a:ea typeface="Open Sans" pitchFamily="2" charset="0"/>
                <a:cs typeface="Open Sans" pitchFamily="2" charset="0"/>
              </a:rPr>
              <a:t>Allow state, federal, and local funders to allocate resources based on demonstrable capacity, performance, and need.</a:t>
            </a:r>
          </a:p>
          <a:p>
            <a:pPr marL="457200" indent="-457200">
              <a:spcBef>
                <a:spcPts val="1200"/>
              </a:spcBef>
              <a:buFont typeface="+mj-lt"/>
              <a:buAutoNum type="arabicPeriod" startAt="7"/>
            </a:pPr>
            <a:r>
              <a:rPr lang="en-US" sz="2200" b="1" dirty="0">
                <a:effectLst/>
                <a:latin typeface="Open Sans" pitchFamily="2" charset="0"/>
                <a:ea typeface="Open Sans" pitchFamily="2" charset="0"/>
                <a:cs typeface="Open Sans" pitchFamily="2" charset="0"/>
              </a:rPr>
              <a:t>Protect Legal and Ethical Integrity</a:t>
            </a:r>
            <a:br>
              <a:rPr lang="en-US" sz="2000" b="1" dirty="0">
                <a:effectLst/>
                <a:latin typeface="Open Sans" pitchFamily="2" charset="0"/>
                <a:ea typeface="Open Sans" pitchFamily="2" charset="0"/>
                <a:cs typeface="Open Sans" pitchFamily="2" charset="0"/>
              </a:rPr>
            </a:br>
            <a:r>
              <a:rPr lang="en-US" sz="2000" dirty="0">
                <a:effectLst/>
                <a:latin typeface="Open Sans" pitchFamily="2" charset="0"/>
                <a:ea typeface="Open Sans" pitchFamily="2" charset="0"/>
                <a:cs typeface="Open Sans" pitchFamily="2" charset="0"/>
              </a:rPr>
              <a:t>Ensure triage and transfer decisions made during crisis conditions are supported by clear, defensible, and ethical guidelines.</a:t>
            </a:r>
          </a:p>
          <a:p>
            <a:pPr marL="457200" indent="-457200">
              <a:spcBef>
                <a:spcPts val="1200"/>
              </a:spcBef>
              <a:buFont typeface="+mj-lt"/>
              <a:buAutoNum type="arabicPeriod" startAt="7"/>
            </a:pPr>
            <a:r>
              <a:rPr lang="en-US" sz="2200" b="1" dirty="0">
                <a:effectLst/>
                <a:latin typeface="Open Sans" pitchFamily="2" charset="0"/>
                <a:ea typeface="Open Sans" pitchFamily="2" charset="0"/>
                <a:cs typeface="Open Sans" pitchFamily="2" charset="0"/>
              </a:rPr>
              <a:t>Institutionalize the RMOCC Function</a:t>
            </a:r>
            <a:br>
              <a:rPr lang="en-US" sz="2000" b="1" dirty="0">
                <a:effectLst/>
                <a:latin typeface="Open Sans" pitchFamily="2" charset="0"/>
                <a:ea typeface="Open Sans" pitchFamily="2" charset="0"/>
                <a:cs typeface="Open Sans" pitchFamily="2" charset="0"/>
              </a:rPr>
            </a:br>
            <a:r>
              <a:rPr lang="en-US" sz="2000" dirty="0">
                <a:effectLst/>
                <a:latin typeface="Open Sans" pitchFamily="2" charset="0"/>
                <a:ea typeface="Open Sans" pitchFamily="2" charset="0"/>
                <a:cs typeface="Open Sans" pitchFamily="2" charset="0"/>
              </a:rPr>
              <a:t>Shift coordination from a temporary workaround to a permanent system function that strengthens routine and emergency care alike.</a:t>
            </a:r>
          </a:p>
        </p:txBody>
      </p:sp>
      <p:pic>
        <p:nvPicPr>
          <p:cNvPr id="7" name="Picture 6" descr="A red and black broken glass&#10;&#10;Description automatically generated">
            <a:extLst>
              <a:ext uri="{FF2B5EF4-FFF2-40B4-BE49-F238E27FC236}">
                <a16:creationId xmlns:a16="http://schemas.microsoft.com/office/drawing/2014/main" id="{6174DA4B-1A03-2B39-C7CA-421C58FF6FAF}"/>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13" name="Straight Connector 12">
            <a:extLst>
              <a:ext uri="{FF2B5EF4-FFF2-40B4-BE49-F238E27FC236}">
                <a16:creationId xmlns:a16="http://schemas.microsoft.com/office/drawing/2014/main" id="{0B0C1D40-46F8-F343-19FB-4BEF822B22E7}"/>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99BF8D0E-956A-10C3-DCEB-9251E870CCC0}"/>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9" name="TextBox 8">
            <a:extLst>
              <a:ext uri="{FF2B5EF4-FFF2-40B4-BE49-F238E27FC236}">
                <a16:creationId xmlns:a16="http://schemas.microsoft.com/office/drawing/2014/main" id="{22ECC090-DC26-2EC7-16F3-C36BCC329623}"/>
              </a:ext>
            </a:extLst>
          </p:cNvPr>
          <p:cNvSpPr txBox="1"/>
          <p:nvPr/>
        </p:nvSpPr>
        <p:spPr>
          <a:xfrm>
            <a:off x="511686" y="691917"/>
            <a:ext cx="7196850"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Goals in Establishing an RMOCC</a:t>
            </a:r>
          </a:p>
        </p:txBody>
      </p:sp>
      <p:sp>
        <p:nvSpPr>
          <p:cNvPr id="10" name="TextBox 9">
            <a:extLst>
              <a:ext uri="{FF2B5EF4-FFF2-40B4-BE49-F238E27FC236}">
                <a16:creationId xmlns:a16="http://schemas.microsoft.com/office/drawing/2014/main" id="{5B7D78BF-C893-CA94-DBB4-746E610212E4}"/>
              </a:ext>
            </a:extLst>
          </p:cNvPr>
          <p:cNvSpPr txBox="1"/>
          <p:nvPr/>
        </p:nvSpPr>
        <p:spPr>
          <a:xfrm>
            <a:off x="511686" y="1180305"/>
            <a:ext cx="5948362" cy="430887"/>
          </a:xfrm>
          <a:prstGeom prst="rect">
            <a:avLst/>
          </a:prstGeom>
          <a:noFill/>
        </p:spPr>
        <p:txBody>
          <a:bodyPr wrap="square">
            <a:spAutoFit/>
          </a:bodyPr>
          <a:lstStyle/>
          <a:p>
            <a:r>
              <a:rPr lang="en-US" sz="2200" b="1" dirty="0">
                <a:solidFill>
                  <a:schemeClr val="accent2"/>
                </a:solidFill>
                <a:effectLst/>
                <a:latin typeface="Open Sans" pitchFamily="2" charset="0"/>
                <a:ea typeface="Open Sans" pitchFamily="2" charset="0"/>
                <a:cs typeface="Open Sans" pitchFamily="2" charset="0"/>
              </a:rPr>
              <a:t>RMOCC Standards</a:t>
            </a:r>
          </a:p>
        </p:txBody>
      </p:sp>
    </p:spTree>
    <p:extLst>
      <p:ext uri="{BB962C8B-B14F-4D97-AF65-F5344CB8AC3E}">
        <p14:creationId xmlns:p14="http://schemas.microsoft.com/office/powerpoint/2010/main" val="8632939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104A5C2-A450-C4EC-8360-88DDE50393F4}"/>
            </a:ext>
          </a:extLst>
        </p:cNvPr>
        <p:cNvGrpSpPr/>
        <p:nvPr/>
      </p:nvGrpSpPr>
      <p:grpSpPr>
        <a:xfrm>
          <a:off x="0" y="0"/>
          <a:ext cx="0" cy="0"/>
          <a:chOff x="0" y="0"/>
          <a:chExt cx="0" cy="0"/>
        </a:xfrm>
      </p:grpSpPr>
      <p:sp>
        <p:nvSpPr>
          <p:cNvPr id="4" name="Right Triangle 3">
            <a:extLst>
              <a:ext uri="{FF2B5EF4-FFF2-40B4-BE49-F238E27FC236}">
                <a16:creationId xmlns:a16="http://schemas.microsoft.com/office/drawing/2014/main" id="{FB44B753-4856-02B9-B5DA-19444345E093}"/>
              </a:ext>
            </a:extLst>
          </p:cNvPr>
          <p:cNvSpPr/>
          <p:nvPr/>
        </p:nvSpPr>
        <p:spPr>
          <a:xfrm rot="10800000">
            <a:off x="7100887" y="-3"/>
            <a:ext cx="5091111" cy="3429002"/>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E7E0FBB-9CB1-31CD-B7E9-1880059BCAB2}"/>
              </a:ext>
            </a:extLst>
          </p:cNvPr>
          <p:cNvSpPr txBox="1"/>
          <p:nvPr/>
        </p:nvSpPr>
        <p:spPr>
          <a:xfrm>
            <a:off x="511691" y="691914"/>
            <a:ext cx="7928771" cy="954107"/>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Basic </a:t>
            </a:r>
            <a:r>
              <a:rPr lang="en-US" sz="2800" b="1" dirty="0">
                <a:solidFill>
                  <a:schemeClr val="accent2"/>
                </a:solidFill>
                <a:latin typeface="Open Sans" pitchFamily="2" charset="0"/>
                <a:ea typeface="Open Sans" pitchFamily="2" charset="0"/>
                <a:cs typeface="Open Sans" pitchFamily="2" charset="0"/>
              </a:rPr>
              <a:t>Structural Components </a:t>
            </a:r>
            <a:r>
              <a:rPr lang="en-US" sz="2800" b="1" dirty="0">
                <a:latin typeface="Open Sans" pitchFamily="2" charset="0"/>
                <a:ea typeface="Open Sans" pitchFamily="2" charset="0"/>
                <a:cs typeface="Open Sans" pitchFamily="2" charset="0"/>
              </a:rPr>
              <a:t>to be Addressed by RMOCC Standards</a:t>
            </a:r>
          </a:p>
        </p:txBody>
      </p:sp>
      <p:pic>
        <p:nvPicPr>
          <p:cNvPr id="8" name="Picture 7">
            <a:extLst>
              <a:ext uri="{FF2B5EF4-FFF2-40B4-BE49-F238E27FC236}">
                <a16:creationId xmlns:a16="http://schemas.microsoft.com/office/drawing/2014/main" id="{8B150C08-944F-D784-BFEC-9703189CF7F5}"/>
              </a:ext>
            </a:extLst>
          </p:cNvPr>
          <p:cNvPicPr>
            <a:picLocks noChangeAspect="1"/>
          </p:cNvPicPr>
          <p:nvPr/>
        </p:nvPicPr>
        <p:blipFill>
          <a:blip r:embed="rId3"/>
          <a:stretch>
            <a:fillRect/>
          </a:stretch>
        </p:blipFill>
        <p:spPr>
          <a:xfrm>
            <a:off x="338435" y="6267635"/>
            <a:ext cx="2849357" cy="321961"/>
          </a:xfrm>
          <a:prstGeom prst="rect">
            <a:avLst/>
          </a:prstGeom>
        </p:spPr>
      </p:pic>
      <p:pic>
        <p:nvPicPr>
          <p:cNvPr id="7" name="Picture 6" descr="A red and black broken glass&#10;&#10;Description automatically generated">
            <a:extLst>
              <a:ext uri="{FF2B5EF4-FFF2-40B4-BE49-F238E27FC236}">
                <a16:creationId xmlns:a16="http://schemas.microsoft.com/office/drawing/2014/main" id="{B5BE8542-42DD-FD36-5DF9-53198AA9D7D1}"/>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13" name="Straight Connector 12">
            <a:extLst>
              <a:ext uri="{FF2B5EF4-FFF2-40B4-BE49-F238E27FC236}">
                <a16:creationId xmlns:a16="http://schemas.microsoft.com/office/drawing/2014/main" id="{E345F43B-7569-B62B-9446-EFB1BCCA4582}"/>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BF2720EB-F179-D6DB-BE0B-C318C8EF00F1}"/>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graphicFrame>
        <p:nvGraphicFramePr>
          <p:cNvPr id="3" name="Table 2">
            <a:extLst>
              <a:ext uri="{FF2B5EF4-FFF2-40B4-BE49-F238E27FC236}">
                <a16:creationId xmlns:a16="http://schemas.microsoft.com/office/drawing/2014/main" id="{EA8738DF-4AF9-2617-B0FB-5A40023F0365}"/>
              </a:ext>
            </a:extLst>
          </p:cNvPr>
          <p:cNvGraphicFramePr>
            <a:graphicFrameLocks noGrp="1"/>
          </p:cNvGraphicFramePr>
          <p:nvPr>
            <p:extLst>
              <p:ext uri="{D42A27DB-BD31-4B8C-83A1-F6EECF244321}">
                <p14:modId xmlns:p14="http://schemas.microsoft.com/office/powerpoint/2010/main" val="1463361823"/>
              </p:ext>
            </p:extLst>
          </p:nvPr>
        </p:nvGraphicFramePr>
        <p:xfrm>
          <a:off x="553456" y="1795039"/>
          <a:ext cx="8365958" cy="4148177"/>
        </p:xfrm>
        <a:graphic>
          <a:graphicData uri="http://schemas.openxmlformats.org/drawingml/2006/table">
            <a:tbl>
              <a:tblPr/>
              <a:tblGrid>
                <a:gridCol w="2109288">
                  <a:extLst>
                    <a:ext uri="{9D8B030D-6E8A-4147-A177-3AD203B41FA5}">
                      <a16:colId xmlns:a16="http://schemas.microsoft.com/office/drawing/2014/main" val="3549487048"/>
                    </a:ext>
                  </a:extLst>
                </a:gridCol>
                <a:gridCol w="6256670">
                  <a:extLst>
                    <a:ext uri="{9D8B030D-6E8A-4147-A177-3AD203B41FA5}">
                      <a16:colId xmlns:a16="http://schemas.microsoft.com/office/drawing/2014/main" val="1086983379"/>
                    </a:ext>
                  </a:extLst>
                </a:gridCol>
              </a:tblGrid>
              <a:tr h="470338">
                <a:tc>
                  <a:txBody>
                    <a:bodyPr/>
                    <a:lstStyle/>
                    <a:p>
                      <a:r>
                        <a:rPr lang="en-US" sz="2000" b="1" u="sng" dirty="0"/>
                        <a:t>Category</a:t>
                      </a:r>
                    </a:p>
                  </a:txBody>
                  <a:tcPr marL="66578" marR="66578" marT="33289" marB="33289" anchor="ctr">
                    <a:lnL>
                      <a:noFill/>
                    </a:lnL>
                    <a:lnR>
                      <a:noFill/>
                    </a:lnR>
                    <a:lnT>
                      <a:noFill/>
                    </a:lnT>
                    <a:lnB>
                      <a:noFill/>
                    </a:lnB>
                    <a:noFill/>
                  </a:tcPr>
                </a:tc>
                <a:tc>
                  <a:txBody>
                    <a:bodyPr/>
                    <a:lstStyle/>
                    <a:p>
                      <a:r>
                        <a:rPr lang="en-US" sz="2000" b="1" u="sng" dirty="0"/>
                        <a:t>Key Needs</a:t>
                      </a:r>
                    </a:p>
                  </a:txBody>
                  <a:tcPr marL="66578" marR="66578" marT="33289" marB="33289" anchor="ctr">
                    <a:lnL>
                      <a:noFill/>
                    </a:lnL>
                    <a:lnR>
                      <a:noFill/>
                    </a:lnR>
                    <a:lnT>
                      <a:noFill/>
                    </a:lnT>
                    <a:lnB>
                      <a:noFill/>
                    </a:lnB>
                    <a:noFill/>
                  </a:tcPr>
                </a:tc>
                <a:extLst>
                  <a:ext uri="{0D108BD9-81ED-4DB2-BD59-A6C34878D82A}">
                    <a16:rowId xmlns:a16="http://schemas.microsoft.com/office/drawing/2014/main" val="609018176"/>
                  </a:ext>
                </a:extLst>
              </a:tr>
              <a:tr h="372424">
                <a:tc>
                  <a:txBody>
                    <a:bodyPr/>
                    <a:lstStyle/>
                    <a:p>
                      <a:r>
                        <a:rPr lang="en-US" sz="2000" b="1" dirty="0"/>
                        <a:t>Authority</a:t>
                      </a:r>
                      <a:endParaRPr lang="en-US" sz="2000" dirty="0"/>
                    </a:p>
                  </a:txBody>
                  <a:tcPr marL="66578" marR="66578" marT="33289" marB="33289" anchor="ctr">
                    <a:lnL>
                      <a:noFill/>
                    </a:lnL>
                    <a:lnR>
                      <a:noFill/>
                    </a:lnR>
                    <a:lnT>
                      <a:noFill/>
                    </a:lnT>
                    <a:lnB>
                      <a:noFill/>
                    </a:lnB>
                    <a:noFill/>
                  </a:tcPr>
                </a:tc>
                <a:tc>
                  <a:txBody>
                    <a:bodyPr/>
                    <a:lstStyle/>
                    <a:p>
                      <a:r>
                        <a:rPr lang="en-US" sz="2000"/>
                        <a:t>Legal/contractual authority to access data, compel transfers</a:t>
                      </a:r>
                    </a:p>
                  </a:txBody>
                  <a:tcPr marL="66578" marR="66578" marT="33289" marB="33289" anchor="ctr">
                    <a:lnL>
                      <a:noFill/>
                    </a:lnL>
                    <a:lnR>
                      <a:noFill/>
                    </a:lnR>
                    <a:lnT>
                      <a:noFill/>
                    </a:lnT>
                    <a:lnB>
                      <a:noFill/>
                    </a:lnB>
                    <a:noFill/>
                  </a:tcPr>
                </a:tc>
                <a:extLst>
                  <a:ext uri="{0D108BD9-81ED-4DB2-BD59-A6C34878D82A}">
                    <a16:rowId xmlns:a16="http://schemas.microsoft.com/office/drawing/2014/main" val="1176750001"/>
                  </a:ext>
                </a:extLst>
              </a:tr>
              <a:tr h="372424">
                <a:tc>
                  <a:txBody>
                    <a:bodyPr/>
                    <a:lstStyle/>
                    <a:p>
                      <a:r>
                        <a:rPr lang="en-US" sz="2000" b="1" dirty="0"/>
                        <a:t>Trust</a:t>
                      </a:r>
                      <a:endParaRPr lang="en-US" sz="2000" dirty="0"/>
                    </a:p>
                  </a:txBody>
                  <a:tcPr marL="66578" marR="66578" marT="33289" marB="33289" anchor="ctr">
                    <a:lnL>
                      <a:noFill/>
                    </a:lnL>
                    <a:lnR>
                      <a:noFill/>
                    </a:lnR>
                    <a:lnT>
                      <a:noFill/>
                    </a:lnT>
                    <a:lnB>
                      <a:noFill/>
                    </a:lnB>
                    <a:noFill/>
                  </a:tcPr>
                </a:tc>
                <a:tc>
                  <a:txBody>
                    <a:bodyPr/>
                    <a:lstStyle/>
                    <a:p>
                      <a:r>
                        <a:rPr lang="en-US" sz="2000" dirty="0"/>
                        <a:t>Transparent governance, equitable policies</a:t>
                      </a:r>
                    </a:p>
                  </a:txBody>
                  <a:tcPr marL="66578" marR="66578" marT="33289" marB="33289" anchor="ctr">
                    <a:lnL>
                      <a:noFill/>
                    </a:lnL>
                    <a:lnR>
                      <a:noFill/>
                    </a:lnR>
                    <a:lnT>
                      <a:noFill/>
                    </a:lnT>
                    <a:lnB>
                      <a:noFill/>
                    </a:lnB>
                    <a:noFill/>
                  </a:tcPr>
                </a:tc>
                <a:extLst>
                  <a:ext uri="{0D108BD9-81ED-4DB2-BD59-A6C34878D82A}">
                    <a16:rowId xmlns:a16="http://schemas.microsoft.com/office/drawing/2014/main" val="3082797145"/>
                  </a:ext>
                </a:extLst>
              </a:tr>
              <a:tr h="372424">
                <a:tc>
                  <a:txBody>
                    <a:bodyPr/>
                    <a:lstStyle/>
                    <a:p>
                      <a:r>
                        <a:rPr lang="en-US" sz="2000" b="1" dirty="0"/>
                        <a:t>Infrastructure</a:t>
                      </a:r>
                      <a:endParaRPr lang="en-US" sz="2000" dirty="0"/>
                    </a:p>
                  </a:txBody>
                  <a:tcPr marL="66578" marR="66578" marT="33289" marB="33289" anchor="ctr">
                    <a:lnL>
                      <a:noFill/>
                    </a:lnL>
                    <a:lnR>
                      <a:noFill/>
                    </a:lnR>
                    <a:lnT>
                      <a:noFill/>
                    </a:lnT>
                    <a:lnB>
                      <a:noFill/>
                    </a:lnB>
                    <a:noFill/>
                  </a:tcPr>
                </a:tc>
                <a:tc>
                  <a:txBody>
                    <a:bodyPr/>
                    <a:lstStyle/>
                    <a:p>
                      <a:r>
                        <a:rPr lang="en-US" sz="2000" dirty="0"/>
                        <a:t>Data platform, comms systems, call center setup</a:t>
                      </a:r>
                    </a:p>
                  </a:txBody>
                  <a:tcPr marL="66578" marR="66578" marT="33289" marB="33289" anchor="ctr">
                    <a:lnL>
                      <a:noFill/>
                    </a:lnL>
                    <a:lnR>
                      <a:noFill/>
                    </a:lnR>
                    <a:lnT>
                      <a:noFill/>
                    </a:lnT>
                    <a:lnB>
                      <a:noFill/>
                    </a:lnB>
                    <a:noFill/>
                  </a:tcPr>
                </a:tc>
                <a:extLst>
                  <a:ext uri="{0D108BD9-81ED-4DB2-BD59-A6C34878D82A}">
                    <a16:rowId xmlns:a16="http://schemas.microsoft.com/office/drawing/2014/main" val="4288796997"/>
                  </a:ext>
                </a:extLst>
              </a:tr>
              <a:tr h="372424">
                <a:tc>
                  <a:txBody>
                    <a:bodyPr/>
                    <a:lstStyle/>
                    <a:p>
                      <a:r>
                        <a:rPr lang="en-US" sz="2000" b="1"/>
                        <a:t>Staffing</a:t>
                      </a:r>
                      <a:endParaRPr lang="en-US" sz="2000"/>
                    </a:p>
                  </a:txBody>
                  <a:tcPr marL="66578" marR="66578" marT="33289" marB="33289" anchor="ctr">
                    <a:lnL>
                      <a:noFill/>
                    </a:lnL>
                    <a:lnR>
                      <a:noFill/>
                    </a:lnR>
                    <a:lnT>
                      <a:noFill/>
                    </a:lnT>
                    <a:lnB>
                      <a:noFill/>
                    </a:lnB>
                    <a:noFill/>
                  </a:tcPr>
                </a:tc>
                <a:tc>
                  <a:txBody>
                    <a:bodyPr/>
                    <a:lstStyle/>
                    <a:p>
                      <a:r>
                        <a:rPr lang="en-US" sz="2000" dirty="0"/>
                        <a:t>Medical director, transfer coordinators, specialty consultants</a:t>
                      </a:r>
                    </a:p>
                  </a:txBody>
                  <a:tcPr marL="66578" marR="66578" marT="33289" marB="33289" anchor="ctr">
                    <a:lnL>
                      <a:noFill/>
                    </a:lnL>
                    <a:lnR>
                      <a:noFill/>
                    </a:lnR>
                    <a:lnT>
                      <a:noFill/>
                    </a:lnT>
                    <a:lnB>
                      <a:noFill/>
                    </a:lnB>
                    <a:noFill/>
                  </a:tcPr>
                </a:tc>
                <a:extLst>
                  <a:ext uri="{0D108BD9-81ED-4DB2-BD59-A6C34878D82A}">
                    <a16:rowId xmlns:a16="http://schemas.microsoft.com/office/drawing/2014/main" val="1473075957"/>
                  </a:ext>
                </a:extLst>
              </a:tr>
              <a:tr h="372424">
                <a:tc>
                  <a:txBody>
                    <a:bodyPr/>
                    <a:lstStyle/>
                    <a:p>
                      <a:r>
                        <a:rPr lang="en-US" sz="2000" b="1"/>
                        <a:t>Funding</a:t>
                      </a:r>
                      <a:endParaRPr lang="en-US" sz="2000"/>
                    </a:p>
                  </a:txBody>
                  <a:tcPr marL="66578" marR="66578" marT="33289" marB="33289" anchor="ctr">
                    <a:lnL>
                      <a:noFill/>
                    </a:lnL>
                    <a:lnR>
                      <a:noFill/>
                    </a:lnR>
                    <a:lnT>
                      <a:noFill/>
                    </a:lnT>
                    <a:lnB>
                      <a:noFill/>
                    </a:lnB>
                    <a:noFill/>
                  </a:tcPr>
                </a:tc>
                <a:tc>
                  <a:txBody>
                    <a:bodyPr/>
                    <a:lstStyle/>
                    <a:p>
                      <a:r>
                        <a:rPr lang="en-US" sz="2000" dirty="0"/>
                        <a:t>Sustainable model</a:t>
                      </a:r>
                    </a:p>
                  </a:txBody>
                  <a:tcPr marL="66578" marR="66578" marT="33289" marB="33289" anchor="ctr">
                    <a:lnL>
                      <a:noFill/>
                    </a:lnL>
                    <a:lnR>
                      <a:noFill/>
                    </a:lnR>
                    <a:lnT>
                      <a:noFill/>
                    </a:lnT>
                    <a:lnB>
                      <a:noFill/>
                    </a:lnB>
                    <a:noFill/>
                  </a:tcPr>
                </a:tc>
                <a:extLst>
                  <a:ext uri="{0D108BD9-81ED-4DB2-BD59-A6C34878D82A}">
                    <a16:rowId xmlns:a16="http://schemas.microsoft.com/office/drawing/2014/main" val="4248868674"/>
                  </a:ext>
                </a:extLst>
              </a:tr>
              <a:tr h="532033">
                <a:tc>
                  <a:txBody>
                    <a:bodyPr/>
                    <a:lstStyle/>
                    <a:p>
                      <a:r>
                        <a:rPr lang="en-US" sz="2000" b="1" dirty="0"/>
                        <a:t>Integration</a:t>
                      </a:r>
                      <a:endParaRPr lang="en-US" sz="2000" dirty="0"/>
                    </a:p>
                  </a:txBody>
                  <a:tcPr marL="66578" marR="66578" marT="33289" marB="33289" anchor="ctr">
                    <a:lnL>
                      <a:noFill/>
                    </a:lnL>
                    <a:lnR>
                      <a:noFill/>
                    </a:lnR>
                    <a:lnT>
                      <a:noFill/>
                    </a:lnT>
                    <a:lnB>
                      <a:noFill/>
                    </a:lnB>
                    <a:noFill/>
                  </a:tcPr>
                </a:tc>
                <a:tc>
                  <a:txBody>
                    <a:bodyPr/>
                    <a:lstStyle/>
                    <a:p>
                      <a:r>
                        <a:rPr lang="en-US" sz="2000" dirty="0"/>
                        <a:t>Ties with EMS, public health, trauma, and emergency management, others</a:t>
                      </a:r>
                    </a:p>
                  </a:txBody>
                  <a:tcPr marL="66578" marR="66578" marT="33289" marB="33289" anchor="ctr">
                    <a:lnL>
                      <a:noFill/>
                    </a:lnL>
                    <a:lnR>
                      <a:noFill/>
                    </a:lnR>
                    <a:lnT>
                      <a:noFill/>
                    </a:lnT>
                    <a:lnB>
                      <a:noFill/>
                    </a:lnB>
                    <a:noFill/>
                  </a:tcPr>
                </a:tc>
                <a:extLst>
                  <a:ext uri="{0D108BD9-81ED-4DB2-BD59-A6C34878D82A}">
                    <a16:rowId xmlns:a16="http://schemas.microsoft.com/office/drawing/2014/main" val="4264716670"/>
                  </a:ext>
                </a:extLst>
              </a:tr>
              <a:tr h="532033">
                <a:tc>
                  <a:txBody>
                    <a:bodyPr/>
                    <a:lstStyle/>
                    <a:p>
                      <a:r>
                        <a:rPr lang="en-US" sz="2000" b="1" dirty="0"/>
                        <a:t>Capabilities</a:t>
                      </a:r>
                    </a:p>
                  </a:txBody>
                  <a:tcPr marL="66578" marR="66578" marT="33289" marB="33289" anchor="ctr">
                    <a:lnL>
                      <a:noFill/>
                    </a:lnL>
                    <a:lnR>
                      <a:noFill/>
                    </a:lnR>
                    <a:lnT>
                      <a:noFill/>
                    </a:lnT>
                    <a:lnB>
                      <a:noFill/>
                    </a:lnB>
                    <a:noFill/>
                  </a:tcPr>
                </a:tc>
                <a:tc>
                  <a:txBody>
                    <a:bodyPr/>
                    <a:lstStyle/>
                    <a:p>
                      <a:r>
                        <a:rPr lang="en-US" sz="2000" dirty="0"/>
                        <a:t>Attributes outlined by ASPR </a:t>
                      </a:r>
                    </a:p>
                  </a:txBody>
                  <a:tcPr marL="66578" marR="66578" marT="33289" marB="33289" anchor="ctr">
                    <a:lnL>
                      <a:noFill/>
                    </a:lnL>
                    <a:lnR>
                      <a:noFill/>
                    </a:lnR>
                    <a:lnT>
                      <a:noFill/>
                    </a:lnT>
                    <a:lnB>
                      <a:noFill/>
                    </a:lnB>
                    <a:noFill/>
                  </a:tcPr>
                </a:tc>
                <a:extLst>
                  <a:ext uri="{0D108BD9-81ED-4DB2-BD59-A6C34878D82A}">
                    <a16:rowId xmlns:a16="http://schemas.microsoft.com/office/drawing/2014/main" val="3730252253"/>
                  </a:ext>
                </a:extLst>
              </a:tr>
            </a:tbl>
          </a:graphicData>
        </a:graphic>
      </p:graphicFrame>
    </p:spTree>
    <p:extLst>
      <p:ext uri="{BB962C8B-B14F-4D97-AF65-F5344CB8AC3E}">
        <p14:creationId xmlns:p14="http://schemas.microsoft.com/office/powerpoint/2010/main" val="40485112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706A7-D072-724C-BD65-D6572B5BDBBA}"/>
            </a:ext>
          </a:extLst>
        </p:cNvPr>
        <p:cNvGrpSpPr/>
        <p:nvPr/>
      </p:nvGrpSpPr>
      <p:grpSpPr>
        <a:xfrm>
          <a:off x="0" y="0"/>
          <a:ext cx="0" cy="0"/>
          <a:chOff x="0" y="0"/>
          <a:chExt cx="0" cy="0"/>
        </a:xfrm>
      </p:grpSpPr>
      <p:sp>
        <p:nvSpPr>
          <p:cNvPr id="4" name="Right Triangle 3">
            <a:extLst>
              <a:ext uri="{FF2B5EF4-FFF2-40B4-BE49-F238E27FC236}">
                <a16:creationId xmlns:a16="http://schemas.microsoft.com/office/drawing/2014/main" id="{B4292C20-4C30-A0C3-67B0-0F1000EDA892}"/>
              </a:ext>
            </a:extLst>
          </p:cNvPr>
          <p:cNvSpPr/>
          <p:nvPr/>
        </p:nvSpPr>
        <p:spPr>
          <a:xfrm rot="10800000">
            <a:off x="9272337" y="-5"/>
            <a:ext cx="2919660" cy="2646951"/>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7EAF778-71EA-BC0A-BA27-15BB9DED641F}"/>
              </a:ext>
            </a:extLst>
          </p:cNvPr>
          <p:cNvSpPr txBox="1"/>
          <p:nvPr/>
        </p:nvSpPr>
        <p:spPr>
          <a:xfrm>
            <a:off x="492435" y="691605"/>
            <a:ext cx="7196850"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Building an RMOCC Network</a:t>
            </a:r>
          </a:p>
        </p:txBody>
      </p:sp>
      <p:pic>
        <p:nvPicPr>
          <p:cNvPr id="8" name="Picture 7">
            <a:extLst>
              <a:ext uri="{FF2B5EF4-FFF2-40B4-BE49-F238E27FC236}">
                <a16:creationId xmlns:a16="http://schemas.microsoft.com/office/drawing/2014/main" id="{D35802E1-68D3-0D10-9ED8-5738943A1468}"/>
              </a:ext>
            </a:extLst>
          </p:cNvPr>
          <p:cNvPicPr>
            <a:picLocks noChangeAspect="1"/>
          </p:cNvPicPr>
          <p:nvPr/>
        </p:nvPicPr>
        <p:blipFill>
          <a:blip r:embed="rId3"/>
          <a:stretch>
            <a:fillRect/>
          </a:stretch>
        </p:blipFill>
        <p:spPr>
          <a:xfrm>
            <a:off x="338435" y="6267635"/>
            <a:ext cx="2849357" cy="321961"/>
          </a:xfrm>
          <a:prstGeom prst="rect">
            <a:avLst/>
          </a:prstGeom>
        </p:spPr>
      </p:pic>
      <p:pic>
        <p:nvPicPr>
          <p:cNvPr id="7" name="Picture 6" descr="A red and black broken glass&#10;&#10;Description automatically generated">
            <a:extLst>
              <a:ext uri="{FF2B5EF4-FFF2-40B4-BE49-F238E27FC236}">
                <a16:creationId xmlns:a16="http://schemas.microsoft.com/office/drawing/2014/main" id="{0D5D8A1C-0A25-BC57-4767-4C3C078AE5C8}"/>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13" name="Straight Connector 12">
            <a:extLst>
              <a:ext uri="{FF2B5EF4-FFF2-40B4-BE49-F238E27FC236}">
                <a16:creationId xmlns:a16="http://schemas.microsoft.com/office/drawing/2014/main" id="{C19A3650-353D-C9A6-33C1-B9899D77F926}"/>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A28BCDD9-4718-E88E-4C69-E6E545637517}"/>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2" name="TextBox 1">
            <a:extLst>
              <a:ext uri="{FF2B5EF4-FFF2-40B4-BE49-F238E27FC236}">
                <a16:creationId xmlns:a16="http://schemas.microsoft.com/office/drawing/2014/main" id="{68DA5F71-F926-5CD6-4F7A-79483B277721}"/>
              </a:ext>
            </a:extLst>
          </p:cNvPr>
          <p:cNvSpPr txBox="1"/>
          <p:nvPr/>
        </p:nvSpPr>
        <p:spPr>
          <a:xfrm>
            <a:off x="521310" y="1169637"/>
            <a:ext cx="7006745" cy="430887"/>
          </a:xfrm>
          <a:prstGeom prst="rect">
            <a:avLst/>
          </a:prstGeom>
          <a:noFill/>
        </p:spPr>
        <p:txBody>
          <a:bodyPr wrap="square">
            <a:spAutoFit/>
          </a:bodyPr>
          <a:lstStyle/>
          <a:p>
            <a:r>
              <a:rPr lang="en-US" sz="2200" b="1" dirty="0">
                <a:solidFill>
                  <a:schemeClr val="accent2"/>
                </a:solidFill>
                <a:effectLst/>
                <a:latin typeface="Open Sans" pitchFamily="2" charset="0"/>
                <a:ea typeface="Open Sans" pitchFamily="2" charset="0"/>
                <a:cs typeface="Open Sans" pitchFamily="2" charset="0"/>
              </a:rPr>
              <a:t>Supporting a National Trauma System</a:t>
            </a:r>
          </a:p>
        </p:txBody>
      </p:sp>
      <p:sp>
        <p:nvSpPr>
          <p:cNvPr id="3" name="TextBox 2">
            <a:extLst>
              <a:ext uri="{FF2B5EF4-FFF2-40B4-BE49-F238E27FC236}">
                <a16:creationId xmlns:a16="http://schemas.microsoft.com/office/drawing/2014/main" id="{4AC4468E-3C4B-F87A-4BF8-450A13C27CBC}"/>
              </a:ext>
            </a:extLst>
          </p:cNvPr>
          <p:cNvSpPr txBox="1"/>
          <p:nvPr/>
        </p:nvSpPr>
        <p:spPr>
          <a:xfrm>
            <a:off x="530935" y="1800703"/>
            <a:ext cx="9749945" cy="3016210"/>
          </a:xfrm>
          <a:prstGeom prst="rect">
            <a:avLst/>
          </a:prstGeom>
          <a:noFill/>
        </p:spPr>
        <p:txBody>
          <a:bodyPr wrap="square">
            <a:spAutoFit/>
          </a:bodyPr>
          <a:lstStyle/>
          <a:p>
            <a:pPr marL="342900" indent="-342900">
              <a:spcBef>
                <a:spcPts val="1200"/>
              </a:spcBef>
              <a:buFont typeface="Arial" panose="020B0604020202020204" pitchFamily="34" charset="0"/>
              <a:buChar char="•"/>
            </a:pPr>
            <a:r>
              <a:rPr lang="en-US" sz="2000" b="1" dirty="0">
                <a:effectLst/>
                <a:latin typeface="Open Sans" pitchFamily="2" charset="0"/>
                <a:ea typeface="Open Sans" pitchFamily="2" charset="0"/>
                <a:cs typeface="Open Sans" pitchFamily="2" charset="0"/>
              </a:rPr>
              <a:t>A National Trauma and Emergency Preparedness System is critical for the optimal care of patients and ongoing advancement of the US healthcare system</a:t>
            </a:r>
          </a:p>
          <a:p>
            <a:pPr marL="342900" indent="-342900">
              <a:spcBef>
                <a:spcPts val="1200"/>
              </a:spcBef>
              <a:buFont typeface="Arial" panose="020B0604020202020204" pitchFamily="34" charset="0"/>
              <a:buChar char="•"/>
            </a:pPr>
            <a:r>
              <a:rPr lang="en-US" sz="2000" b="1" dirty="0">
                <a:latin typeface="Open Sans" pitchFamily="2" charset="0"/>
                <a:ea typeface="Open Sans" pitchFamily="2" charset="0"/>
                <a:cs typeface="Open Sans" pitchFamily="2" charset="0"/>
              </a:rPr>
              <a:t>Federal support is needed for full integration; however, the building blocks of the national system must address the day-to-day needs of the individual regions</a:t>
            </a:r>
          </a:p>
          <a:p>
            <a:pPr marL="342900" indent="-342900">
              <a:spcBef>
                <a:spcPts val="1200"/>
              </a:spcBef>
              <a:buFont typeface="Arial" panose="020B0604020202020204" pitchFamily="34" charset="0"/>
              <a:buChar char="•"/>
            </a:pPr>
            <a:r>
              <a:rPr lang="en-US" sz="2000" b="1" dirty="0">
                <a:latin typeface="Open Sans" pitchFamily="2" charset="0"/>
                <a:ea typeface="Open Sans" pitchFamily="2" charset="0"/>
                <a:cs typeface="Open Sans" pitchFamily="2" charset="0"/>
              </a:rPr>
              <a:t>The basic building block to accomplish this is the RMOCC</a:t>
            </a:r>
          </a:p>
          <a:p>
            <a:pPr marL="342900" indent="-342900">
              <a:spcBef>
                <a:spcPts val="1200"/>
              </a:spcBef>
              <a:buFont typeface="Arial" panose="020B0604020202020204" pitchFamily="34" charset="0"/>
              <a:buChar char="•"/>
            </a:pPr>
            <a:r>
              <a:rPr lang="en-US" sz="2000" b="1" dirty="0">
                <a:latin typeface="Open Sans" pitchFamily="2" charset="0"/>
                <a:ea typeface="Open Sans" pitchFamily="2" charset="0"/>
                <a:cs typeface="Open Sans" pitchFamily="2" charset="0"/>
              </a:rPr>
              <a:t>Creating this system will require regional coordination and leadership</a:t>
            </a:r>
          </a:p>
        </p:txBody>
      </p:sp>
    </p:spTree>
    <p:extLst>
      <p:ext uri="{BB962C8B-B14F-4D97-AF65-F5344CB8AC3E}">
        <p14:creationId xmlns:p14="http://schemas.microsoft.com/office/powerpoint/2010/main" val="3367869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C3874-5D25-23DB-14D8-FA5479EFF08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ADA99D0-1599-7D06-2ED0-EE1EBD3A67EF}"/>
              </a:ext>
            </a:extLst>
          </p:cNvPr>
          <p:cNvPicPr>
            <a:picLocks noChangeAspect="1"/>
          </p:cNvPicPr>
          <p:nvPr/>
        </p:nvPicPr>
        <p:blipFill>
          <a:blip r:embed="rId3"/>
          <a:stretch>
            <a:fillRect/>
          </a:stretch>
        </p:blipFill>
        <p:spPr>
          <a:xfrm>
            <a:off x="338435" y="6267635"/>
            <a:ext cx="2849357" cy="321961"/>
          </a:xfrm>
          <a:prstGeom prst="rect">
            <a:avLst/>
          </a:prstGeom>
        </p:spPr>
      </p:pic>
      <p:sp>
        <p:nvSpPr>
          <p:cNvPr id="2" name="TextBox 1">
            <a:extLst>
              <a:ext uri="{FF2B5EF4-FFF2-40B4-BE49-F238E27FC236}">
                <a16:creationId xmlns:a16="http://schemas.microsoft.com/office/drawing/2014/main" id="{F4C1BCE3-A87E-A6C1-CF89-F223CD729CAC}"/>
              </a:ext>
            </a:extLst>
          </p:cNvPr>
          <p:cNvSpPr txBox="1"/>
          <p:nvPr/>
        </p:nvSpPr>
        <p:spPr>
          <a:xfrm>
            <a:off x="518999" y="686879"/>
            <a:ext cx="8368425"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The US Does Not Have a Trauma System</a:t>
            </a:r>
          </a:p>
        </p:txBody>
      </p:sp>
      <p:sp>
        <p:nvSpPr>
          <p:cNvPr id="14" name="Right Triangle 13">
            <a:extLst>
              <a:ext uri="{FF2B5EF4-FFF2-40B4-BE49-F238E27FC236}">
                <a16:creationId xmlns:a16="http://schemas.microsoft.com/office/drawing/2014/main" id="{C4392776-1F11-5D7C-B6CE-51D6709ED429}"/>
              </a:ext>
            </a:extLst>
          </p:cNvPr>
          <p:cNvSpPr/>
          <p:nvPr/>
        </p:nvSpPr>
        <p:spPr>
          <a:xfrm rot="10800000">
            <a:off x="3299789" y="-3"/>
            <a:ext cx="8892207" cy="106017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red and black broken glass&#10;&#10;Description automatically generated">
            <a:extLst>
              <a:ext uri="{FF2B5EF4-FFF2-40B4-BE49-F238E27FC236}">
                <a16:creationId xmlns:a16="http://schemas.microsoft.com/office/drawing/2014/main" id="{8C6992D1-AD7A-C434-410A-27012E0F84FF}"/>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5" name="Straight Connector 4">
            <a:extLst>
              <a:ext uri="{FF2B5EF4-FFF2-40B4-BE49-F238E27FC236}">
                <a16:creationId xmlns:a16="http://schemas.microsoft.com/office/drawing/2014/main" id="{7F74E622-C522-E546-522E-37DEDE199BBF}"/>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80420775-15A5-D51A-6C36-7362AC6FD0C3}"/>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12" name="Rectangle 11">
            <a:extLst>
              <a:ext uri="{FF2B5EF4-FFF2-40B4-BE49-F238E27FC236}">
                <a16:creationId xmlns:a16="http://schemas.microsoft.com/office/drawing/2014/main" id="{FA4AECFB-4F83-7C7E-54B6-A0D49FF05F27}"/>
              </a:ext>
            </a:extLst>
          </p:cNvPr>
          <p:cNvSpPr/>
          <p:nvPr/>
        </p:nvSpPr>
        <p:spPr>
          <a:xfrm>
            <a:off x="9563725" y="5624274"/>
            <a:ext cx="2653467" cy="2379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CCE886E-1217-BA9E-637F-31492F5B4D67}"/>
              </a:ext>
            </a:extLst>
          </p:cNvPr>
          <p:cNvSpPr txBox="1">
            <a:spLocks/>
          </p:cNvSpPr>
          <p:nvPr/>
        </p:nvSpPr>
        <p:spPr>
          <a:xfrm>
            <a:off x="538702" y="1790682"/>
            <a:ext cx="4986192" cy="40777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Open Sans Medium" pitchFamily="2" charset="0"/>
                <a:ea typeface="Open Sans Medium" pitchFamily="2" charset="0"/>
                <a:cs typeface="Open Sans Medium"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Open Sans Medium" pitchFamily="2" charset="0"/>
                <a:ea typeface="Open Sans Medium" pitchFamily="2" charset="0"/>
                <a:cs typeface="Open Sans Medium"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Open Sans Medium" pitchFamily="2" charset="0"/>
                <a:ea typeface="Open Sans Medium" pitchFamily="2" charset="0"/>
                <a:cs typeface="Open Sans Medium"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Open Sans Medium" pitchFamily="2" charset="0"/>
                <a:ea typeface="Open Sans Medium" pitchFamily="2" charset="0"/>
                <a:cs typeface="Open Sans Medium"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Open Sans Medium" pitchFamily="2" charset="0"/>
                <a:ea typeface="Open Sans Medium" pitchFamily="2" charset="0"/>
                <a:cs typeface="Open Sans Medium"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b="1" dirty="0">
                <a:solidFill>
                  <a:srgbClr val="FF0000"/>
                </a:solidFill>
              </a:rPr>
              <a:t>What we DO have</a:t>
            </a:r>
          </a:p>
          <a:p>
            <a:pPr>
              <a:lnSpc>
                <a:spcPct val="100000"/>
              </a:lnSpc>
              <a:spcAft>
                <a:spcPts val="600"/>
              </a:spcAft>
            </a:pPr>
            <a:r>
              <a:rPr lang="en-US" sz="2000" b="1" dirty="0"/>
              <a:t>Trauma Centers</a:t>
            </a:r>
          </a:p>
          <a:p>
            <a:pPr lvl="1">
              <a:lnSpc>
                <a:spcPct val="100000"/>
              </a:lnSpc>
              <a:spcAft>
                <a:spcPts val="600"/>
              </a:spcAft>
              <a:buFont typeface="Wingdings" panose="05000000000000000000" pitchFamily="2" charset="2"/>
              <a:buChar char="§"/>
            </a:pPr>
            <a:r>
              <a:rPr lang="en-US" sz="1800" dirty="0"/>
              <a:t>Committed hospitals</a:t>
            </a:r>
          </a:p>
          <a:p>
            <a:pPr lvl="1">
              <a:lnSpc>
                <a:spcPct val="100000"/>
              </a:lnSpc>
              <a:spcAft>
                <a:spcPts val="600"/>
              </a:spcAft>
              <a:buFont typeface="Wingdings" panose="05000000000000000000" pitchFamily="2" charset="2"/>
              <a:buChar char="§"/>
            </a:pPr>
            <a:r>
              <a:rPr lang="en-US" sz="1800" dirty="0"/>
              <a:t>Committed healthcare professionals</a:t>
            </a:r>
          </a:p>
          <a:p>
            <a:pPr>
              <a:lnSpc>
                <a:spcPct val="100000"/>
              </a:lnSpc>
              <a:spcAft>
                <a:spcPts val="600"/>
              </a:spcAft>
            </a:pPr>
            <a:r>
              <a:rPr lang="en-US" sz="2000" b="1" dirty="0"/>
              <a:t>Committed Organizations</a:t>
            </a:r>
          </a:p>
          <a:p>
            <a:pPr>
              <a:lnSpc>
                <a:spcPct val="100000"/>
              </a:lnSpc>
              <a:spcAft>
                <a:spcPts val="600"/>
              </a:spcAft>
            </a:pPr>
            <a:r>
              <a:rPr lang="en-US" sz="2000" b="1" dirty="0"/>
              <a:t>Some Committed Regions/States</a:t>
            </a:r>
          </a:p>
          <a:p>
            <a:pPr marL="1408115" lvl="1" indent="-342900">
              <a:lnSpc>
                <a:spcPct val="100000"/>
              </a:lnSpc>
              <a:spcAft>
                <a:spcPts val="600"/>
              </a:spcAft>
              <a:buFontTx/>
              <a:buChar char="-"/>
            </a:pPr>
            <a:endParaRPr lang="en-US" dirty="0"/>
          </a:p>
        </p:txBody>
      </p:sp>
      <p:sp>
        <p:nvSpPr>
          <p:cNvPr id="7" name="Text Placeholder 4">
            <a:extLst>
              <a:ext uri="{FF2B5EF4-FFF2-40B4-BE49-F238E27FC236}">
                <a16:creationId xmlns:a16="http://schemas.microsoft.com/office/drawing/2014/main" id="{C4F07E18-2660-9412-A465-B79E3A32161F}"/>
              </a:ext>
            </a:extLst>
          </p:cNvPr>
          <p:cNvSpPr txBox="1">
            <a:spLocks/>
          </p:cNvSpPr>
          <p:nvPr/>
        </p:nvSpPr>
        <p:spPr>
          <a:xfrm>
            <a:off x="6023387" y="1801295"/>
            <a:ext cx="5597819" cy="40777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Open Sans Medium" pitchFamily="2" charset="0"/>
                <a:ea typeface="Open Sans Medium" pitchFamily="2" charset="0"/>
                <a:cs typeface="Open Sans Medium"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Open Sans Medium" pitchFamily="2" charset="0"/>
                <a:ea typeface="Open Sans Medium" pitchFamily="2" charset="0"/>
                <a:cs typeface="Open Sans Medium"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Open Sans Medium" pitchFamily="2" charset="0"/>
                <a:ea typeface="Open Sans Medium" pitchFamily="2" charset="0"/>
                <a:cs typeface="Open Sans Medium"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Open Sans Medium" pitchFamily="2" charset="0"/>
                <a:ea typeface="Open Sans Medium" pitchFamily="2" charset="0"/>
                <a:cs typeface="Open Sans Medium"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Open Sans Medium" pitchFamily="2" charset="0"/>
                <a:ea typeface="Open Sans Medium" pitchFamily="2" charset="0"/>
                <a:cs typeface="Open Sans Medium"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b="1" dirty="0">
                <a:solidFill>
                  <a:srgbClr val="FF0000"/>
                </a:solidFill>
              </a:rPr>
              <a:t>Challenges</a:t>
            </a:r>
          </a:p>
          <a:p>
            <a:pPr>
              <a:lnSpc>
                <a:spcPct val="100000"/>
              </a:lnSpc>
              <a:spcAft>
                <a:spcPts val="600"/>
              </a:spcAft>
            </a:pPr>
            <a:r>
              <a:rPr lang="en-US" sz="2000" b="1" dirty="0"/>
              <a:t>Uneven Access to Timely Care</a:t>
            </a:r>
          </a:p>
          <a:p>
            <a:pPr lvl="1">
              <a:lnSpc>
                <a:spcPct val="100000"/>
              </a:lnSpc>
              <a:spcAft>
                <a:spcPts val="600"/>
              </a:spcAft>
              <a:buFont typeface="Wingdings" panose="05000000000000000000" pitchFamily="2" charset="2"/>
              <a:buChar char="§"/>
            </a:pPr>
            <a:r>
              <a:rPr lang="en-US" sz="1800" dirty="0"/>
              <a:t>Trauma care deserts</a:t>
            </a:r>
          </a:p>
          <a:p>
            <a:pPr lvl="1">
              <a:lnSpc>
                <a:spcPct val="100000"/>
              </a:lnSpc>
              <a:spcAft>
                <a:spcPts val="600"/>
              </a:spcAft>
              <a:buFont typeface="Wingdings" panose="05000000000000000000" pitchFamily="2" charset="2"/>
              <a:buChar char="§"/>
            </a:pPr>
            <a:r>
              <a:rPr lang="en-US" sz="1800" dirty="0"/>
              <a:t>Limited capability</a:t>
            </a:r>
          </a:p>
          <a:p>
            <a:pPr lvl="1">
              <a:lnSpc>
                <a:spcPct val="100000"/>
              </a:lnSpc>
              <a:spcAft>
                <a:spcPts val="600"/>
              </a:spcAft>
              <a:buFont typeface="Wingdings" panose="05000000000000000000" pitchFamily="2" charset="2"/>
              <a:buChar char="§"/>
            </a:pPr>
            <a:r>
              <a:rPr lang="en-US" sz="1800" dirty="0"/>
              <a:t>EMS resources</a:t>
            </a:r>
          </a:p>
          <a:p>
            <a:pPr>
              <a:lnSpc>
                <a:spcPct val="100000"/>
              </a:lnSpc>
              <a:spcAft>
                <a:spcPts val="600"/>
              </a:spcAft>
            </a:pPr>
            <a:r>
              <a:rPr lang="en-US" sz="2000" b="1" dirty="0"/>
              <a:t>Financial Challenges</a:t>
            </a:r>
          </a:p>
          <a:p>
            <a:pPr>
              <a:lnSpc>
                <a:spcPct val="100000"/>
              </a:lnSpc>
              <a:spcAft>
                <a:spcPts val="600"/>
              </a:spcAft>
            </a:pPr>
            <a:r>
              <a:rPr lang="en-US" sz="2000" b="1" dirty="0"/>
              <a:t>Difficulties with System Collaboration</a:t>
            </a:r>
          </a:p>
          <a:p>
            <a:pPr marL="979488" indent="-401638">
              <a:lnSpc>
                <a:spcPct val="100000"/>
              </a:lnSpc>
              <a:spcAft>
                <a:spcPts val="600"/>
              </a:spcAft>
            </a:pPr>
            <a:endParaRPr lang="en-US" sz="2000" dirty="0"/>
          </a:p>
          <a:p>
            <a:pPr lvl="1">
              <a:lnSpc>
                <a:spcPct val="100000"/>
              </a:lnSpc>
              <a:spcAft>
                <a:spcPts val="600"/>
              </a:spcAft>
            </a:pPr>
            <a:endParaRPr lang="en-US" b="1" dirty="0"/>
          </a:p>
        </p:txBody>
      </p:sp>
    </p:spTree>
    <p:extLst>
      <p:ext uri="{BB962C8B-B14F-4D97-AF65-F5344CB8AC3E}">
        <p14:creationId xmlns:p14="http://schemas.microsoft.com/office/powerpoint/2010/main" val="25356952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906B90-9F22-E4BA-4427-5BE0249C0CC1}"/>
              </a:ext>
            </a:extLst>
          </p:cNvPr>
          <p:cNvSpPr/>
          <p:nvPr/>
        </p:nvSpPr>
        <p:spPr>
          <a:xfrm>
            <a:off x="0" y="0"/>
            <a:ext cx="12192000" cy="6858000"/>
          </a:xfrm>
          <a:prstGeom prst="rect">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ed and black broken glass&#10;&#10;Description automatically generated">
            <a:extLst>
              <a:ext uri="{FF2B5EF4-FFF2-40B4-BE49-F238E27FC236}">
                <a16:creationId xmlns:a16="http://schemas.microsoft.com/office/drawing/2014/main" id="{DB4AC22A-395C-570E-2CF9-95A62073922F}"/>
              </a:ext>
            </a:extLst>
          </p:cNvPr>
          <p:cNvPicPr>
            <a:picLocks noChangeAspect="1"/>
          </p:cNvPicPr>
          <p:nvPr/>
        </p:nvPicPr>
        <p:blipFill rotWithShape="1">
          <a:blip r:embed="rId3">
            <a:alphaModFix amt="85000"/>
          </a:blip>
          <a:srcRect b="60345"/>
          <a:stretch/>
        </p:blipFill>
        <p:spPr>
          <a:xfrm>
            <a:off x="9418642" y="4325884"/>
            <a:ext cx="3671007" cy="2532116"/>
          </a:xfrm>
          <a:prstGeom prst="rect">
            <a:avLst/>
          </a:prstGeom>
        </p:spPr>
      </p:pic>
      <p:sp>
        <p:nvSpPr>
          <p:cNvPr id="2" name="TextBox 1">
            <a:extLst>
              <a:ext uri="{FF2B5EF4-FFF2-40B4-BE49-F238E27FC236}">
                <a16:creationId xmlns:a16="http://schemas.microsoft.com/office/drawing/2014/main" id="{03ADF175-B643-EE96-15EC-E4E319E2E0AA}"/>
              </a:ext>
            </a:extLst>
          </p:cNvPr>
          <p:cNvSpPr txBox="1"/>
          <p:nvPr/>
        </p:nvSpPr>
        <p:spPr>
          <a:xfrm>
            <a:off x="881073" y="1732466"/>
            <a:ext cx="7196850" cy="692497"/>
          </a:xfrm>
          <a:prstGeom prst="rect">
            <a:avLst/>
          </a:prstGeom>
          <a:noFill/>
        </p:spPr>
        <p:txBody>
          <a:bodyPr wrap="square" rtlCol="0">
            <a:spAutoFit/>
          </a:bodyPr>
          <a:lstStyle/>
          <a:p>
            <a:r>
              <a:rPr lang="en-US" sz="3900" b="1" dirty="0">
                <a:solidFill>
                  <a:schemeClr val="bg1"/>
                </a:solidFill>
                <a:latin typeface="Open Sans" pitchFamily="2" charset="0"/>
                <a:ea typeface="Open Sans" pitchFamily="2" charset="0"/>
                <a:cs typeface="Open Sans" pitchFamily="2" charset="0"/>
              </a:rPr>
              <a:t>Thank You.</a:t>
            </a:r>
          </a:p>
        </p:txBody>
      </p:sp>
      <p:cxnSp>
        <p:nvCxnSpPr>
          <p:cNvPr id="17" name="Straight Connector 16">
            <a:extLst>
              <a:ext uri="{FF2B5EF4-FFF2-40B4-BE49-F238E27FC236}">
                <a16:creationId xmlns:a16="http://schemas.microsoft.com/office/drawing/2014/main" id="{BB1D42AE-1F39-EBB8-BDDD-5ABAFB90E239}"/>
              </a:ext>
            </a:extLst>
          </p:cNvPr>
          <p:cNvCxnSpPr>
            <a:cxnSpLocks/>
          </p:cNvCxnSpPr>
          <p:nvPr/>
        </p:nvCxnSpPr>
        <p:spPr>
          <a:xfrm>
            <a:off x="881073" y="2605887"/>
            <a:ext cx="7308770"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BB0B52DB-D142-85DB-DB9A-161A741B3D43}"/>
              </a:ext>
            </a:extLst>
          </p:cNvPr>
          <p:cNvPicPr>
            <a:picLocks noChangeAspect="1"/>
          </p:cNvPicPr>
          <p:nvPr/>
        </p:nvPicPr>
        <p:blipFill>
          <a:blip r:embed="rId4"/>
          <a:stretch>
            <a:fillRect/>
          </a:stretch>
        </p:blipFill>
        <p:spPr>
          <a:xfrm>
            <a:off x="881073" y="3347501"/>
            <a:ext cx="6262687" cy="707648"/>
          </a:xfrm>
          <a:prstGeom prst="rect">
            <a:avLst/>
          </a:prstGeom>
        </p:spPr>
      </p:pic>
      <p:sp>
        <p:nvSpPr>
          <p:cNvPr id="11" name="TextBox 10">
            <a:extLst>
              <a:ext uri="{FF2B5EF4-FFF2-40B4-BE49-F238E27FC236}">
                <a16:creationId xmlns:a16="http://schemas.microsoft.com/office/drawing/2014/main" id="{FBAA0F1A-DF33-C1AD-4555-5B82947C5F77}"/>
              </a:ext>
            </a:extLst>
          </p:cNvPr>
          <p:cNvSpPr txBox="1"/>
          <p:nvPr/>
        </p:nvSpPr>
        <p:spPr>
          <a:xfrm>
            <a:off x="59141" y="6589641"/>
            <a:ext cx="7600950" cy="215444"/>
          </a:xfrm>
          <a:prstGeom prst="rect">
            <a:avLst/>
          </a:prstGeom>
          <a:noFill/>
        </p:spPr>
        <p:txBody>
          <a:bodyPr wrap="square" rtlCol="0">
            <a:spAutoFit/>
          </a:bodyPr>
          <a:lstStyle/>
          <a:p>
            <a:r>
              <a:rPr lang="en-US" sz="800" b="0" i="0" dirty="0">
                <a:solidFill>
                  <a:schemeClr val="bg1"/>
                </a:solidFill>
                <a:effectLst/>
                <a:latin typeface="Open Sans Medium" pitchFamily="2" charset="0"/>
                <a:ea typeface="Open Sans Medium" pitchFamily="2" charset="0"/>
                <a:cs typeface="Open Sans Medium" pitchFamily="2" charset="0"/>
              </a:rPr>
              <a:t>©</a:t>
            </a:r>
            <a:r>
              <a:rPr lang="en-US" sz="800" dirty="0">
                <a:solidFill>
                  <a:schemeClr val="bg1"/>
                </a:solidFill>
                <a:latin typeface="Open Sans Medium" pitchFamily="2" charset="0"/>
                <a:ea typeface="Open Sans Medium" pitchFamily="2" charset="0"/>
                <a:cs typeface="Open Sans Medium" pitchFamily="2" charset="0"/>
              </a:rPr>
              <a:t>ACS</a:t>
            </a:r>
          </a:p>
        </p:txBody>
      </p:sp>
    </p:spTree>
    <p:extLst>
      <p:ext uri="{BB962C8B-B14F-4D97-AF65-F5344CB8AC3E}">
        <p14:creationId xmlns:p14="http://schemas.microsoft.com/office/powerpoint/2010/main" val="370423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B5F85-53CE-A499-CE6F-8B2CC508FB9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2FB3232-2313-F9F7-CC80-31BA9B7A4306}"/>
              </a:ext>
            </a:extLst>
          </p:cNvPr>
          <p:cNvPicPr>
            <a:picLocks noChangeAspect="1"/>
          </p:cNvPicPr>
          <p:nvPr/>
        </p:nvPicPr>
        <p:blipFill>
          <a:blip r:embed="rId3"/>
          <a:stretch>
            <a:fillRect/>
          </a:stretch>
        </p:blipFill>
        <p:spPr>
          <a:xfrm>
            <a:off x="338435" y="6267635"/>
            <a:ext cx="2849357" cy="321961"/>
          </a:xfrm>
          <a:prstGeom prst="rect">
            <a:avLst/>
          </a:prstGeom>
        </p:spPr>
      </p:pic>
      <p:sp>
        <p:nvSpPr>
          <p:cNvPr id="14" name="Right Triangle 13">
            <a:extLst>
              <a:ext uri="{FF2B5EF4-FFF2-40B4-BE49-F238E27FC236}">
                <a16:creationId xmlns:a16="http://schemas.microsoft.com/office/drawing/2014/main" id="{3544E303-9C0D-2B10-2828-69081C631E6D}"/>
              </a:ext>
            </a:extLst>
          </p:cNvPr>
          <p:cNvSpPr/>
          <p:nvPr/>
        </p:nvSpPr>
        <p:spPr>
          <a:xfrm rot="10800000">
            <a:off x="3299789" y="-3"/>
            <a:ext cx="8892207" cy="106017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red and black broken glass&#10;&#10;Description automatically generated">
            <a:extLst>
              <a:ext uri="{FF2B5EF4-FFF2-40B4-BE49-F238E27FC236}">
                <a16:creationId xmlns:a16="http://schemas.microsoft.com/office/drawing/2014/main" id="{FA504023-DF0F-9DD3-10DC-A8BAFEB9C600}"/>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5" name="Straight Connector 4">
            <a:extLst>
              <a:ext uri="{FF2B5EF4-FFF2-40B4-BE49-F238E27FC236}">
                <a16:creationId xmlns:a16="http://schemas.microsoft.com/office/drawing/2014/main" id="{B4CE3FA1-0120-A712-A6DD-CC9EE8540E36}"/>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26766D15-970D-485C-C199-6D6FAB23FF77}"/>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12" name="Rectangle 11">
            <a:extLst>
              <a:ext uri="{FF2B5EF4-FFF2-40B4-BE49-F238E27FC236}">
                <a16:creationId xmlns:a16="http://schemas.microsoft.com/office/drawing/2014/main" id="{6ED3C1D2-F64A-3497-862B-19FA9188215F}"/>
              </a:ext>
            </a:extLst>
          </p:cNvPr>
          <p:cNvSpPr/>
          <p:nvPr/>
        </p:nvSpPr>
        <p:spPr>
          <a:xfrm>
            <a:off x="9563725" y="5624274"/>
            <a:ext cx="2653467" cy="2379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3D2413F6-2401-3FD7-C34C-17A7D7D0435D}"/>
              </a:ext>
            </a:extLst>
          </p:cNvPr>
          <p:cNvGrpSpPr/>
          <p:nvPr/>
        </p:nvGrpSpPr>
        <p:grpSpPr>
          <a:xfrm>
            <a:off x="764498" y="839449"/>
            <a:ext cx="9938479" cy="5344053"/>
            <a:chOff x="718345" y="177801"/>
            <a:chExt cx="10933440" cy="5895438"/>
          </a:xfrm>
        </p:grpSpPr>
        <p:pic>
          <p:nvPicPr>
            <p:cNvPr id="10" name="Picture 9">
              <a:extLst>
                <a:ext uri="{FF2B5EF4-FFF2-40B4-BE49-F238E27FC236}">
                  <a16:creationId xmlns:a16="http://schemas.microsoft.com/office/drawing/2014/main" id="{9BFD9AE7-7AA1-7466-CF7D-68871FB464CF}"/>
                </a:ext>
              </a:extLst>
            </p:cNvPr>
            <p:cNvPicPr>
              <a:picLocks noChangeAspect="1"/>
            </p:cNvPicPr>
            <p:nvPr/>
          </p:nvPicPr>
          <p:blipFill rotWithShape="1">
            <a:blip r:embed="rId5"/>
            <a:srcRect l="20000" t="10843" r="17778" b="12266"/>
            <a:stretch/>
          </p:blipFill>
          <p:spPr>
            <a:xfrm>
              <a:off x="718345" y="3149146"/>
              <a:ext cx="2133600" cy="2636607"/>
            </a:xfrm>
            <a:prstGeom prst="rect">
              <a:avLst/>
            </a:prstGeom>
          </p:spPr>
        </p:pic>
        <p:pic>
          <p:nvPicPr>
            <p:cNvPr id="11" name="Picture 10">
              <a:extLst>
                <a:ext uri="{FF2B5EF4-FFF2-40B4-BE49-F238E27FC236}">
                  <a16:creationId xmlns:a16="http://schemas.microsoft.com/office/drawing/2014/main" id="{F0CF003F-90F2-462B-D650-880C67760E1B}"/>
                </a:ext>
              </a:extLst>
            </p:cNvPr>
            <p:cNvPicPr>
              <a:picLocks noChangeAspect="1"/>
            </p:cNvPicPr>
            <p:nvPr/>
          </p:nvPicPr>
          <p:blipFill rotWithShape="1">
            <a:blip r:embed="rId6"/>
            <a:srcRect l="24944" t="18992" r="62752" b="18760"/>
            <a:stretch/>
          </p:blipFill>
          <p:spPr>
            <a:xfrm>
              <a:off x="3450252" y="3313318"/>
              <a:ext cx="1825033" cy="2308263"/>
            </a:xfrm>
            <a:prstGeom prst="rect">
              <a:avLst/>
            </a:prstGeom>
          </p:spPr>
        </p:pic>
        <p:pic>
          <p:nvPicPr>
            <p:cNvPr id="13" name="Picture 2" descr="Ems Star Of Life Images – Browse 1,782 Stock Photos, Vectors, and Video |  Adobe Stock">
              <a:extLst>
                <a:ext uri="{FF2B5EF4-FFF2-40B4-BE49-F238E27FC236}">
                  <a16:creationId xmlns:a16="http://schemas.microsoft.com/office/drawing/2014/main" id="{AF9CCE34-28D5-9110-C024-2AA3633BD9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5881" y="3149146"/>
              <a:ext cx="2988153" cy="26366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11119678-3A9D-4E84-81C5-6F43C5B9509D}"/>
                </a:ext>
              </a:extLst>
            </p:cNvPr>
            <p:cNvPicPr>
              <a:picLocks noChangeAspect="1"/>
            </p:cNvPicPr>
            <p:nvPr/>
          </p:nvPicPr>
          <p:blipFill>
            <a:blip r:embed="rId8"/>
            <a:srcRect b="12937"/>
            <a:stretch>
              <a:fillRect/>
            </a:stretch>
          </p:blipFill>
          <p:spPr>
            <a:xfrm>
              <a:off x="1499319" y="177801"/>
              <a:ext cx="9193363" cy="2636607"/>
            </a:xfrm>
            <a:prstGeom prst="rect">
              <a:avLst/>
            </a:prstGeom>
          </p:spPr>
        </p:pic>
        <p:grpSp>
          <p:nvGrpSpPr>
            <p:cNvPr id="17" name="Group 16">
              <a:extLst>
                <a:ext uri="{FF2B5EF4-FFF2-40B4-BE49-F238E27FC236}">
                  <a16:creationId xmlns:a16="http://schemas.microsoft.com/office/drawing/2014/main" id="{0F3B9790-0089-52E5-83D8-C2D4323180A1}"/>
                </a:ext>
              </a:extLst>
            </p:cNvPr>
            <p:cNvGrpSpPr/>
            <p:nvPr/>
          </p:nvGrpSpPr>
          <p:grpSpPr>
            <a:xfrm>
              <a:off x="9287332" y="3149145"/>
              <a:ext cx="2364453" cy="2924094"/>
              <a:chOff x="9294259" y="3329255"/>
              <a:chExt cx="2921884" cy="3455650"/>
            </a:xfrm>
          </p:grpSpPr>
          <p:pic>
            <p:nvPicPr>
              <p:cNvPr id="18" name="Picture 17">
                <a:extLst>
                  <a:ext uri="{FF2B5EF4-FFF2-40B4-BE49-F238E27FC236}">
                    <a16:creationId xmlns:a16="http://schemas.microsoft.com/office/drawing/2014/main" id="{DDF84A3B-0C49-D581-63DB-2669F514A3CF}"/>
                  </a:ext>
                </a:extLst>
              </p:cNvPr>
              <p:cNvPicPr>
                <a:picLocks noChangeAspect="1"/>
              </p:cNvPicPr>
              <p:nvPr/>
            </p:nvPicPr>
            <p:blipFill>
              <a:blip r:embed="rId9"/>
              <a:stretch>
                <a:fillRect/>
              </a:stretch>
            </p:blipFill>
            <p:spPr>
              <a:xfrm>
                <a:off x="9294259" y="3329255"/>
                <a:ext cx="2921884" cy="2921883"/>
              </a:xfrm>
              <a:prstGeom prst="rect">
                <a:avLst/>
              </a:prstGeom>
            </p:spPr>
          </p:pic>
          <p:sp>
            <p:nvSpPr>
              <p:cNvPr id="19" name="TextBox 18">
                <a:extLst>
                  <a:ext uri="{FF2B5EF4-FFF2-40B4-BE49-F238E27FC236}">
                    <a16:creationId xmlns:a16="http://schemas.microsoft.com/office/drawing/2014/main" id="{5058A795-96DB-D433-7D40-2ADCFCAF0F3A}"/>
                  </a:ext>
                </a:extLst>
              </p:cNvPr>
              <p:cNvSpPr txBox="1"/>
              <p:nvPr/>
            </p:nvSpPr>
            <p:spPr>
              <a:xfrm>
                <a:off x="10372663" y="5220885"/>
                <a:ext cx="596224" cy="1564020"/>
              </a:xfrm>
              <a:prstGeom prst="rect">
                <a:avLst/>
              </a:prstGeom>
              <a:noFill/>
            </p:spPr>
            <p:txBody>
              <a:bodyPr wrap="square" rtlCol="0">
                <a:spAutoFit/>
              </a:bodyPr>
              <a:lstStyle/>
              <a:p>
                <a:r>
                  <a:rPr lang="en-US" sz="8000" dirty="0">
                    <a:solidFill>
                      <a:srgbClr val="FF0000"/>
                    </a:solidFill>
                  </a:rPr>
                  <a:t>?</a:t>
                </a:r>
              </a:p>
            </p:txBody>
          </p:sp>
        </p:grpSp>
      </p:grpSp>
    </p:spTree>
    <p:extLst>
      <p:ext uri="{BB962C8B-B14F-4D97-AF65-F5344CB8AC3E}">
        <p14:creationId xmlns:p14="http://schemas.microsoft.com/office/powerpoint/2010/main" val="3798104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94C06-79EE-A478-697B-A4568B1704BE}"/>
            </a:ext>
          </a:extLst>
        </p:cNvPr>
        <p:cNvGrpSpPr/>
        <p:nvPr/>
      </p:nvGrpSpPr>
      <p:grpSpPr>
        <a:xfrm>
          <a:off x="0" y="0"/>
          <a:ext cx="0" cy="0"/>
          <a:chOff x="0" y="0"/>
          <a:chExt cx="0" cy="0"/>
        </a:xfrm>
      </p:grpSpPr>
      <p:sp>
        <p:nvSpPr>
          <p:cNvPr id="4" name="Right Triangle 3">
            <a:extLst>
              <a:ext uri="{FF2B5EF4-FFF2-40B4-BE49-F238E27FC236}">
                <a16:creationId xmlns:a16="http://schemas.microsoft.com/office/drawing/2014/main" id="{82054BC9-472B-1CEF-72EA-4A0D2337637A}"/>
              </a:ext>
            </a:extLst>
          </p:cNvPr>
          <p:cNvSpPr/>
          <p:nvPr/>
        </p:nvSpPr>
        <p:spPr>
          <a:xfrm rot="10800000">
            <a:off x="7100887" y="-3"/>
            <a:ext cx="5091111" cy="3429002"/>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86FA46F-6280-DD46-FF7E-8580BA312754}"/>
              </a:ext>
            </a:extLst>
          </p:cNvPr>
          <p:cNvSpPr txBox="1"/>
          <p:nvPr/>
        </p:nvSpPr>
        <p:spPr>
          <a:xfrm>
            <a:off x="509375" y="696504"/>
            <a:ext cx="7033832"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RMOCC</a:t>
            </a:r>
          </a:p>
        </p:txBody>
      </p:sp>
      <p:pic>
        <p:nvPicPr>
          <p:cNvPr id="8" name="Picture 7">
            <a:extLst>
              <a:ext uri="{FF2B5EF4-FFF2-40B4-BE49-F238E27FC236}">
                <a16:creationId xmlns:a16="http://schemas.microsoft.com/office/drawing/2014/main" id="{47C8D63F-8EC3-5B43-6566-0EDD5C918A01}"/>
              </a:ext>
            </a:extLst>
          </p:cNvPr>
          <p:cNvPicPr>
            <a:picLocks noChangeAspect="1"/>
          </p:cNvPicPr>
          <p:nvPr/>
        </p:nvPicPr>
        <p:blipFill>
          <a:blip r:embed="rId3"/>
          <a:stretch>
            <a:fillRect/>
          </a:stretch>
        </p:blipFill>
        <p:spPr>
          <a:xfrm>
            <a:off x="338435" y="6267635"/>
            <a:ext cx="2849357" cy="321961"/>
          </a:xfrm>
          <a:prstGeom prst="rect">
            <a:avLst/>
          </a:prstGeom>
        </p:spPr>
      </p:pic>
      <p:sp>
        <p:nvSpPr>
          <p:cNvPr id="2" name="TextBox 1">
            <a:extLst>
              <a:ext uri="{FF2B5EF4-FFF2-40B4-BE49-F238E27FC236}">
                <a16:creationId xmlns:a16="http://schemas.microsoft.com/office/drawing/2014/main" id="{341CB77B-867F-536F-2530-0DC7EE758C85}"/>
              </a:ext>
            </a:extLst>
          </p:cNvPr>
          <p:cNvSpPr txBox="1"/>
          <p:nvPr/>
        </p:nvSpPr>
        <p:spPr>
          <a:xfrm>
            <a:off x="461250" y="2387176"/>
            <a:ext cx="10439493" cy="2237344"/>
          </a:xfrm>
          <a:prstGeom prst="rect">
            <a:avLst/>
          </a:prstGeom>
          <a:noFill/>
        </p:spPr>
        <p:txBody>
          <a:bodyPr wrap="square">
            <a:spAutoFit/>
          </a:bodyPr>
          <a:lstStyle/>
          <a:p>
            <a:pPr algn="ctr">
              <a:lnSpc>
                <a:spcPct val="150000"/>
              </a:lnSpc>
            </a:pPr>
            <a:r>
              <a:rPr lang="en-US" sz="3200" i="1" dirty="0">
                <a:solidFill>
                  <a:srgbClr val="0E2144"/>
                </a:solidFill>
              </a:rPr>
              <a:t>“A construct for regional patient distribution to avoid or mitigate crisis conditions by equitably deploying health care resources across a state, territory, or region</a:t>
            </a:r>
            <a:r>
              <a:rPr lang="en-US" sz="3200" dirty="0">
                <a:solidFill>
                  <a:srgbClr val="0E2144"/>
                </a:solidFill>
              </a:rPr>
              <a:t>”</a:t>
            </a:r>
          </a:p>
        </p:txBody>
      </p:sp>
      <p:pic>
        <p:nvPicPr>
          <p:cNvPr id="7" name="Picture 6" descr="A red and black broken glass&#10;&#10;Description automatically generated">
            <a:extLst>
              <a:ext uri="{FF2B5EF4-FFF2-40B4-BE49-F238E27FC236}">
                <a16:creationId xmlns:a16="http://schemas.microsoft.com/office/drawing/2014/main" id="{4689FBCD-9C87-AF94-034E-2DCAFABEC0C2}"/>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13" name="Straight Connector 12">
            <a:extLst>
              <a:ext uri="{FF2B5EF4-FFF2-40B4-BE49-F238E27FC236}">
                <a16:creationId xmlns:a16="http://schemas.microsoft.com/office/drawing/2014/main" id="{0F97FB19-E904-A862-E4ED-40CC5B8903B4}"/>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024796AF-81F6-A722-DA46-0E35002BF084}"/>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3" name="TextBox 2">
            <a:extLst>
              <a:ext uri="{FF2B5EF4-FFF2-40B4-BE49-F238E27FC236}">
                <a16:creationId xmlns:a16="http://schemas.microsoft.com/office/drawing/2014/main" id="{9D466C3C-E33F-646B-FCD0-BB155230C779}"/>
              </a:ext>
            </a:extLst>
          </p:cNvPr>
          <p:cNvSpPr txBox="1"/>
          <p:nvPr/>
        </p:nvSpPr>
        <p:spPr>
          <a:xfrm>
            <a:off x="509375" y="1171599"/>
            <a:ext cx="7978212" cy="430887"/>
          </a:xfrm>
          <a:prstGeom prst="rect">
            <a:avLst/>
          </a:prstGeom>
          <a:noFill/>
        </p:spPr>
        <p:txBody>
          <a:bodyPr wrap="square">
            <a:spAutoFit/>
          </a:bodyPr>
          <a:lstStyle/>
          <a:p>
            <a:r>
              <a:rPr lang="en-US" sz="2200" b="1" dirty="0">
                <a:solidFill>
                  <a:srgbClr val="FF0000"/>
                </a:solidFill>
                <a:latin typeface="Open Sans" pitchFamily="2" charset="0"/>
                <a:ea typeface="Open Sans" pitchFamily="2" charset="0"/>
                <a:cs typeface="Open Sans" pitchFamily="2" charset="0"/>
              </a:rPr>
              <a:t>Regional Medical Operations Coordinating Center</a:t>
            </a:r>
            <a:endParaRPr lang="en-US" sz="2200" b="1" dirty="0">
              <a:solidFill>
                <a:srgbClr val="FF0000"/>
              </a:solidFill>
              <a:effectLst/>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2354360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A3AE7-32A0-48DC-ABC9-9C37AD451A7B}"/>
            </a:ext>
          </a:extLst>
        </p:cNvPr>
        <p:cNvGrpSpPr/>
        <p:nvPr/>
      </p:nvGrpSpPr>
      <p:grpSpPr>
        <a:xfrm>
          <a:off x="0" y="0"/>
          <a:ext cx="0" cy="0"/>
          <a:chOff x="0" y="0"/>
          <a:chExt cx="0" cy="0"/>
        </a:xfrm>
      </p:grpSpPr>
      <p:sp>
        <p:nvSpPr>
          <p:cNvPr id="4" name="Right Triangle 3">
            <a:extLst>
              <a:ext uri="{FF2B5EF4-FFF2-40B4-BE49-F238E27FC236}">
                <a16:creationId xmlns:a16="http://schemas.microsoft.com/office/drawing/2014/main" id="{B96DB71A-A866-88FD-BEB3-46F9AFD11EFA}"/>
              </a:ext>
            </a:extLst>
          </p:cNvPr>
          <p:cNvSpPr/>
          <p:nvPr/>
        </p:nvSpPr>
        <p:spPr>
          <a:xfrm rot="10800000">
            <a:off x="7100887" y="-3"/>
            <a:ext cx="5091111" cy="3429002"/>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8793B66-DC98-0638-7A94-96628FDF7BDB}"/>
              </a:ext>
            </a:extLst>
          </p:cNvPr>
          <p:cNvPicPr>
            <a:picLocks noChangeAspect="1"/>
          </p:cNvPicPr>
          <p:nvPr/>
        </p:nvPicPr>
        <p:blipFill>
          <a:blip r:embed="rId3"/>
          <a:stretch>
            <a:fillRect/>
          </a:stretch>
        </p:blipFill>
        <p:spPr>
          <a:xfrm>
            <a:off x="338435" y="6267635"/>
            <a:ext cx="2849357" cy="321961"/>
          </a:xfrm>
          <a:prstGeom prst="rect">
            <a:avLst/>
          </a:prstGeom>
        </p:spPr>
      </p:pic>
      <p:sp>
        <p:nvSpPr>
          <p:cNvPr id="2" name="TextBox 1">
            <a:extLst>
              <a:ext uri="{FF2B5EF4-FFF2-40B4-BE49-F238E27FC236}">
                <a16:creationId xmlns:a16="http://schemas.microsoft.com/office/drawing/2014/main" id="{70471E52-AE2B-06AA-A1FC-A2025504A2B6}"/>
              </a:ext>
            </a:extLst>
          </p:cNvPr>
          <p:cNvSpPr txBox="1"/>
          <p:nvPr/>
        </p:nvSpPr>
        <p:spPr>
          <a:xfrm>
            <a:off x="530935" y="1795251"/>
            <a:ext cx="10439493" cy="2616101"/>
          </a:xfrm>
          <a:prstGeom prst="rect">
            <a:avLst/>
          </a:prstGeom>
          <a:noFill/>
        </p:spPr>
        <p:txBody>
          <a:bodyPr wrap="square">
            <a:spAutoFit/>
          </a:bodyPr>
          <a:lstStyle/>
          <a:p>
            <a:pPr>
              <a:spcBef>
                <a:spcPts val="1200"/>
              </a:spcBef>
            </a:pPr>
            <a:r>
              <a:rPr lang="en-US" sz="2200" b="1" dirty="0">
                <a:effectLst/>
                <a:latin typeface="Open Sans" pitchFamily="2" charset="0"/>
                <a:ea typeface="Open Sans" pitchFamily="2" charset="0"/>
                <a:cs typeface="Open Sans" pitchFamily="2" charset="0"/>
              </a:rPr>
              <a:t>Centralized command center that coordinates real-time </a:t>
            </a:r>
            <a:br>
              <a:rPr lang="en-US" sz="2200" b="1" dirty="0">
                <a:effectLst/>
                <a:latin typeface="Open Sans" pitchFamily="2" charset="0"/>
                <a:ea typeface="Open Sans" pitchFamily="2" charset="0"/>
                <a:cs typeface="Open Sans" pitchFamily="2" charset="0"/>
              </a:rPr>
            </a:br>
            <a:r>
              <a:rPr lang="en-US" sz="2200" b="1" dirty="0">
                <a:latin typeface="Open Sans" pitchFamily="2" charset="0"/>
                <a:ea typeface="Open Sans" pitchFamily="2" charset="0"/>
                <a:cs typeface="Open Sans" pitchFamily="2" charset="0"/>
              </a:rPr>
              <a:t>c</a:t>
            </a:r>
            <a:r>
              <a:rPr lang="en-US" sz="2200" b="1" dirty="0">
                <a:effectLst/>
                <a:latin typeface="Open Sans" pitchFamily="2" charset="0"/>
                <a:ea typeface="Open Sans" pitchFamily="2" charset="0"/>
                <a:cs typeface="Open Sans" pitchFamily="2" charset="0"/>
              </a:rPr>
              <a:t>ommunication and resource management across a region</a:t>
            </a:r>
          </a:p>
          <a:p>
            <a:pPr marL="800100" lvl="1" indent="-342900">
              <a:spcBef>
                <a:spcPts val="1200"/>
              </a:spcBef>
              <a:buFont typeface="Arial" panose="020B0604020202020204" pitchFamily="34" charset="0"/>
              <a:buChar char="•"/>
            </a:pPr>
            <a:r>
              <a:rPr lang="en-US" sz="2000" dirty="0">
                <a:latin typeface="Open Sans" pitchFamily="2" charset="0"/>
                <a:ea typeface="Open Sans" pitchFamily="2" charset="0"/>
                <a:cs typeface="Open Sans" pitchFamily="2" charset="0"/>
              </a:rPr>
              <a:t>Situational awareness of healthcare resources</a:t>
            </a:r>
          </a:p>
          <a:p>
            <a:pPr marL="800100" lvl="1" indent="-342900">
              <a:spcBef>
                <a:spcPts val="1200"/>
              </a:spcBef>
              <a:buFont typeface="Arial" panose="020B0604020202020204" pitchFamily="34" charset="0"/>
              <a:buChar char="•"/>
            </a:pPr>
            <a:r>
              <a:rPr lang="en-US" sz="2000" dirty="0">
                <a:effectLst/>
                <a:latin typeface="Open Sans" pitchFamily="2" charset="0"/>
                <a:ea typeface="Open Sans" pitchFamily="2" charset="0"/>
                <a:cs typeface="Open Sans" pitchFamily="2" charset="0"/>
              </a:rPr>
              <a:t>Coordination of patient tracking and distribution</a:t>
            </a:r>
          </a:p>
          <a:p>
            <a:pPr marL="800100" lvl="1" indent="-342900">
              <a:spcBef>
                <a:spcPts val="1200"/>
              </a:spcBef>
              <a:buFont typeface="Arial" panose="020B0604020202020204" pitchFamily="34" charset="0"/>
              <a:buChar char="•"/>
            </a:pPr>
            <a:r>
              <a:rPr lang="en-US" sz="2000" dirty="0">
                <a:latin typeface="Open Sans" pitchFamily="2" charset="0"/>
                <a:ea typeface="Open Sans" pitchFamily="2" charset="0"/>
                <a:cs typeface="Open Sans" pitchFamily="2" charset="0"/>
              </a:rPr>
              <a:t>Real-time evaluation of capacity and capability</a:t>
            </a:r>
            <a:endParaRPr lang="en-US" sz="2000" dirty="0">
              <a:effectLst/>
              <a:latin typeface="Open Sans" pitchFamily="2" charset="0"/>
              <a:ea typeface="Open Sans" pitchFamily="2" charset="0"/>
              <a:cs typeface="Open Sans" pitchFamily="2" charset="0"/>
            </a:endParaRPr>
          </a:p>
          <a:p>
            <a:pPr marL="800100" lvl="1" indent="-342900">
              <a:spcBef>
                <a:spcPts val="1200"/>
              </a:spcBef>
              <a:buFont typeface="Arial" panose="020B0604020202020204" pitchFamily="34" charset="0"/>
              <a:buChar char="•"/>
            </a:pPr>
            <a:r>
              <a:rPr lang="en-US" sz="2000" dirty="0">
                <a:latin typeface="Open Sans" pitchFamily="2" charset="0"/>
                <a:ea typeface="Open Sans" pitchFamily="2" charset="0"/>
                <a:cs typeface="Open Sans" pitchFamily="2" charset="0"/>
              </a:rPr>
              <a:t>Workforce and supply sharing</a:t>
            </a:r>
            <a:endParaRPr lang="en-US" sz="2000" dirty="0">
              <a:effectLst/>
              <a:latin typeface="Open Sans" pitchFamily="2" charset="0"/>
              <a:ea typeface="Open Sans" pitchFamily="2" charset="0"/>
              <a:cs typeface="Open Sans" pitchFamily="2" charset="0"/>
            </a:endParaRPr>
          </a:p>
        </p:txBody>
      </p:sp>
      <p:pic>
        <p:nvPicPr>
          <p:cNvPr id="7" name="Picture 6" descr="A red and black broken glass&#10;&#10;Description automatically generated">
            <a:extLst>
              <a:ext uri="{FF2B5EF4-FFF2-40B4-BE49-F238E27FC236}">
                <a16:creationId xmlns:a16="http://schemas.microsoft.com/office/drawing/2014/main" id="{312286AC-C2AB-304C-B400-77A3788CB794}"/>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13" name="Straight Connector 12">
            <a:extLst>
              <a:ext uri="{FF2B5EF4-FFF2-40B4-BE49-F238E27FC236}">
                <a16:creationId xmlns:a16="http://schemas.microsoft.com/office/drawing/2014/main" id="{7DA55FB3-C5D9-C8A9-3D68-896850CE1BA0}"/>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45163CEC-EA76-D054-F70A-429BFC0A641D}"/>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9" name="TextBox 8">
            <a:extLst>
              <a:ext uri="{FF2B5EF4-FFF2-40B4-BE49-F238E27FC236}">
                <a16:creationId xmlns:a16="http://schemas.microsoft.com/office/drawing/2014/main" id="{60EC547D-E050-EFD0-CE09-42EC37257BBD}"/>
              </a:ext>
            </a:extLst>
          </p:cNvPr>
          <p:cNvSpPr txBox="1"/>
          <p:nvPr/>
        </p:nvSpPr>
        <p:spPr>
          <a:xfrm>
            <a:off x="509375" y="696504"/>
            <a:ext cx="7033832"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RMOCC</a:t>
            </a:r>
          </a:p>
        </p:txBody>
      </p:sp>
      <p:sp>
        <p:nvSpPr>
          <p:cNvPr id="10" name="TextBox 9">
            <a:extLst>
              <a:ext uri="{FF2B5EF4-FFF2-40B4-BE49-F238E27FC236}">
                <a16:creationId xmlns:a16="http://schemas.microsoft.com/office/drawing/2014/main" id="{18CF1ABB-3A42-FE89-72B9-433003C80DE9}"/>
              </a:ext>
            </a:extLst>
          </p:cNvPr>
          <p:cNvSpPr txBox="1"/>
          <p:nvPr/>
        </p:nvSpPr>
        <p:spPr>
          <a:xfrm>
            <a:off x="509375" y="1171599"/>
            <a:ext cx="7978212" cy="430887"/>
          </a:xfrm>
          <a:prstGeom prst="rect">
            <a:avLst/>
          </a:prstGeom>
          <a:noFill/>
        </p:spPr>
        <p:txBody>
          <a:bodyPr wrap="square">
            <a:spAutoFit/>
          </a:bodyPr>
          <a:lstStyle/>
          <a:p>
            <a:r>
              <a:rPr lang="en-US" sz="2200" b="1" dirty="0">
                <a:solidFill>
                  <a:srgbClr val="FF0000"/>
                </a:solidFill>
                <a:latin typeface="Open Sans" pitchFamily="2" charset="0"/>
                <a:ea typeface="Open Sans" pitchFamily="2" charset="0"/>
                <a:cs typeface="Open Sans" pitchFamily="2" charset="0"/>
              </a:rPr>
              <a:t>Regional Medical Operations Coordinating Center</a:t>
            </a:r>
            <a:endParaRPr lang="en-US" sz="2200" b="1" dirty="0">
              <a:solidFill>
                <a:srgbClr val="FF0000"/>
              </a:solidFill>
              <a:effectLst/>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164243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A3AE7-32A0-48DC-ABC9-9C37AD451A7B}"/>
            </a:ext>
          </a:extLst>
        </p:cNvPr>
        <p:cNvGrpSpPr/>
        <p:nvPr/>
      </p:nvGrpSpPr>
      <p:grpSpPr>
        <a:xfrm>
          <a:off x="0" y="0"/>
          <a:ext cx="0" cy="0"/>
          <a:chOff x="0" y="0"/>
          <a:chExt cx="0" cy="0"/>
        </a:xfrm>
      </p:grpSpPr>
      <p:sp>
        <p:nvSpPr>
          <p:cNvPr id="4" name="Right Triangle 3">
            <a:extLst>
              <a:ext uri="{FF2B5EF4-FFF2-40B4-BE49-F238E27FC236}">
                <a16:creationId xmlns:a16="http://schemas.microsoft.com/office/drawing/2014/main" id="{B96DB71A-A866-88FD-BEB3-46F9AFD11EFA}"/>
              </a:ext>
            </a:extLst>
          </p:cNvPr>
          <p:cNvSpPr/>
          <p:nvPr/>
        </p:nvSpPr>
        <p:spPr>
          <a:xfrm rot="10800000">
            <a:off x="7100887" y="-3"/>
            <a:ext cx="5091111" cy="3429002"/>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8793B66-DC98-0638-7A94-96628FDF7BDB}"/>
              </a:ext>
            </a:extLst>
          </p:cNvPr>
          <p:cNvPicPr>
            <a:picLocks noChangeAspect="1"/>
          </p:cNvPicPr>
          <p:nvPr/>
        </p:nvPicPr>
        <p:blipFill>
          <a:blip r:embed="rId3"/>
          <a:stretch>
            <a:fillRect/>
          </a:stretch>
        </p:blipFill>
        <p:spPr>
          <a:xfrm>
            <a:off x="338435" y="6267635"/>
            <a:ext cx="2849357" cy="321961"/>
          </a:xfrm>
          <a:prstGeom prst="rect">
            <a:avLst/>
          </a:prstGeom>
        </p:spPr>
      </p:pic>
      <p:sp>
        <p:nvSpPr>
          <p:cNvPr id="2" name="TextBox 1">
            <a:extLst>
              <a:ext uri="{FF2B5EF4-FFF2-40B4-BE49-F238E27FC236}">
                <a16:creationId xmlns:a16="http://schemas.microsoft.com/office/drawing/2014/main" id="{70471E52-AE2B-06AA-A1FC-A2025504A2B6}"/>
              </a:ext>
            </a:extLst>
          </p:cNvPr>
          <p:cNvSpPr txBox="1"/>
          <p:nvPr/>
        </p:nvSpPr>
        <p:spPr>
          <a:xfrm>
            <a:off x="511685" y="1813713"/>
            <a:ext cx="11037196" cy="3320974"/>
          </a:xfrm>
          <a:prstGeom prst="rect">
            <a:avLst/>
          </a:prstGeom>
          <a:noFill/>
        </p:spPr>
        <p:txBody>
          <a:bodyPr wrap="square">
            <a:spAutoFit/>
          </a:bodyPr>
          <a:lstStyle/>
          <a:p>
            <a:pPr>
              <a:lnSpc>
                <a:spcPct val="150000"/>
              </a:lnSpc>
            </a:pPr>
            <a:r>
              <a:rPr lang="en-US" sz="2200" b="1" dirty="0">
                <a:latin typeface="Open Sans" pitchFamily="2" charset="0"/>
                <a:ea typeface="Open Sans" pitchFamily="2" charset="0"/>
                <a:cs typeface="Open Sans" pitchFamily="2" charset="0"/>
              </a:rPr>
              <a:t>Key Functions</a:t>
            </a:r>
          </a:p>
          <a:p>
            <a:pPr marL="800100" lvl="1" indent="-342900">
              <a:lnSpc>
                <a:spcPct val="150000"/>
              </a:lnSpc>
              <a:buFont typeface="Arial" panose="020B0604020202020204" pitchFamily="34" charset="0"/>
              <a:buChar char="•"/>
            </a:pPr>
            <a:r>
              <a:rPr lang="en-US" sz="2000" dirty="0">
                <a:latin typeface="Open Sans" pitchFamily="2" charset="0"/>
                <a:ea typeface="Open Sans" pitchFamily="2" charset="0"/>
                <a:cs typeface="Open Sans" pitchFamily="2" charset="0"/>
              </a:rPr>
              <a:t>Multi-disciplinary collaboration between hospitals, EMS, public health</a:t>
            </a:r>
            <a:br>
              <a:rPr lang="en-US" sz="2000" dirty="0">
                <a:latin typeface="Open Sans" pitchFamily="2" charset="0"/>
                <a:ea typeface="Open Sans" pitchFamily="2" charset="0"/>
                <a:cs typeface="Open Sans" pitchFamily="2" charset="0"/>
              </a:rPr>
            </a:br>
            <a:r>
              <a:rPr lang="en-US" sz="2000" dirty="0">
                <a:latin typeface="Open Sans" pitchFamily="2" charset="0"/>
                <a:ea typeface="Open Sans" pitchFamily="2" charset="0"/>
                <a:cs typeface="Open Sans" pitchFamily="2" charset="0"/>
              </a:rPr>
              <a:t>departments, emergency management agencies, and military</a:t>
            </a:r>
          </a:p>
          <a:p>
            <a:pPr marL="800100" lvl="1" indent="-342900">
              <a:lnSpc>
                <a:spcPct val="150000"/>
              </a:lnSpc>
              <a:buFont typeface="Arial" panose="020B0604020202020204" pitchFamily="34" charset="0"/>
              <a:buChar char="•"/>
            </a:pPr>
            <a:r>
              <a:rPr lang="en-US" sz="2000" dirty="0">
                <a:effectLst/>
                <a:latin typeface="Open Sans" pitchFamily="2" charset="0"/>
                <a:ea typeface="Open Sans" pitchFamily="2" charset="0"/>
                <a:cs typeface="Open Sans" pitchFamily="2" charset="0"/>
              </a:rPr>
              <a:t>Supports access to healthcare assets consistently across a region</a:t>
            </a:r>
          </a:p>
          <a:p>
            <a:pPr marL="800100" lvl="1" indent="-342900">
              <a:lnSpc>
                <a:spcPct val="150000"/>
              </a:lnSpc>
              <a:buFont typeface="Arial" panose="020B0604020202020204" pitchFamily="34" charset="0"/>
              <a:buChar char="•"/>
            </a:pPr>
            <a:r>
              <a:rPr lang="en-US" sz="2000" dirty="0">
                <a:latin typeface="Open Sans" pitchFamily="2" charset="0"/>
                <a:ea typeface="Open Sans" pitchFamily="2" charset="0"/>
                <a:cs typeface="Open Sans" pitchFamily="2" charset="0"/>
              </a:rPr>
              <a:t>Coordinates patient movement day-to-day with surge capability</a:t>
            </a:r>
          </a:p>
          <a:p>
            <a:pPr marL="800100" lvl="1" indent="-342900">
              <a:lnSpc>
                <a:spcPct val="150000"/>
              </a:lnSpc>
              <a:buFont typeface="Arial" panose="020B0604020202020204" pitchFamily="34" charset="0"/>
              <a:buChar char="•"/>
            </a:pPr>
            <a:r>
              <a:rPr lang="en-US" sz="2000" dirty="0">
                <a:effectLst/>
                <a:latin typeface="Open Sans" pitchFamily="2" charset="0"/>
                <a:ea typeface="Open Sans" pitchFamily="2" charset="0"/>
                <a:cs typeface="Open Sans" pitchFamily="2" charset="0"/>
              </a:rPr>
              <a:t>Acts as an adjunct and does not aff</a:t>
            </a:r>
            <a:r>
              <a:rPr lang="en-US" sz="2000" dirty="0">
                <a:latin typeface="Open Sans" pitchFamily="2" charset="0"/>
                <a:ea typeface="Open Sans" pitchFamily="2" charset="0"/>
                <a:cs typeface="Open Sans" pitchFamily="2" charset="0"/>
              </a:rPr>
              <a:t>ect patient movement and process within</a:t>
            </a:r>
            <a:br>
              <a:rPr lang="en-US" sz="2000" dirty="0">
                <a:latin typeface="Open Sans" pitchFamily="2" charset="0"/>
                <a:ea typeface="Open Sans" pitchFamily="2" charset="0"/>
                <a:cs typeface="Open Sans" pitchFamily="2" charset="0"/>
              </a:rPr>
            </a:br>
            <a:r>
              <a:rPr lang="en-US" sz="2000" dirty="0">
                <a:latin typeface="Open Sans" pitchFamily="2" charset="0"/>
                <a:ea typeface="Open Sans" pitchFamily="2" charset="0"/>
                <a:cs typeface="Open Sans" pitchFamily="2" charset="0"/>
              </a:rPr>
              <a:t>existing hospital systems</a:t>
            </a:r>
            <a:endParaRPr lang="en-US" sz="2000" dirty="0">
              <a:effectLst/>
              <a:latin typeface="Open Sans" pitchFamily="2" charset="0"/>
              <a:ea typeface="Open Sans" pitchFamily="2" charset="0"/>
              <a:cs typeface="Open Sans" pitchFamily="2" charset="0"/>
            </a:endParaRPr>
          </a:p>
        </p:txBody>
      </p:sp>
      <p:pic>
        <p:nvPicPr>
          <p:cNvPr id="7" name="Picture 6" descr="A red and black broken glass&#10;&#10;Description automatically generated">
            <a:extLst>
              <a:ext uri="{FF2B5EF4-FFF2-40B4-BE49-F238E27FC236}">
                <a16:creationId xmlns:a16="http://schemas.microsoft.com/office/drawing/2014/main" id="{312286AC-C2AB-304C-B400-77A3788CB794}"/>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13" name="Straight Connector 12">
            <a:extLst>
              <a:ext uri="{FF2B5EF4-FFF2-40B4-BE49-F238E27FC236}">
                <a16:creationId xmlns:a16="http://schemas.microsoft.com/office/drawing/2014/main" id="{7DA55FB3-C5D9-C8A9-3D68-896850CE1BA0}"/>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45163CEC-EA76-D054-F70A-429BFC0A641D}"/>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
        <p:nvSpPr>
          <p:cNvPr id="9" name="TextBox 8">
            <a:extLst>
              <a:ext uri="{FF2B5EF4-FFF2-40B4-BE49-F238E27FC236}">
                <a16:creationId xmlns:a16="http://schemas.microsoft.com/office/drawing/2014/main" id="{8B3ACDDA-9E80-D6BA-6A0A-82A8E52024E9}"/>
              </a:ext>
            </a:extLst>
          </p:cNvPr>
          <p:cNvSpPr txBox="1"/>
          <p:nvPr/>
        </p:nvSpPr>
        <p:spPr>
          <a:xfrm>
            <a:off x="509375" y="696504"/>
            <a:ext cx="7033832"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RMOCC</a:t>
            </a:r>
          </a:p>
        </p:txBody>
      </p:sp>
      <p:sp>
        <p:nvSpPr>
          <p:cNvPr id="10" name="TextBox 9">
            <a:extLst>
              <a:ext uri="{FF2B5EF4-FFF2-40B4-BE49-F238E27FC236}">
                <a16:creationId xmlns:a16="http://schemas.microsoft.com/office/drawing/2014/main" id="{9AB000B9-BBB7-5D96-6BAD-07610818B17C}"/>
              </a:ext>
            </a:extLst>
          </p:cNvPr>
          <p:cNvSpPr txBox="1"/>
          <p:nvPr/>
        </p:nvSpPr>
        <p:spPr>
          <a:xfrm>
            <a:off x="509375" y="1171599"/>
            <a:ext cx="7978212" cy="430887"/>
          </a:xfrm>
          <a:prstGeom prst="rect">
            <a:avLst/>
          </a:prstGeom>
          <a:noFill/>
        </p:spPr>
        <p:txBody>
          <a:bodyPr wrap="square">
            <a:spAutoFit/>
          </a:bodyPr>
          <a:lstStyle/>
          <a:p>
            <a:r>
              <a:rPr lang="en-US" sz="2200" b="1" dirty="0">
                <a:solidFill>
                  <a:srgbClr val="FF0000"/>
                </a:solidFill>
                <a:latin typeface="Open Sans" pitchFamily="2" charset="0"/>
                <a:ea typeface="Open Sans" pitchFamily="2" charset="0"/>
                <a:cs typeface="Open Sans" pitchFamily="2" charset="0"/>
              </a:rPr>
              <a:t>Regional Medical Operations Coordinating Center</a:t>
            </a:r>
            <a:endParaRPr lang="en-US" sz="2200" b="1" dirty="0">
              <a:solidFill>
                <a:srgbClr val="FF0000"/>
              </a:solidFill>
              <a:effectLst/>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3407030119"/>
      </p:ext>
    </p:extLst>
  </p:cSld>
  <p:clrMapOvr>
    <a:masterClrMapping/>
  </p:clrMapOvr>
</p:sld>
</file>

<file path=ppt/theme/theme1.xml><?xml version="1.0" encoding="utf-8"?>
<a:theme xmlns:a="http://schemas.openxmlformats.org/drawingml/2006/main" name="Office Theme">
  <a:themeElements>
    <a:clrScheme name="ACS ATLS">
      <a:dk1>
        <a:srgbClr val="0F2044"/>
      </a:dk1>
      <a:lt1>
        <a:srgbClr val="FFFFFF"/>
      </a:lt1>
      <a:dk2>
        <a:srgbClr val="0C284F"/>
      </a:dk2>
      <a:lt2>
        <a:srgbClr val="D6DFE3"/>
      </a:lt2>
      <a:accent1>
        <a:srgbClr val="1A3875"/>
      </a:accent1>
      <a:accent2>
        <a:srgbClr val="E91F00"/>
      </a:accent2>
      <a:accent3>
        <a:srgbClr val="8AA3B0"/>
      </a:accent3>
      <a:accent4>
        <a:srgbClr val="B1B1B1"/>
      </a:accent4>
      <a:accent5>
        <a:srgbClr val="C3D1D7"/>
      </a:accent5>
      <a:accent6>
        <a:srgbClr val="B62B26"/>
      </a:accent6>
      <a:hlink>
        <a:srgbClr val="0563C1"/>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5148</TotalTime>
  <Words>5031</Words>
  <Application>Microsoft Office PowerPoint</Application>
  <PresentationFormat>Widescreen</PresentationFormat>
  <Paragraphs>555</Paragraphs>
  <Slides>50</Slides>
  <Notes>48</Notes>
  <HiddenSlides>16</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Aptos</vt:lpstr>
      <vt:lpstr>Arial</vt:lpstr>
      <vt:lpstr>Calibri</vt:lpstr>
      <vt:lpstr>Open Sans</vt:lpstr>
      <vt:lpstr>Open Sans Extrabold</vt:lpstr>
      <vt:lpstr>Open Sans Light</vt:lpstr>
      <vt:lpstr>Open Sans Medium</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Integrated Continental U.S. Medical Operations Plan (ICMOP)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Hill</dc:creator>
  <cp:lastModifiedBy>Jean Clemency</cp:lastModifiedBy>
  <cp:revision>68</cp:revision>
  <dcterms:created xsi:type="dcterms:W3CDTF">2025-06-10T16:46:59Z</dcterms:created>
  <dcterms:modified xsi:type="dcterms:W3CDTF">2025-10-29T13:47:17Z</dcterms:modified>
</cp:coreProperties>
</file>