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7" r:id="rId2"/>
    <p:sldId id="281" r:id="rId3"/>
    <p:sldId id="292" r:id="rId4"/>
    <p:sldId id="295" r:id="rId5"/>
    <p:sldId id="296" r:id="rId6"/>
    <p:sldId id="291" r:id="rId7"/>
    <p:sldId id="299" r:id="rId8"/>
    <p:sldId id="294" r:id="rId9"/>
    <p:sldId id="298" r:id="rId10"/>
    <p:sldId id="293" r:id="rId11"/>
    <p:sldId id="280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6340A7-4A24-648C-10E9-5A72E42E1B09}" name="Holly Michaels" initials="HM" userId="S::hmichaels@facs.org::06fb093d-635f-4335-8d95-b11ae31edd8f" providerId="AD"/>
  <p188:author id="{8B095AC7-0A63-73CC-E18F-EFAD002D152F}" name="Gianluca Cassano" initials="GC" userId="S::gcassano@facs.org::de6ee070-8a4b-4bd4-812a-d1b55e61e6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144"/>
    <a:srgbClr val="E91F00"/>
    <a:srgbClr val="E83315"/>
    <a:srgbClr val="000000"/>
    <a:srgbClr val="F2F2F2"/>
    <a:srgbClr val="8299A6"/>
    <a:srgbClr val="E73415"/>
    <a:srgbClr val="193775"/>
    <a:srgbClr val="0F2144"/>
    <a:srgbClr val="1A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1" d="100"/>
          <a:sy n="101" d="100"/>
        </p:scale>
        <p:origin x="72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B0A58-AB0E-A541-9BF6-249F5BB1CB5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06BB-A416-D245-AAAC-8F3112FA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06BB-A416-D245-AAAC-8F3112FA67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06BB-A416-D245-AAAC-8F3112FA67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6308-95D7-FAEE-C526-580D34105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F68D8-471F-D8D5-732D-3D1A7FB9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914D-ACC8-6B7C-82B2-CDE07788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A4FF-A80B-6332-AA48-1DE2B9D1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403D3-8039-42D0-7B86-4083B34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E128-7CE5-274C-5B15-F9121DEF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53D7C-7872-B148-305A-2E5EDD29A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3BC42-EE00-F251-B710-02733BB4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680C5-63D0-82D0-03D7-875024D3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165CB-E68A-9A8D-885E-84F9E69C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1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138FC-7C63-B17F-D0F4-DECDE93F7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3878A-5497-BE85-CE0F-C4C2922C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C24F3-16F4-B5E3-63CC-4E3E8D02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A5AD3-4188-20CB-49B4-156A1544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A0B0-8B25-F34F-5735-C2CED466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60E8-CFBA-2EF5-95A2-ACFF45B0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73123-C0A5-E3DE-AF6C-65E44C3EA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F66BB-212F-C099-793D-77F7FFD2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9676C-E5C6-CA96-18F4-973AF7AA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F78E0-0970-2371-F60B-6C1D7F1C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C944-0DBE-61D4-56A7-149EEFCC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A52F5-40DD-C977-32A6-9A2EC7C0F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6458E-2207-F758-0F32-A618D3D1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D776E-6449-1561-75E1-2B3A675D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8D42D-26A2-E29E-C6F3-37239265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C374-F666-66F7-C1D9-A4DE267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CF657-2E75-27B5-9759-29D279FB9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4BCB4-70A3-B260-7AC4-4E0C72579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DCE79-078B-75A2-8062-ABFD6BB5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EC523-FFEE-68EA-E5EA-A59F0610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265FD-6ED1-7A5C-EDCC-54349A15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9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9AD6-EC30-9394-35A2-A3636A3A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EC3E7-15CE-1E6D-5DBA-C05E91D55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1E6FE-DB84-E0BB-7F37-650D4B05D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70EF9-FB6E-48E8-6F8B-3D47E33C4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16225-F65E-F2B0-006B-FB7A234C2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2DE98-5794-3F57-237F-522B6AC8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A923F-631F-DE04-E397-6C6BD33B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930F3-C4E7-CE9C-8458-3EEC5923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7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EAD8-34EB-0AD6-B76D-0ECE7FAF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B4195-CDF0-1063-A063-286C3856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0C68E-0598-C8D8-EC3C-6A278F4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A888E-AAC3-DDF8-C26D-67B630E1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BD7EE-9A00-7EFB-B6B0-3CAE4FF3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FCC1F-388C-BC21-F186-8B196F7C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7D02D-5DE6-B70C-6A93-FAE709E4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4313-B48C-C5E4-0930-B9B63975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3BFE8-C8F0-66FE-6570-8DD8EB15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95C86-9C9A-2750-655E-6F2BD6D1B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EEFE0-7719-C937-69FF-4B39B584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7746-C75D-8E09-B23C-8C1691F2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6DDF0-94A3-743C-F37F-3DEDA89F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1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0CC2-17CD-81B9-B872-E595FF75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C46D4-52E0-CED6-4E47-92D54952C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5FCF7-3F5D-61E1-812E-6B544DEBD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B20DF-21ED-AC64-D784-571E3A63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A6075-7B1D-8905-B47E-E256F4F5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A6443-59A5-AB7D-9F7E-B084CAE2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989A6-1B2A-7A16-BBBE-BE92BB99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9061-046D-0F29-FC1C-A2808FB7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6FDED-90BE-6D17-956B-CF97901D8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BF1DD-60D9-2F4E-811E-1916DFB9AEF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0CDA7-591B-F46C-959C-85EBD3CB5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30E0-062E-F0E2-B926-C15A0DC80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DBAA5C-9B92-6143-80C9-3E7C6938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wsmtrauma@fac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tm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WSMTRRAUMA@FAC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95249363-FD92-587F-553B-51BFBA06D1D7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34033-683F-3AAC-109D-8A8CE8D981F6}"/>
              </a:ext>
            </a:extLst>
          </p:cNvPr>
          <p:cNvSpPr txBox="1"/>
          <p:nvPr/>
        </p:nvSpPr>
        <p:spPr>
          <a:xfrm>
            <a:off x="575518" y="2704586"/>
            <a:ext cx="90317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Advocacy Webinar</a:t>
            </a:r>
            <a:endParaRPr lang="en-US" sz="3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3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May 27, 2026</a:t>
            </a:r>
            <a:endParaRPr lang="en-US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7752E-7B52-B57F-0D96-FDD8C620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7" y="5434748"/>
            <a:ext cx="5728904" cy="647334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DC32172C-2DE0-DC61-B71B-3797CE2663D3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D9116-4727-1BE6-0323-0038B2494894}"/>
              </a:ext>
            </a:extLst>
          </p:cNvPr>
          <p:cNvSpPr txBox="1"/>
          <p:nvPr/>
        </p:nvSpPr>
        <p:spPr>
          <a:xfrm>
            <a:off x="575518" y="6488666"/>
            <a:ext cx="760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Copyright </a:t>
            </a:r>
            <a:r>
              <a:rPr lang="en-US" sz="1000" b="0" i="0" dirty="0">
                <a:solidFill>
                  <a:srgbClr val="1F1F1F"/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1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2025 American College of Surgeons. 633 N Saint Clair St, Chicago, IL 60611-3295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2BA04B-491F-5649-E9AE-B9251F6A8F35}"/>
              </a:ext>
            </a:extLst>
          </p:cNvPr>
          <p:cNvGrpSpPr/>
          <p:nvPr/>
        </p:nvGrpSpPr>
        <p:grpSpPr>
          <a:xfrm>
            <a:off x="520243" y="943144"/>
            <a:ext cx="4910883" cy="813805"/>
            <a:chOff x="725688" y="717627"/>
            <a:chExt cx="4910883" cy="8138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9AB65B-0554-8617-3D48-E67D7A5C0957}"/>
                </a:ext>
              </a:extLst>
            </p:cNvPr>
            <p:cNvSpPr txBox="1"/>
            <p:nvPr/>
          </p:nvSpPr>
          <p:spPr>
            <a:xfrm>
              <a:off x="725688" y="1000133"/>
              <a:ext cx="4910883" cy="53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b="1" dirty="0">
                  <a:solidFill>
                    <a:srgbClr val="E91F00"/>
                  </a:solidFill>
                  <a:effectLst/>
                  <a:latin typeface="Open Sans" pitchFamily="2" charset="0"/>
                  <a:ea typeface="Open Sans" pitchFamily="2" charset="0"/>
                  <a:cs typeface="Open Sans" pitchFamily="2" charset="0"/>
                </a:rPr>
                <a:t> Committees on Trauma</a:t>
              </a:r>
              <a:endParaRPr lang="en-US" sz="2600" dirty="0">
                <a:solidFill>
                  <a:srgbClr val="E91F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99E5AE-6E04-CDAA-6B62-00D856720F02}"/>
                </a:ext>
              </a:extLst>
            </p:cNvPr>
            <p:cNvSpPr txBox="1"/>
            <p:nvPr/>
          </p:nvSpPr>
          <p:spPr>
            <a:xfrm>
              <a:off x="849176" y="717627"/>
              <a:ext cx="21158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spc="300" dirty="0">
                  <a:solidFill>
                    <a:srgbClr val="000000"/>
                  </a:solidFill>
                  <a:effectLst/>
                  <a:latin typeface="Open Sans Extrabold" pitchFamily="2" charset="0"/>
                  <a:ea typeface="Open Sans Extrabold" pitchFamily="2" charset="0"/>
                  <a:cs typeface="Open Sans Extrabold" pitchFamily="2" charset="0"/>
                </a:rPr>
                <a:t>REGIONAL</a:t>
              </a:r>
              <a:endParaRPr lang="en-US" b="1" spc="300" dirty="0">
                <a:solidFill>
                  <a:srgbClr val="000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endParaRPr>
            </a:p>
          </p:txBody>
        </p:sp>
      </p:grpSp>
      <p:pic>
        <p:nvPicPr>
          <p:cNvPr id="32" name="Picture 31" descr="A red and black broken glass&#10;&#10;Description automatically generated">
            <a:extLst>
              <a:ext uri="{FF2B5EF4-FFF2-40B4-BE49-F238E27FC236}">
                <a16:creationId xmlns:a16="http://schemas.microsoft.com/office/drawing/2014/main" id="{37FEE19A-C473-B686-8D9F-43239AAAC7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b="60345"/>
          <a:stretch/>
        </p:blipFill>
        <p:spPr>
          <a:xfrm>
            <a:off x="9418642" y="4325884"/>
            <a:ext cx="3671007" cy="2532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0E31A8-6C2C-4D47-BBDD-59A0A530D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17" t="20951" r="39596" b="37472"/>
          <a:stretch/>
        </p:blipFill>
        <p:spPr>
          <a:xfrm rot="16200000">
            <a:off x="2271205" y="-1452506"/>
            <a:ext cx="2426207" cy="55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0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Metrics for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461250" y="1714498"/>
            <a:ext cx="8975358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one member of Congress visits a trauma center in every state.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Engagement: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trauma centers and Congressional offices participating.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Impact: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 coverage, social media engagement, and public awareness reach.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Strengthened Relationships: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Post-visit discussions leading to legislative action or increased support for trauma-related issues.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1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95249363-FD92-587F-553B-51BFBA06D1D7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C32172C-2DE0-DC61-B71B-3797CE2663D3}"/>
              </a:ext>
            </a:extLst>
          </p:cNvPr>
          <p:cNvSpPr/>
          <p:nvPr/>
        </p:nvSpPr>
        <p:spPr>
          <a:xfrm>
            <a:off x="7600950" y="0"/>
            <a:ext cx="4591050" cy="6857995"/>
          </a:xfrm>
          <a:custGeom>
            <a:avLst/>
            <a:gdLst>
              <a:gd name="connsiteX0" fmla="*/ 5071937 w 5991229"/>
              <a:gd name="connsiteY0" fmla="*/ 0 h 6857996"/>
              <a:gd name="connsiteX1" fmla="*/ 5991229 w 5991229"/>
              <a:gd name="connsiteY1" fmla="*/ 0 h 6857996"/>
              <a:gd name="connsiteX2" fmla="*/ 5991229 w 5991229"/>
              <a:gd name="connsiteY2" fmla="*/ 6857996 h 6857996"/>
              <a:gd name="connsiteX3" fmla="*/ 0 w 5991229"/>
              <a:gd name="connsiteY3" fmla="*/ 6857996 h 6857996"/>
              <a:gd name="connsiteX4" fmla="*/ 5071937 w 5991229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9" h="6857996">
                <a:moveTo>
                  <a:pt x="5071937" y="0"/>
                </a:moveTo>
                <a:lnTo>
                  <a:pt x="5991229" y="0"/>
                </a:lnTo>
                <a:lnTo>
                  <a:pt x="5991229" y="6857996"/>
                </a:lnTo>
                <a:lnTo>
                  <a:pt x="0" y="6857996"/>
                </a:lnTo>
                <a:lnTo>
                  <a:pt x="5071937" y="0"/>
                </a:lnTo>
                <a:close/>
              </a:path>
            </a:pathLst>
          </a:cu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67B605-DDA0-3193-8AF5-F9768BD3F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9594FD-0AAB-A863-DF4C-39CB020282F6}"/>
              </a:ext>
            </a:extLst>
          </p:cNvPr>
          <p:cNvSpPr txBox="1"/>
          <p:nvPr/>
        </p:nvSpPr>
        <p:spPr>
          <a:xfrm>
            <a:off x="420208" y="717806"/>
            <a:ext cx="5716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Want to Host a Visit?</a:t>
            </a:r>
          </a:p>
          <a:p>
            <a:pPr algn="ctr"/>
            <a:endParaRPr lang="en-US" sz="28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Please scan this QR Code to Sign Up as a Where Seconds Matter Champion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F52DD5-575B-20EE-F99C-4C03982CD1EA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>
            <a:solidFill>
              <a:srgbClr val="E8331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white and black hand with broken glass&#10;&#10;Description automatically generated with medium confidence">
            <a:extLst>
              <a:ext uri="{FF2B5EF4-FFF2-40B4-BE49-F238E27FC236}">
                <a16:creationId xmlns:a16="http://schemas.microsoft.com/office/drawing/2014/main" id="{05CD0A77-D02A-EA76-A04A-2B7EF5D57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" b="-262"/>
          <a:stretch/>
        </p:blipFill>
        <p:spPr>
          <a:xfrm>
            <a:off x="11647640" y="6173630"/>
            <a:ext cx="292424" cy="509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8DFFB-4926-5748-94E8-E8A2998813F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67593B-4B29-497E-8A46-B4A4E59596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817" t="20951" r="39596" b="37472"/>
          <a:stretch/>
        </p:blipFill>
        <p:spPr>
          <a:xfrm rot="16200000">
            <a:off x="7394944" y="2011707"/>
            <a:ext cx="2426207" cy="5535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BFA7E8-1994-3F24-0219-7DD5A30A8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641" y="865606"/>
            <a:ext cx="2246767" cy="2246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FBC11-D364-C7B7-C814-7D30058210EE}"/>
              </a:ext>
            </a:extLst>
          </p:cNvPr>
          <p:cNvSpPr txBox="1"/>
          <p:nvPr/>
        </p:nvSpPr>
        <p:spPr>
          <a:xfrm>
            <a:off x="680369" y="3524094"/>
            <a:ext cx="442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signing up, ACS staff will email you through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wsmtrauma@facs.org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follow up questions to tailor support. </a:t>
            </a:r>
          </a:p>
        </p:txBody>
      </p:sp>
    </p:spTree>
    <p:extLst>
      <p:ext uri="{BB962C8B-B14F-4D97-AF65-F5344CB8AC3E}">
        <p14:creationId xmlns:p14="http://schemas.microsoft.com/office/powerpoint/2010/main" val="331241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906B90-9F22-E4BA-4427-5BE0249C0CC1}"/>
              </a:ext>
            </a:extLst>
          </p:cNvPr>
          <p:cNvSpPr/>
          <p:nvPr/>
        </p:nvSpPr>
        <p:spPr>
          <a:xfrm>
            <a:off x="137564" y="202301"/>
            <a:ext cx="12192000" cy="6858000"/>
          </a:xfrm>
          <a:prstGeom prst="rect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and black broken glass&#10;&#10;Description automatically generated">
            <a:extLst>
              <a:ext uri="{FF2B5EF4-FFF2-40B4-BE49-F238E27FC236}">
                <a16:creationId xmlns:a16="http://schemas.microsoft.com/office/drawing/2014/main" id="{DB4AC22A-395C-570E-2CF9-95A620739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b="60345"/>
          <a:stretch/>
        </p:blipFill>
        <p:spPr>
          <a:xfrm>
            <a:off x="9418642" y="4325884"/>
            <a:ext cx="3671007" cy="2532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DF175-B643-EE96-15EC-E4E319E2E0AA}"/>
              </a:ext>
            </a:extLst>
          </p:cNvPr>
          <p:cNvSpPr txBox="1"/>
          <p:nvPr/>
        </p:nvSpPr>
        <p:spPr>
          <a:xfrm>
            <a:off x="881073" y="1732466"/>
            <a:ext cx="97842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Questions – </a:t>
            </a:r>
            <a:r>
              <a:rPr lang="en-US" sz="39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wsmtrauma@facs.org</a:t>
            </a:r>
            <a:r>
              <a:rPr lang="en-US" sz="39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1D42AE-1F39-EBB8-BDDD-5ABAFB90E239}"/>
              </a:ext>
            </a:extLst>
          </p:cNvPr>
          <p:cNvCxnSpPr>
            <a:cxnSpLocks/>
          </p:cNvCxnSpPr>
          <p:nvPr/>
        </p:nvCxnSpPr>
        <p:spPr>
          <a:xfrm>
            <a:off x="881073" y="2605887"/>
            <a:ext cx="730877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0B52DB-D142-85DB-DB9A-161A741B3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73" y="3347501"/>
            <a:ext cx="6262687" cy="707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AA0F1A-DF33-C1AD-4555-5B82947C5F77}"/>
              </a:ext>
            </a:extLst>
          </p:cNvPr>
          <p:cNvSpPr txBox="1"/>
          <p:nvPr/>
        </p:nvSpPr>
        <p:spPr>
          <a:xfrm>
            <a:off x="59141" y="6589641"/>
            <a:ext cx="7600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</a:p>
        </p:txBody>
      </p:sp>
    </p:spTree>
    <p:extLst>
      <p:ext uri="{BB962C8B-B14F-4D97-AF65-F5344CB8AC3E}">
        <p14:creationId xmlns:p14="http://schemas.microsoft.com/office/powerpoint/2010/main" val="37042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1680" y="-3"/>
            <a:ext cx="5091111" cy="3429002"/>
          </a:xfrm>
          <a:prstGeom prst="rtTriangle">
            <a:avLst/>
          </a:prstGeom>
          <a:solidFill>
            <a:srgbClr val="8299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8D59B-9376-7724-5263-AC0C4A76E5A4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Overview </a:t>
            </a:r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– Where Seconds Matter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E42F9F-BABA-25AF-5DA0-E82BF85E246A}"/>
              </a:ext>
            </a:extLst>
          </p:cNvPr>
          <p:cNvSpPr txBox="1"/>
          <p:nvPr/>
        </p:nvSpPr>
        <p:spPr>
          <a:xfrm>
            <a:off x="4059675" y="-1753624"/>
            <a:ext cx="9101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You can adjust the horizontal length of the light blue and dark blue triangles to fit whatever you need.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3BCEC-E894-6C40-433F-9DB52A933A82}"/>
              </a:ext>
            </a:extLst>
          </p:cNvPr>
          <p:cNvSpPr txBox="1"/>
          <p:nvPr/>
        </p:nvSpPr>
        <p:spPr>
          <a:xfrm>
            <a:off x="460457" y="1574979"/>
            <a:ext cx="653598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ACS–COT Annual National Campaign</a:t>
            </a:r>
          </a:p>
          <a:p>
            <a:r>
              <a:rPr lang="en-US" sz="20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Build stronger relationships with members of Congress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Invitation to Trauma Centers during August Recess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Aim: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Ensure </a:t>
            </a:r>
            <a:r>
              <a:rPr lang="en-US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at least one member 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of Congress (House or Senate) visits a trauma center in 2026, targeting August Recess as a prime window.</a:t>
            </a:r>
          </a:p>
        </p:txBody>
      </p:sp>
      <p:pic>
        <p:nvPicPr>
          <p:cNvPr id="7" name="Picture 6" descr="A red and black broken glass&#10;&#10;Description automatically generated">
            <a:extLst>
              <a:ext uri="{FF2B5EF4-FFF2-40B4-BE49-F238E27FC236}">
                <a16:creationId xmlns:a16="http://schemas.microsoft.com/office/drawing/2014/main" id="{9F7A7CCC-0E33-B22A-D16B-F119A4526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DB26F4-50A9-2971-1AAF-4C113A7B588E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613BBA3-6D68-DC77-7F93-CFD84ACED54A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U.S. Capitol dome, Washington, D.C. - digital file from original ...">
            <a:extLst>
              <a:ext uri="{FF2B5EF4-FFF2-40B4-BE49-F238E27FC236}">
                <a16:creationId xmlns:a16="http://schemas.microsoft.com/office/drawing/2014/main" id="{0F41BB7A-F591-4664-9CD9-FBE1E10F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10" y="3048006"/>
            <a:ext cx="4197765" cy="33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B0C07AE-4CF0-43E1-AD32-A2BFA730F6F1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0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50" y="571378"/>
            <a:ext cx="713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Objectives</a:t>
            </a:r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– Where Seconds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461250" y="1626708"/>
            <a:ext cx="84203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1. </a:t>
            </a:r>
            <a:r>
              <a:rPr lang="en-US" sz="20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 Relationships </a:t>
            </a:r>
            <a:r>
              <a:rPr lang="en-US" sz="20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Establish long-term connections between trauma surgeons and Congressional representatives.</a:t>
            </a: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2. </a:t>
            </a:r>
            <a:r>
              <a:rPr lang="en-US" sz="20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Educate Policymakers </a:t>
            </a:r>
            <a:r>
              <a:rPr lang="en-US" sz="20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Provide members of Congress firsthand exposure to trauma care challenges and opportunities.</a:t>
            </a: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20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  <a:r>
              <a:rPr lang="en-US" sz="20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 Public Awareness </a:t>
            </a:r>
            <a:r>
              <a:rPr lang="en-US" sz="20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Leverage media and social platforms to highlight the importance of trauma systems and advocacy efforts.</a:t>
            </a: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387134" y="0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50" y="571378"/>
            <a:ext cx="763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Where Seconds Matter Roles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461250" y="1436208"/>
            <a:ext cx="7774971" cy="422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Surgeon- Become a WSM Champion</a:t>
            </a:r>
            <a:r>
              <a:rPr lang="en-US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sz="18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COT member can be a Where Seconds Matter Champion. WSM </a:t>
            </a: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Champions are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responsible for coordinating a trauma center visit with at least one Congressional representative. </a:t>
            </a: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includes: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trauma centers willing to host visits.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Contacting Congressional district offices to schedule meetings.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 visit logistics and ensuring hospital leadership participation.</a:t>
            </a: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Communicating with ACS staff on preparation.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trauma teams to provide a compelling and educational experience.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50" y="571378"/>
            <a:ext cx="763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Where Seconds Matter- Roles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461250" y="1430500"/>
            <a:ext cx="7774971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b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ACS-COT and DC Office Staff Support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 will provide oversight, monitor progress, </a:t>
            </a: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centralized resources and support to ensure consistency and effectiveness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responsibilities include: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Tracking outreach efforts and scheduled trauma center visits.</a:t>
            </a: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Providing resources including, checklist for WSM champions, media &amp; communication toolkit, talking points, and personalized congressional information.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Assisting WSM Champions with scheduling challenges.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Ensuring follow-up by collecting feedback from WSM Champions and compiling a report on participation and key takeaways.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1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564357" y="2750938"/>
            <a:ext cx="610076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More Headers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Text text text text text text text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Text text text text text text text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Text text text text text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text text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A34E2-0848-408A-9F6D-0E8590B09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32" t="17057" r="35171" b="5374"/>
          <a:stretch/>
        </p:blipFill>
        <p:spPr>
          <a:xfrm>
            <a:off x="256782" y="739352"/>
            <a:ext cx="4834331" cy="5395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50" y="571379"/>
            <a:ext cx="71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Template Email</a:t>
            </a:r>
          </a:p>
        </p:txBody>
      </p:sp>
    </p:spTree>
    <p:extLst>
      <p:ext uri="{BB962C8B-B14F-4D97-AF65-F5344CB8AC3E}">
        <p14:creationId xmlns:p14="http://schemas.microsoft.com/office/powerpoint/2010/main" val="409929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50" y="571378"/>
            <a:ext cx="763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Structure of Trauma Center Visits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461250" y="1626708"/>
            <a:ext cx="9219198" cy="371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1800" b="1" u="sng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visit should include:</a:t>
            </a:r>
            <a:endParaRPr lang="en-US" sz="1800" b="1" u="sng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Guided Tour 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Walkthrough of trauma bays, ICUs, and operating rooms (when feasible).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Meet-and-Greet with Trauma Teams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Opportunities for physicians, nurses, and administrators to share their experiences.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Studies and Patient Impact Stories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Real-life examples showcasing trauma care </a:t>
            </a: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 and successes.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Opportunity for advocacy based on ACS COT’s priority issues or regional/local specific legislative priorities.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 Conference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Include Hospital Leadership, Trauma Team, and Congressional member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796265" y="2597243"/>
            <a:ext cx="305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One-Pager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564357" y="2750938"/>
            <a:ext cx="610076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More Headers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Text text text text text text text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Text text text text text text text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Text text text text text</a:t>
            </a: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text text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7EF37-3611-4BCB-95D6-547A7D32EB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65" t="15434" r="23923" b="2859"/>
          <a:stretch/>
        </p:blipFill>
        <p:spPr>
          <a:xfrm>
            <a:off x="151525" y="25376"/>
            <a:ext cx="4388992" cy="5603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0D8BC6-9204-4B55-9BF2-7FF2FC7CA8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73" t="13845" r="24085" b="5241"/>
          <a:stretch/>
        </p:blipFill>
        <p:spPr>
          <a:xfrm>
            <a:off x="7077951" y="-3"/>
            <a:ext cx="4800741" cy="60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F1F33882-FC5A-6028-9D91-8ED6B141EE19}"/>
              </a:ext>
            </a:extLst>
          </p:cNvPr>
          <p:cNvSpPr/>
          <p:nvPr/>
        </p:nvSpPr>
        <p:spPr>
          <a:xfrm rot="10800000">
            <a:off x="7100887" y="-3"/>
            <a:ext cx="5091111" cy="3429002"/>
          </a:xfrm>
          <a:prstGeom prst="rtTriangle">
            <a:avLst/>
          </a:prstGeom>
          <a:solidFill>
            <a:srgbClr val="0E21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E8C04-5657-C219-C10F-3513CB7E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5" y="6267635"/>
            <a:ext cx="2849357" cy="321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FF36-279B-A13C-7A2E-A4A79CE46F0C}"/>
              </a:ext>
            </a:extLst>
          </p:cNvPr>
          <p:cNvSpPr txBox="1"/>
          <p:nvPr/>
        </p:nvSpPr>
        <p:spPr>
          <a:xfrm>
            <a:off x="461250" y="571378"/>
            <a:ext cx="763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Promotion &amp; Media Engagement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1C3A0-0659-CE05-9DC4-9B6EDD1B6D8F}"/>
              </a:ext>
            </a:extLst>
          </p:cNvPr>
          <p:cNvSpPr txBox="1"/>
          <p:nvPr/>
        </p:nvSpPr>
        <p:spPr>
          <a:xfrm>
            <a:off x="461250" y="1626708"/>
            <a:ext cx="921919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 local press coverage to highlight the importance of trauma systems.</a:t>
            </a: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make sure to work with and communicate to hospital and health system media team.</a:t>
            </a:r>
          </a:p>
          <a:p>
            <a:pPr marR="0" lvl="0">
              <a:spcBef>
                <a:spcPts val="0"/>
              </a:spcBef>
              <a:spcAft>
                <a:spcPts val="900"/>
              </a:spcAf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Leverage social media using ACS and trauma center platforms with hashtags like </a:t>
            </a: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#TraumaCareMatters 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800" b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#SecondsMatter</a:t>
            </a: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900"/>
              </a:spcAf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Recognize participating members of Congress through follow-up engagement and public acknowledgment.</a:t>
            </a:r>
            <a:b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and black broken glass&#10;&#10;Description automatically generated">
            <a:extLst>
              <a:ext uri="{FF2B5EF4-FFF2-40B4-BE49-F238E27FC236}">
                <a16:creationId xmlns:a16="http://schemas.microsoft.com/office/drawing/2014/main" id="{EEBC837D-8563-1228-1176-E3A7E8269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-22303" t="-8113" b="-11083"/>
          <a:stretch/>
        </p:blipFill>
        <p:spPr>
          <a:xfrm>
            <a:off x="11584519" y="6134539"/>
            <a:ext cx="355545" cy="602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C07B60-1B0A-DD21-955E-850F64690F15}"/>
              </a:ext>
            </a:extLst>
          </p:cNvPr>
          <p:cNvCxnSpPr>
            <a:cxnSpLocks/>
          </p:cNvCxnSpPr>
          <p:nvPr/>
        </p:nvCxnSpPr>
        <p:spPr>
          <a:xfrm>
            <a:off x="2780271" y="6435900"/>
            <a:ext cx="859536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E2412-9512-C117-26ED-F2BF68F17738}"/>
              </a:ext>
            </a:extLst>
          </p:cNvPr>
          <p:cNvSpPr txBox="1"/>
          <p:nvPr/>
        </p:nvSpPr>
        <p:spPr>
          <a:xfrm>
            <a:off x="10985938" y="6446514"/>
            <a:ext cx="501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©</a:t>
            </a:r>
            <a:r>
              <a:rPr lang="en-US" sz="800" b="1" dirty="0">
                <a:solidFill>
                  <a:schemeClr val="accent4">
                    <a:lumMod val="75000"/>
                  </a:schemeClr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ACS</a:t>
            </a: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0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S ATLS">
      <a:dk1>
        <a:srgbClr val="0F2044"/>
      </a:dk1>
      <a:lt1>
        <a:srgbClr val="FFFFFF"/>
      </a:lt1>
      <a:dk2>
        <a:srgbClr val="0C284F"/>
      </a:dk2>
      <a:lt2>
        <a:srgbClr val="D6DFE3"/>
      </a:lt2>
      <a:accent1>
        <a:srgbClr val="1A3875"/>
      </a:accent1>
      <a:accent2>
        <a:srgbClr val="E91F00"/>
      </a:accent2>
      <a:accent3>
        <a:srgbClr val="8AA3B0"/>
      </a:accent3>
      <a:accent4>
        <a:srgbClr val="B1B1B1"/>
      </a:accent4>
      <a:accent5>
        <a:srgbClr val="C3D1D7"/>
      </a:accent5>
      <a:accent6>
        <a:srgbClr val="B62B26"/>
      </a:accent6>
      <a:hlink>
        <a:srgbClr val="0563C1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682</Words>
  <Application>Microsoft Office PowerPoint</Application>
  <PresentationFormat>Widescreen</PresentationFormat>
  <Paragraphs>88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Open Sans</vt:lpstr>
      <vt:lpstr>Open Sans Extrabold</vt:lpstr>
      <vt:lpstr>Open Sans Light</vt:lpstr>
      <vt:lpstr>Open Sans 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Hill</dc:creator>
  <cp:lastModifiedBy>Holly Michaels</cp:lastModifiedBy>
  <cp:revision>40</cp:revision>
  <dcterms:created xsi:type="dcterms:W3CDTF">2025-06-10T16:46:59Z</dcterms:created>
  <dcterms:modified xsi:type="dcterms:W3CDTF">2026-05-21T18:18:54Z</dcterms:modified>
</cp:coreProperties>
</file>