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74" r:id="rId2"/>
    <p:sldId id="286" r:id="rId3"/>
    <p:sldId id="282" r:id="rId4"/>
    <p:sldId id="283" r:id="rId5"/>
    <p:sldId id="285" r:id="rId6"/>
    <p:sldId id="272" r:id="rId7"/>
    <p:sldId id="273" r:id="rId8"/>
    <p:sldId id="259" r:id="rId9"/>
    <p:sldId id="260" r:id="rId10"/>
    <p:sldId id="256" r:id="rId11"/>
    <p:sldId id="258" r:id="rId12"/>
    <p:sldId id="280" r:id="rId13"/>
    <p:sldId id="262" r:id="rId14"/>
    <p:sldId id="263" r:id="rId15"/>
    <p:sldId id="270" r:id="rId16"/>
    <p:sldId id="267" r:id="rId17"/>
    <p:sldId id="261" r:id="rId18"/>
    <p:sldId id="271" r:id="rId19"/>
    <p:sldId id="264" r:id="rId20"/>
    <p:sldId id="268" r:id="rId21"/>
    <p:sldId id="269" r:id="rId22"/>
    <p:sldId id="266" r:id="rId23"/>
    <p:sldId id="265"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797" autoAdjust="0"/>
    <p:restoredTop sz="94660"/>
  </p:normalViewPr>
  <p:slideViewPr>
    <p:cSldViewPr snapToGrid="0">
      <p:cViewPr>
        <p:scale>
          <a:sx n="100" d="100"/>
          <a:sy n="100" d="100"/>
        </p:scale>
        <p:origin x="-1944" y="-462"/>
      </p:cViewPr>
      <p:guideLst>
        <p:guide orient="horz" pos="2160"/>
        <p:guide pos="2880"/>
      </p:guideLst>
    </p:cSldViewPr>
  </p:slideViewPr>
  <p:notesTextViewPr>
    <p:cViewPr>
      <p:scale>
        <a:sx n="1" d="1"/>
        <a:sy n="1" d="1"/>
      </p:scale>
      <p:origin x="0" y="0"/>
    </p:cViewPr>
  </p:notesTextViewPr>
  <p:notesViewPr>
    <p:cSldViewPr snapToGrid="0">
      <p:cViewPr varScale="1">
        <p:scale>
          <a:sx n="84" d="100"/>
          <a:sy n="84" d="100"/>
        </p:scale>
        <p:origin x="-188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0BCC41-F409-4DBB-8627-D71E4B6FCB02}" type="datetimeFigureOut">
              <a:rPr lang="en-US" smtClean="0"/>
              <a:t>4/17/2018</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A49AC4-4E12-47DE-B6DD-1FC819647BEA}" type="slidenum">
              <a:rPr lang="en-US" smtClean="0"/>
              <a:t>‹#›</a:t>
            </a:fld>
            <a:endParaRPr lang="en-US" dirty="0"/>
          </a:p>
        </p:txBody>
      </p:sp>
    </p:spTree>
    <p:extLst>
      <p:ext uri="{BB962C8B-B14F-4D97-AF65-F5344CB8AC3E}">
        <p14:creationId xmlns:p14="http://schemas.microsoft.com/office/powerpoint/2010/main" val="2583279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A49AC4-4E12-47DE-B6DD-1FC819647BEA}" type="slidenum">
              <a:rPr lang="en-US" smtClean="0"/>
              <a:t>1</a:t>
            </a:fld>
            <a:endParaRPr lang="en-US" dirty="0"/>
          </a:p>
        </p:txBody>
      </p:sp>
    </p:spTree>
    <p:extLst>
      <p:ext uri="{BB962C8B-B14F-4D97-AF65-F5344CB8AC3E}">
        <p14:creationId xmlns:p14="http://schemas.microsoft.com/office/powerpoint/2010/main" val="2956675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A49AC4-4E12-47DE-B6DD-1FC819647BEA}" type="slidenum">
              <a:rPr lang="en-US" smtClean="0"/>
              <a:t>10</a:t>
            </a:fld>
            <a:endParaRPr lang="en-US" dirty="0"/>
          </a:p>
        </p:txBody>
      </p:sp>
    </p:spTree>
    <p:extLst>
      <p:ext uri="{BB962C8B-B14F-4D97-AF65-F5344CB8AC3E}">
        <p14:creationId xmlns:p14="http://schemas.microsoft.com/office/powerpoint/2010/main" val="6327071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A49AC4-4E12-47DE-B6DD-1FC819647BEA}" type="slidenum">
              <a:rPr lang="en-US" smtClean="0"/>
              <a:t>11</a:t>
            </a:fld>
            <a:endParaRPr lang="en-US" dirty="0"/>
          </a:p>
        </p:txBody>
      </p:sp>
    </p:spTree>
    <p:extLst>
      <p:ext uri="{BB962C8B-B14F-4D97-AF65-F5344CB8AC3E}">
        <p14:creationId xmlns:p14="http://schemas.microsoft.com/office/powerpoint/2010/main" val="2002713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A49AC4-4E12-47DE-B6DD-1FC819647BEA}" type="slidenum">
              <a:rPr lang="en-US" smtClean="0"/>
              <a:t>12</a:t>
            </a:fld>
            <a:endParaRPr lang="en-US" dirty="0"/>
          </a:p>
        </p:txBody>
      </p:sp>
    </p:spTree>
    <p:extLst>
      <p:ext uri="{BB962C8B-B14F-4D97-AF65-F5344CB8AC3E}">
        <p14:creationId xmlns:p14="http://schemas.microsoft.com/office/powerpoint/2010/main" val="31917649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A49AC4-4E12-47DE-B6DD-1FC819647BEA}" type="slidenum">
              <a:rPr lang="en-US" smtClean="0"/>
              <a:t>13</a:t>
            </a:fld>
            <a:endParaRPr lang="en-US" dirty="0"/>
          </a:p>
        </p:txBody>
      </p:sp>
    </p:spTree>
    <p:extLst>
      <p:ext uri="{BB962C8B-B14F-4D97-AF65-F5344CB8AC3E}">
        <p14:creationId xmlns:p14="http://schemas.microsoft.com/office/powerpoint/2010/main" val="35041361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A49AC4-4E12-47DE-B6DD-1FC819647BEA}" type="slidenum">
              <a:rPr lang="en-US" smtClean="0"/>
              <a:t>14</a:t>
            </a:fld>
            <a:endParaRPr lang="en-US" dirty="0"/>
          </a:p>
        </p:txBody>
      </p:sp>
    </p:spTree>
    <p:extLst>
      <p:ext uri="{BB962C8B-B14F-4D97-AF65-F5344CB8AC3E}">
        <p14:creationId xmlns:p14="http://schemas.microsoft.com/office/powerpoint/2010/main" val="12696339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A49AC4-4E12-47DE-B6DD-1FC819647BEA}" type="slidenum">
              <a:rPr lang="en-US" smtClean="0"/>
              <a:t>15</a:t>
            </a:fld>
            <a:endParaRPr lang="en-US" dirty="0"/>
          </a:p>
        </p:txBody>
      </p:sp>
    </p:spTree>
    <p:extLst>
      <p:ext uri="{BB962C8B-B14F-4D97-AF65-F5344CB8AC3E}">
        <p14:creationId xmlns:p14="http://schemas.microsoft.com/office/powerpoint/2010/main" val="17663083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A49AC4-4E12-47DE-B6DD-1FC819647BEA}" type="slidenum">
              <a:rPr lang="en-US" smtClean="0"/>
              <a:t>16</a:t>
            </a:fld>
            <a:endParaRPr lang="en-US" dirty="0"/>
          </a:p>
        </p:txBody>
      </p:sp>
    </p:spTree>
    <p:extLst>
      <p:ext uri="{BB962C8B-B14F-4D97-AF65-F5344CB8AC3E}">
        <p14:creationId xmlns:p14="http://schemas.microsoft.com/office/powerpoint/2010/main" val="24907278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A49AC4-4E12-47DE-B6DD-1FC819647BEA}" type="slidenum">
              <a:rPr lang="en-US" smtClean="0"/>
              <a:t>17</a:t>
            </a:fld>
            <a:endParaRPr lang="en-US" dirty="0"/>
          </a:p>
        </p:txBody>
      </p:sp>
    </p:spTree>
    <p:extLst>
      <p:ext uri="{BB962C8B-B14F-4D97-AF65-F5344CB8AC3E}">
        <p14:creationId xmlns:p14="http://schemas.microsoft.com/office/powerpoint/2010/main" val="979968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A49AC4-4E12-47DE-B6DD-1FC819647BEA}" type="slidenum">
              <a:rPr lang="en-US" smtClean="0"/>
              <a:t>18</a:t>
            </a:fld>
            <a:endParaRPr lang="en-US" dirty="0"/>
          </a:p>
        </p:txBody>
      </p:sp>
    </p:spTree>
    <p:extLst>
      <p:ext uri="{BB962C8B-B14F-4D97-AF65-F5344CB8AC3E}">
        <p14:creationId xmlns:p14="http://schemas.microsoft.com/office/powerpoint/2010/main" val="27679820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A49AC4-4E12-47DE-B6DD-1FC819647BEA}" type="slidenum">
              <a:rPr lang="en-US" smtClean="0"/>
              <a:t>19</a:t>
            </a:fld>
            <a:endParaRPr lang="en-US" dirty="0"/>
          </a:p>
        </p:txBody>
      </p:sp>
    </p:spTree>
    <p:extLst>
      <p:ext uri="{BB962C8B-B14F-4D97-AF65-F5344CB8AC3E}">
        <p14:creationId xmlns:p14="http://schemas.microsoft.com/office/powerpoint/2010/main" val="2460458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A49AC4-4E12-47DE-B6DD-1FC819647BEA}" type="slidenum">
              <a:rPr lang="en-US" smtClean="0"/>
              <a:t>2</a:t>
            </a:fld>
            <a:endParaRPr lang="en-US" dirty="0"/>
          </a:p>
        </p:txBody>
      </p:sp>
    </p:spTree>
    <p:extLst>
      <p:ext uri="{BB962C8B-B14F-4D97-AF65-F5344CB8AC3E}">
        <p14:creationId xmlns:p14="http://schemas.microsoft.com/office/powerpoint/2010/main" val="9003136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A49AC4-4E12-47DE-B6DD-1FC819647BEA}" type="slidenum">
              <a:rPr lang="en-US" smtClean="0"/>
              <a:t>20</a:t>
            </a:fld>
            <a:endParaRPr lang="en-US" dirty="0"/>
          </a:p>
        </p:txBody>
      </p:sp>
    </p:spTree>
    <p:extLst>
      <p:ext uri="{BB962C8B-B14F-4D97-AF65-F5344CB8AC3E}">
        <p14:creationId xmlns:p14="http://schemas.microsoft.com/office/powerpoint/2010/main" val="11056051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A49AC4-4E12-47DE-B6DD-1FC819647BEA}" type="slidenum">
              <a:rPr lang="en-US" smtClean="0"/>
              <a:t>21</a:t>
            </a:fld>
            <a:endParaRPr lang="en-US" dirty="0"/>
          </a:p>
        </p:txBody>
      </p:sp>
    </p:spTree>
    <p:extLst>
      <p:ext uri="{BB962C8B-B14F-4D97-AF65-F5344CB8AC3E}">
        <p14:creationId xmlns:p14="http://schemas.microsoft.com/office/powerpoint/2010/main" val="39709453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A49AC4-4E12-47DE-B6DD-1FC819647BEA}" type="slidenum">
              <a:rPr lang="en-US" smtClean="0"/>
              <a:t>22</a:t>
            </a:fld>
            <a:endParaRPr lang="en-US" dirty="0"/>
          </a:p>
        </p:txBody>
      </p:sp>
    </p:spTree>
    <p:extLst>
      <p:ext uri="{BB962C8B-B14F-4D97-AF65-F5344CB8AC3E}">
        <p14:creationId xmlns:p14="http://schemas.microsoft.com/office/powerpoint/2010/main" val="8744788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A49AC4-4E12-47DE-B6DD-1FC819647BEA}" type="slidenum">
              <a:rPr lang="en-US" smtClean="0"/>
              <a:t>23</a:t>
            </a:fld>
            <a:endParaRPr lang="en-US" dirty="0"/>
          </a:p>
        </p:txBody>
      </p:sp>
    </p:spTree>
    <p:extLst>
      <p:ext uri="{BB962C8B-B14F-4D97-AF65-F5344CB8AC3E}">
        <p14:creationId xmlns:p14="http://schemas.microsoft.com/office/powerpoint/2010/main" val="871819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Shape 3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5" name="Shape 37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2391823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Shape 3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1" name="Shape 38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496064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Shape 3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1" name="Shape 38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1861835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A49AC4-4E12-47DE-B6DD-1FC819647BEA}" type="slidenum">
              <a:rPr lang="en-US" smtClean="0"/>
              <a:t>6</a:t>
            </a:fld>
            <a:endParaRPr lang="en-US" dirty="0"/>
          </a:p>
        </p:txBody>
      </p:sp>
    </p:spTree>
    <p:extLst>
      <p:ext uri="{BB962C8B-B14F-4D97-AF65-F5344CB8AC3E}">
        <p14:creationId xmlns:p14="http://schemas.microsoft.com/office/powerpoint/2010/main" val="885222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A49AC4-4E12-47DE-B6DD-1FC819647BEA}" type="slidenum">
              <a:rPr lang="en-US" smtClean="0"/>
              <a:t>7</a:t>
            </a:fld>
            <a:endParaRPr lang="en-US" dirty="0"/>
          </a:p>
        </p:txBody>
      </p:sp>
    </p:spTree>
    <p:extLst>
      <p:ext uri="{BB962C8B-B14F-4D97-AF65-F5344CB8AC3E}">
        <p14:creationId xmlns:p14="http://schemas.microsoft.com/office/powerpoint/2010/main" val="5956873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A49AC4-4E12-47DE-B6DD-1FC819647BEA}" type="slidenum">
              <a:rPr lang="en-US" smtClean="0"/>
              <a:t>8</a:t>
            </a:fld>
            <a:endParaRPr lang="en-US" dirty="0"/>
          </a:p>
        </p:txBody>
      </p:sp>
    </p:spTree>
    <p:extLst>
      <p:ext uri="{BB962C8B-B14F-4D97-AF65-F5344CB8AC3E}">
        <p14:creationId xmlns:p14="http://schemas.microsoft.com/office/powerpoint/2010/main" val="4286371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A49AC4-4E12-47DE-B6DD-1FC819647BEA}" type="slidenum">
              <a:rPr lang="en-US" smtClean="0"/>
              <a:t>9</a:t>
            </a:fld>
            <a:endParaRPr lang="en-US" dirty="0"/>
          </a:p>
        </p:txBody>
      </p:sp>
    </p:spTree>
    <p:extLst>
      <p:ext uri="{BB962C8B-B14F-4D97-AF65-F5344CB8AC3E}">
        <p14:creationId xmlns:p14="http://schemas.microsoft.com/office/powerpoint/2010/main" val="2210196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A7978F-B007-4B59-84F3-20913D8A9C6D}"/>
              </a:ext>
            </a:extLst>
          </p:cNvPr>
          <p:cNvSpPr>
            <a:spLocks noGrp="1"/>
          </p:cNvSpPr>
          <p:nvPr>
            <p:ph type="ctrTitle"/>
          </p:nvPr>
        </p:nvSpPr>
        <p:spPr>
          <a:xfrm>
            <a:off x="1171575" y="129381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C1CEF963-7F65-49C1-BF4F-DBB23339D03B}"/>
              </a:ext>
            </a:extLst>
          </p:cNvPr>
          <p:cNvSpPr>
            <a:spLocks noGrp="1"/>
          </p:cNvSpPr>
          <p:nvPr>
            <p:ph type="subTitle" idx="1"/>
          </p:nvPr>
        </p:nvSpPr>
        <p:spPr>
          <a:xfrm>
            <a:off x="1143000" y="37925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2212904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725" y="0"/>
            <a:ext cx="9229725" cy="698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811420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44494F21-14A2-455A-9BF8-D9B5421AC6BD}"/>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1B46E236-0995-4BBD-AADB-EA84BB71A95C}"/>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7483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65818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9B7F132-E260-4AB5-9BF3-9EDF80A827A8}"/>
              </a:ext>
            </a:extLst>
          </p:cNvPr>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A01DD976-7244-44F3-867D-2CD4CDF24F99}"/>
              </a:ext>
            </a:extLst>
          </p:cNvPr>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75392472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A556F4-F707-4942-8AFA-9C0F03CF8BCB}"/>
              </a:ext>
            </a:extLst>
          </p:cNvPr>
          <p:cNvSpPr>
            <a:spLocks noGrp="1"/>
          </p:cNvSpPr>
          <p:nvPr>
            <p:ph type="title"/>
          </p:nvPr>
        </p:nvSpPr>
        <p:spPr>
          <a:xfrm>
            <a:off x="614363" y="174626"/>
            <a:ext cx="7886700" cy="1025525"/>
          </a:xfrm>
        </p:spPr>
        <p:txBody>
          <a:bodyPr/>
          <a:lstStyle/>
          <a:p>
            <a:r>
              <a:rPr lang="en-US" dirty="0"/>
              <a:t>Click to edit Master title style</a:t>
            </a:r>
          </a:p>
        </p:txBody>
      </p:sp>
      <p:sp>
        <p:nvSpPr>
          <p:cNvPr id="3" name="Content Placeholder 2">
            <a:extLst>
              <a:ext uri="{FF2B5EF4-FFF2-40B4-BE49-F238E27FC236}">
                <a16:creationId xmlns="" xmlns:a16="http://schemas.microsoft.com/office/drawing/2014/main" id="{C491F741-1924-4F0C-AFFF-F57D438B724B}"/>
              </a:ext>
            </a:extLst>
          </p:cNvPr>
          <p:cNvSpPr>
            <a:spLocks noGrp="1"/>
          </p:cNvSpPr>
          <p:nvPr>
            <p:ph sz="half" idx="1"/>
          </p:nvPr>
        </p:nvSpPr>
        <p:spPr>
          <a:xfrm>
            <a:off x="628650" y="1352551"/>
            <a:ext cx="3886200" cy="48244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 xmlns:a16="http://schemas.microsoft.com/office/drawing/2014/main" id="{FDF9FA21-35C3-49C9-B867-A8E8FAB2C54E}"/>
              </a:ext>
            </a:extLst>
          </p:cNvPr>
          <p:cNvSpPr>
            <a:spLocks noGrp="1"/>
          </p:cNvSpPr>
          <p:nvPr>
            <p:ph sz="half" idx="2"/>
          </p:nvPr>
        </p:nvSpPr>
        <p:spPr>
          <a:xfrm>
            <a:off x="4629150" y="1333501"/>
            <a:ext cx="3886200" cy="484346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108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9B7203-2E6A-4866-8DB2-383C7EF4FE8A}"/>
              </a:ext>
            </a:extLst>
          </p:cNvPr>
          <p:cNvSpPr>
            <a:spLocks noGrp="1"/>
          </p:cNvSpPr>
          <p:nvPr>
            <p:ph type="title"/>
          </p:nvPr>
        </p:nvSpPr>
        <p:spPr>
          <a:xfrm>
            <a:off x="629841" y="155576"/>
            <a:ext cx="7886700" cy="987425"/>
          </a:xfrm>
        </p:spPr>
        <p:txBody>
          <a:bodyPr/>
          <a:lstStyle/>
          <a:p>
            <a:r>
              <a:rPr lang="en-US" dirty="0"/>
              <a:t>Click to edit Master title style</a:t>
            </a:r>
          </a:p>
        </p:txBody>
      </p:sp>
      <p:sp>
        <p:nvSpPr>
          <p:cNvPr id="3" name="Text Placeholder 2">
            <a:extLst>
              <a:ext uri="{FF2B5EF4-FFF2-40B4-BE49-F238E27FC236}">
                <a16:creationId xmlns="" xmlns:a16="http://schemas.microsoft.com/office/drawing/2014/main" id="{FADE66DA-D2E8-4DCD-93A0-75FABE068567}"/>
              </a:ext>
            </a:extLst>
          </p:cNvPr>
          <p:cNvSpPr>
            <a:spLocks noGrp="1"/>
          </p:cNvSpPr>
          <p:nvPr>
            <p:ph type="body" idx="1"/>
          </p:nvPr>
        </p:nvSpPr>
        <p:spPr>
          <a:xfrm>
            <a:off x="644129" y="13763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79EC3D74-471C-4B55-BE1C-1C84795B3F33}"/>
              </a:ext>
            </a:extLst>
          </p:cNvPr>
          <p:cNvSpPr>
            <a:spLocks noGrp="1"/>
          </p:cNvSpPr>
          <p:nvPr>
            <p:ph sz="half" idx="2"/>
          </p:nvPr>
        </p:nvSpPr>
        <p:spPr>
          <a:xfrm>
            <a:off x="629842" y="2228851"/>
            <a:ext cx="3868340" cy="39608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 xmlns:a16="http://schemas.microsoft.com/office/drawing/2014/main" id="{44704667-72B1-4DA7-9F97-B018F60C8CE1}"/>
              </a:ext>
            </a:extLst>
          </p:cNvPr>
          <p:cNvSpPr>
            <a:spLocks noGrp="1"/>
          </p:cNvSpPr>
          <p:nvPr>
            <p:ph type="body" sz="quarter" idx="3"/>
          </p:nvPr>
        </p:nvSpPr>
        <p:spPr>
          <a:xfrm>
            <a:off x="4629150" y="13763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 xmlns:a16="http://schemas.microsoft.com/office/drawing/2014/main" id="{24A04E06-4971-4231-BC17-F1C3C92D5383}"/>
              </a:ext>
            </a:extLst>
          </p:cNvPr>
          <p:cNvSpPr>
            <a:spLocks noGrp="1"/>
          </p:cNvSpPr>
          <p:nvPr>
            <p:ph sz="quarter" idx="4"/>
          </p:nvPr>
        </p:nvSpPr>
        <p:spPr>
          <a:xfrm>
            <a:off x="4629150" y="2228851"/>
            <a:ext cx="3887391" cy="39608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0495471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2A9E5E6-B1E3-4281-9F13-90DDB613BC28}"/>
              </a:ext>
            </a:extLst>
          </p:cNvPr>
          <p:cNvSpPr>
            <a:spLocks noGrp="1"/>
          </p:cNvSpPr>
          <p:nvPr>
            <p:ph type="title"/>
          </p:nvPr>
        </p:nvSpPr>
        <p:spPr>
          <a:xfrm>
            <a:off x="628650" y="155576"/>
            <a:ext cx="7886700" cy="987425"/>
          </a:xfrm>
        </p:spPr>
        <p:txBody>
          <a:bodyPr/>
          <a:lstStyle/>
          <a:p>
            <a:r>
              <a:rPr lang="en-US" dirty="0"/>
              <a:t>Click to edit Master title style</a:t>
            </a:r>
          </a:p>
        </p:txBody>
      </p:sp>
    </p:spTree>
    <p:extLst>
      <p:ext uri="{BB962C8B-B14F-4D97-AF65-F5344CB8AC3E}">
        <p14:creationId xmlns:p14="http://schemas.microsoft.com/office/powerpoint/2010/main" val="209046059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7281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9951CC2-C263-4BA3-9A82-961F8D9114BD}"/>
              </a:ext>
            </a:extLst>
          </p:cNvPr>
          <p:cNvSpPr>
            <a:spLocks noGrp="1"/>
          </p:cNvSpPr>
          <p:nvPr>
            <p:ph type="title"/>
          </p:nvPr>
        </p:nvSpPr>
        <p:spPr>
          <a:xfrm>
            <a:off x="629841" y="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C4CB0936-1A03-4379-8815-A4C142D9691E}"/>
              </a:ext>
            </a:extLst>
          </p:cNvPr>
          <p:cNvSpPr>
            <a:spLocks noGrp="1"/>
          </p:cNvSpPr>
          <p:nvPr>
            <p:ph idx="1"/>
          </p:nvPr>
        </p:nvSpPr>
        <p:spPr>
          <a:xfrm>
            <a:off x="3887391" y="1657350"/>
            <a:ext cx="4629150" cy="42037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D5DD4550-48DD-472B-A322-48B63FBA7119}"/>
              </a:ext>
            </a:extLst>
          </p:cNvPr>
          <p:cNvSpPr>
            <a:spLocks noGrp="1"/>
          </p:cNvSpPr>
          <p:nvPr>
            <p:ph type="body" sz="half" idx="2"/>
          </p:nvPr>
        </p:nvSpPr>
        <p:spPr>
          <a:xfrm>
            <a:off x="629841" y="1638300"/>
            <a:ext cx="2949178" cy="42291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372104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378A5D6-C5C6-4497-8245-C32525ABD134}"/>
              </a:ext>
            </a:extLst>
          </p:cNvPr>
          <p:cNvSpPr>
            <a:spLocks noGrp="1"/>
          </p:cNvSpPr>
          <p:nvPr>
            <p:ph type="title"/>
          </p:nvPr>
        </p:nvSpPr>
        <p:spPr>
          <a:xfrm>
            <a:off x="615554" y="152400"/>
            <a:ext cx="2949178"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 xmlns:a16="http://schemas.microsoft.com/office/drawing/2014/main" id="{2C54968D-BDF3-4DF2-8715-21D8F5D73CD5}"/>
              </a:ext>
            </a:extLst>
          </p:cNvPr>
          <p:cNvSpPr>
            <a:spLocks noGrp="1"/>
          </p:cNvSpPr>
          <p:nvPr>
            <p:ph type="pic" idx="1"/>
          </p:nvPr>
        </p:nvSpPr>
        <p:spPr>
          <a:xfrm>
            <a:off x="3887391" y="1333500"/>
            <a:ext cx="4629150" cy="45275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 xmlns:a16="http://schemas.microsoft.com/office/drawing/2014/main" id="{3E005A6A-1A0F-4157-8C8D-F07426F77209}"/>
              </a:ext>
            </a:extLst>
          </p:cNvPr>
          <p:cNvSpPr>
            <a:spLocks noGrp="1"/>
          </p:cNvSpPr>
          <p:nvPr>
            <p:ph type="body" sz="half" idx="2"/>
          </p:nvPr>
        </p:nvSpPr>
        <p:spPr>
          <a:xfrm>
            <a:off x="615554" y="1790700"/>
            <a:ext cx="2949178" cy="4114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3097260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9DC4B00D-4450-4666-8AFB-BAC86F872DA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8920627-2414-4593-B49E-C4059EA7FA3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2050" name="Picture 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962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15240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slide" Target="slide16.xml"/><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slide" Target="slide15.xml"/><Relationship Id="rId5" Type="http://schemas.openxmlformats.org/officeDocument/2006/relationships/slide" Target="slide14.xml"/><Relationship Id="rId4" Type="http://schemas.openxmlformats.org/officeDocument/2006/relationships/slide" Target="slide13.xml"/></Relationships>
</file>

<file path=ppt/slides/_rels/slide11.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image" Target="../media/image16.png"/><Relationship Id="rId7" Type="http://schemas.openxmlformats.org/officeDocument/2006/relationships/slide" Target="slide19.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slide" Target="slide17.xml"/><Relationship Id="rId5" Type="http://schemas.openxmlformats.org/officeDocument/2006/relationships/slide" Target="slide16.xml"/><Relationship Id="rId4" Type="http://schemas.openxmlformats.org/officeDocument/2006/relationships/slide" Target="slide15.xml"/><Relationship Id="rId9"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slide" Target="slide19.xml"/><Relationship Id="rId5" Type="http://schemas.openxmlformats.org/officeDocument/2006/relationships/slide" Target="slide17.xml"/><Relationship Id="rId4" Type="http://schemas.openxmlformats.org/officeDocument/2006/relationships/slide" Target="slide14.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33.jpe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36.jpeg"/><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0.png"/><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41.png"/><Relationship Id="rId4" Type="http://schemas.openxmlformats.org/officeDocument/2006/relationships/image" Target="../media/image40.jpg"/></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0.png"/><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image" Target="../media/image7.png"/><Relationship Id="rId3" Type="http://schemas.openxmlformats.org/officeDocument/2006/relationships/slide" Target="slide13.xml"/><Relationship Id="rId7" Type="http://schemas.openxmlformats.org/officeDocument/2006/relationships/slide" Target="slide16.xml"/><Relationship Id="rId12" Type="http://schemas.openxmlformats.org/officeDocument/2006/relationships/slide" Target="slide22.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slide" Target="slide15.xml"/><Relationship Id="rId11" Type="http://schemas.openxmlformats.org/officeDocument/2006/relationships/image" Target="../media/image6.png"/><Relationship Id="rId5" Type="http://schemas.openxmlformats.org/officeDocument/2006/relationships/slide" Target="slide14.xml"/><Relationship Id="rId15" Type="http://schemas.openxmlformats.org/officeDocument/2006/relationships/image" Target="../media/image8.png"/><Relationship Id="rId10" Type="http://schemas.openxmlformats.org/officeDocument/2006/relationships/slide" Target="slide21.xml"/><Relationship Id="rId4" Type="http://schemas.openxmlformats.org/officeDocument/2006/relationships/slide" Target="slide19.xml"/><Relationship Id="rId9" Type="http://schemas.openxmlformats.org/officeDocument/2006/relationships/slide" Target="slide18.xml"/><Relationship Id="rId14" Type="http://schemas.openxmlformats.org/officeDocument/2006/relationships/slide" Target="slide23.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81164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401255" y="21075"/>
            <a:ext cx="6741722" cy="6049108"/>
            <a:chOff x="59960" y="54927"/>
            <a:chExt cx="9341617" cy="6397387"/>
          </a:xfrm>
        </p:grpSpPr>
        <p:pic>
          <p:nvPicPr>
            <p:cNvPr id="4" name="Picture 3" descr="https://ak1.picdn.net/shutterstock/videos/11580611/thumb/1.jpg">
              <a:extLst>
                <a:ext uri="{FF2B5EF4-FFF2-40B4-BE49-F238E27FC236}">
                  <a16:creationId xmlns="" xmlns:a16="http://schemas.microsoft.com/office/drawing/2014/main" id="{F90B0486-6BD0-4A7F-B4A1-B146D5732D5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9960" y="54927"/>
              <a:ext cx="9341617" cy="6397387"/>
            </a:xfrm>
            <a:prstGeom prst="rect">
              <a:avLst/>
            </a:prstGeom>
            <a:noFill/>
            <a:ln>
              <a:noFill/>
            </a:ln>
          </p:spPr>
        </p:pic>
        <p:sp>
          <p:nvSpPr>
            <p:cNvPr id="13" name="Oval 12">
              <a:extLst>
                <a:ext uri="{FF2B5EF4-FFF2-40B4-BE49-F238E27FC236}">
                  <a16:creationId xmlns="" xmlns:a16="http://schemas.microsoft.com/office/drawing/2014/main" id="{D74CDCB8-6C1A-46F7-9ED8-620A7F2C1E87}"/>
                </a:ext>
              </a:extLst>
            </p:cNvPr>
            <p:cNvSpPr/>
            <p:nvPr/>
          </p:nvSpPr>
          <p:spPr>
            <a:xfrm>
              <a:off x="7143480" y="2221997"/>
              <a:ext cx="506813" cy="386819"/>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1</a:t>
              </a:r>
            </a:p>
          </p:txBody>
        </p:sp>
        <p:sp>
          <p:nvSpPr>
            <p:cNvPr id="14" name="Oval 13">
              <a:extLst>
                <a:ext uri="{FF2B5EF4-FFF2-40B4-BE49-F238E27FC236}">
                  <a16:creationId xmlns="" xmlns:a16="http://schemas.microsoft.com/office/drawing/2014/main" id="{5F687CDC-A225-4DB9-BDD8-02B632099041}"/>
                </a:ext>
              </a:extLst>
            </p:cNvPr>
            <p:cNvSpPr/>
            <p:nvPr/>
          </p:nvSpPr>
          <p:spPr>
            <a:xfrm>
              <a:off x="693136" y="1626605"/>
              <a:ext cx="506813" cy="386819"/>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3</a:t>
              </a:r>
            </a:p>
          </p:txBody>
        </p:sp>
        <p:sp>
          <p:nvSpPr>
            <p:cNvPr id="15" name="Oval 14">
              <a:extLst>
                <a:ext uri="{FF2B5EF4-FFF2-40B4-BE49-F238E27FC236}">
                  <a16:creationId xmlns="" xmlns:a16="http://schemas.microsoft.com/office/drawing/2014/main" id="{B4827296-5AC3-453E-89D8-47424B479E37}"/>
                </a:ext>
              </a:extLst>
            </p:cNvPr>
            <p:cNvSpPr/>
            <p:nvPr/>
          </p:nvSpPr>
          <p:spPr>
            <a:xfrm>
              <a:off x="2435046" y="1499188"/>
              <a:ext cx="506813" cy="386819"/>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2</a:t>
              </a:r>
            </a:p>
          </p:txBody>
        </p:sp>
        <p:sp>
          <p:nvSpPr>
            <p:cNvPr id="17" name="Oval 16">
              <a:extLst>
                <a:ext uri="{FF2B5EF4-FFF2-40B4-BE49-F238E27FC236}">
                  <a16:creationId xmlns="" xmlns:a16="http://schemas.microsoft.com/office/drawing/2014/main" id="{8B4737E6-958D-4734-8E12-90551C5AAB66}"/>
                </a:ext>
              </a:extLst>
            </p:cNvPr>
            <p:cNvSpPr/>
            <p:nvPr/>
          </p:nvSpPr>
          <p:spPr>
            <a:xfrm>
              <a:off x="3801038" y="2412804"/>
              <a:ext cx="506813" cy="386819"/>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5</a:t>
              </a:r>
            </a:p>
          </p:txBody>
        </p:sp>
        <p:sp>
          <p:nvSpPr>
            <p:cNvPr id="30" name="Oval 29">
              <a:extLst>
                <a:ext uri="{FF2B5EF4-FFF2-40B4-BE49-F238E27FC236}">
                  <a16:creationId xmlns="" xmlns:a16="http://schemas.microsoft.com/office/drawing/2014/main" id="{7D34668D-ED79-44A2-B3F4-D1BE913FC414}"/>
                </a:ext>
              </a:extLst>
            </p:cNvPr>
            <p:cNvSpPr/>
            <p:nvPr/>
          </p:nvSpPr>
          <p:spPr>
            <a:xfrm>
              <a:off x="8890293" y="2048613"/>
              <a:ext cx="506813" cy="386819"/>
            </a:xfrm>
            <a:prstGeom prst="ellipse">
              <a:avLst/>
            </a:prstGeom>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a:t>
              </a:r>
            </a:p>
          </p:txBody>
        </p:sp>
      </p:grpSp>
      <p:sp>
        <p:nvSpPr>
          <p:cNvPr id="7" name="TextBox 6"/>
          <p:cNvSpPr txBox="1"/>
          <p:nvPr/>
        </p:nvSpPr>
        <p:spPr>
          <a:xfrm>
            <a:off x="0" y="52852"/>
            <a:ext cx="2336409" cy="1200329"/>
          </a:xfrm>
          <a:prstGeom prst="rect">
            <a:avLst/>
          </a:prstGeom>
          <a:noFill/>
        </p:spPr>
        <p:txBody>
          <a:bodyPr wrap="square" rtlCol="0">
            <a:spAutoFit/>
          </a:bodyPr>
          <a:lstStyle/>
          <a:p>
            <a:pPr algn="ctr"/>
            <a:r>
              <a:rPr lang="en-US" sz="2400" b="1" dirty="0" smtClean="0">
                <a:solidFill>
                  <a:srgbClr val="FFC000"/>
                </a:solidFill>
              </a:rPr>
              <a:t>Name That Equipment!</a:t>
            </a:r>
          </a:p>
          <a:p>
            <a:pPr algn="ctr"/>
            <a:r>
              <a:rPr lang="en-US" sz="1200" b="1" dirty="0" smtClean="0">
                <a:solidFill>
                  <a:srgbClr val="FFC000"/>
                </a:solidFill>
              </a:rPr>
              <a:t>(click on the space bar to see the answer)</a:t>
            </a:r>
            <a:endParaRPr lang="en-US" sz="1200" b="1" dirty="0">
              <a:solidFill>
                <a:srgbClr val="FFC000"/>
              </a:solidFill>
            </a:endParaRPr>
          </a:p>
        </p:txBody>
      </p:sp>
      <p:sp>
        <p:nvSpPr>
          <p:cNvPr id="8" name="TextBox 7"/>
          <p:cNvSpPr txBox="1"/>
          <p:nvPr/>
        </p:nvSpPr>
        <p:spPr>
          <a:xfrm>
            <a:off x="463460" y="1889378"/>
            <a:ext cx="1872949" cy="369332"/>
          </a:xfrm>
          <a:prstGeom prst="rect">
            <a:avLst/>
          </a:prstGeom>
          <a:noFill/>
        </p:spPr>
        <p:txBody>
          <a:bodyPr wrap="none" rtlCol="0">
            <a:spAutoFit/>
          </a:bodyPr>
          <a:lstStyle/>
          <a:p>
            <a:r>
              <a:rPr lang="en-US" dirty="0" smtClean="0"/>
              <a:t>Sterile Back Table </a:t>
            </a:r>
            <a:endParaRPr lang="en-US" dirty="0"/>
          </a:p>
        </p:txBody>
      </p:sp>
      <p:sp>
        <p:nvSpPr>
          <p:cNvPr id="9" name="TextBox 8"/>
          <p:cNvSpPr txBox="1"/>
          <p:nvPr/>
        </p:nvSpPr>
        <p:spPr>
          <a:xfrm>
            <a:off x="533297" y="2399298"/>
            <a:ext cx="1937795" cy="646331"/>
          </a:xfrm>
          <a:prstGeom prst="rect">
            <a:avLst/>
          </a:prstGeom>
          <a:noFill/>
        </p:spPr>
        <p:txBody>
          <a:bodyPr wrap="square" rtlCol="0">
            <a:spAutoFit/>
          </a:bodyPr>
          <a:lstStyle/>
          <a:p>
            <a:r>
              <a:rPr lang="en-US" dirty="0" smtClean="0"/>
              <a:t>Anesthesia Machine</a:t>
            </a:r>
            <a:endParaRPr lang="en-US" dirty="0"/>
          </a:p>
        </p:txBody>
      </p:sp>
      <p:sp>
        <p:nvSpPr>
          <p:cNvPr id="29" name="TextBox 28"/>
          <p:cNvSpPr txBox="1"/>
          <p:nvPr/>
        </p:nvSpPr>
        <p:spPr>
          <a:xfrm>
            <a:off x="500662" y="3134112"/>
            <a:ext cx="1868469" cy="369332"/>
          </a:xfrm>
          <a:prstGeom prst="rect">
            <a:avLst/>
          </a:prstGeom>
          <a:noFill/>
        </p:spPr>
        <p:txBody>
          <a:bodyPr wrap="square" rtlCol="0">
            <a:spAutoFit/>
          </a:bodyPr>
          <a:lstStyle/>
          <a:p>
            <a:r>
              <a:rPr lang="en-US" dirty="0" smtClean="0"/>
              <a:t>Anesthesia Cart</a:t>
            </a:r>
            <a:endParaRPr lang="en-US" dirty="0"/>
          </a:p>
        </p:txBody>
      </p:sp>
      <p:sp>
        <p:nvSpPr>
          <p:cNvPr id="33" name="TextBox 32"/>
          <p:cNvSpPr txBox="1"/>
          <p:nvPr/>
        </p:nvSpPr>
        <p:spPr>
          <a:xfrm>
            <a:off x="500662" y="3742749"/>
            <a:ext cx="1636803" cy="369332"/>
          </a:xfrm>
          <a:prstGeom prst="rect">
            <a:avLst/>
          </a:prstGeom>
          <a:noFill/>
        </p:spPr>
        <p:txBody>
          <a:bodyPr wrap="square" rtlCol="0">
            <a:spAutoFit/>
          </a:bodyPr>
          <a:lstStyle/>
          <a:p>
            <a:r>
              <a:rPr lang="en-US" dirty="0" smtClean="0"/>
              <a:t>Mayo Stand</a:t>
            </a:r>
            <a:endParaRPr lang="en-US" dirty="0"/>
          </a:p>
        </p:txBody>
      </p:sp>
      <p:sp>
        <p:nvSpPr>
          <p:cNvPr id="34" name="TextBox 33"/>
          <p:cNvSpPr txBox="1"/>
          <p:nvPr/>
        </p:nvSpPr>
        <p:spPr>
          <a:xfrm>
            <a:off x="581532" y="4159521"/>
            <a:ext cx="1636803" cy="646331"/>
          </a:xfrm>
          <a:prstGeom prst="rect">
            <a:avLst/>
          </a:prstGeom>
          <a:noFill/>
        </p:spPr>
        <p:txBody>
          <a:bodyPr wrap="square" rtlCol="0">
            <a:spAutoFit/>
          </a:bodyPr>
          <a:lstStyle/>
          <a:p>
            <a:r>
              <a:rPr lang="en-US" dirty="0" smtClean="0"/>
              <a:t>Operating Table</a:t>
            </a:r>
            <a:endParaRPr lang="en-US" dirty="0"/>
          </a:p>
        </p:txBody>
      </p:sp>
      <p:sp>
        <p:nvSpPr>
          <p:cNvPr id="20" name="Oval 19">
            <a:hlinkClick r:id="rId4" action="ppaction://hlinksldjump"/>
            <a:extLst>
              <a:ext uri="{FF2B5EF4-FFF2-40B4-BE49-F238E27FC236}">
                <a16:creationId xmlns="" xmlns:a16="http://schemas.microsoft.com/office/drawing/2014/main" id="{D23BF770-5383-4402-98EC-C702AD09B013}"/>
              </a:ext>
            </a:extLst>
          </p:cNvPr>
          <p:cNvSpPr>
            <a:spLocks/>
          </p:cNvSpPr>
          <p:nvPr/>
        </p:nvSpPr>
        <p:spPr>
          <a:xfrm>
            <a:off x="127815" y="1877697"/>
            <a:ext cx="365760" cy="365760"/>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1</a:t>
            </a:r>
          </a:p>
        </p:txBody>
      </p:sp>
      <p:sp>
        <p:nvSpPr>
          <p:cNvPr id="22" name="Oval 21">
            <a:hlinkClick r:id="rId5" action="ppaction://hlinksldjump"/>
            <a:extLst>
              <a:ext uri="{FF2B5EF4-FFF2-40B4-BE49-F238E27FC236}">
                <a16:creationId xmlns="" xmlns:a16="http://schemas.microsoft.com/office/drawing/2014/main" id="{45C3581B-37F2-45A3-BACA-9584AE8F9765}"/>
              </a:ext>
            </a:extLst>
          </p:cNvPr>
          <p:cNvSpPr>
            <a:spLocks/>
          </p:cNvSpPr>
          <p:nvPr/>
        </p:nvSpPr>
        <p:spPr>
          <a:xfrm>
            <a:off x="123977" y="2478256"/>
            <a:ext cx="365760" cy="365760"/>
          </a:xfrm>
          <a:prstGeom prst="ellipse">
            <a:avLst/>
          </a:prstGeom>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2</a:t>
            </a:r>
            <a:endParaRPr lang="en-US" sz="1600" dirty="0"/>
          </a:p>
        </p:txBody>
      </p:sp>
      <p:sp>
        <p:nvSpPr>
          <p:cNvPr id="23" name="Oval 22">
            <a:hlinkClick r:id="rId5" action="ppaction://hlinksldjump"/>
            <a:extLst>
              <a:ext uri="{FF2B5EF4-FFF2-40B4-BE49-F238E27FC236}">
                <a16:creationId xmlns="" xmlns:a16="http://schemas.microsoft.com/office/drawing/2014/main" id="{0B2A87D1-D5ED-47D8-B449-179476BB4BD9}"/>
              </a:ext>
            </a:extLst>
          </p:cNvPr>
          <p:cNvSpPr>
            <a:spLocks/>
          </p:cNvSpPr>
          <p:nvPr/>
        </p:nvSpPr>
        <p:spPr>
          <a:xfrm>
            <a:off x="134901" y="3124587"/>
            <a:ext cx="365760" cy="365760"/>
          </a:xfrm>
          <a:prstGeom prst="ellipse">
            <a:avLst/>
          </a:prstGeom>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3</a:t>
            </a:r>
            <a:endParaRPr lang="en-US" sz="1600" dirty="0"/>
          </a:p>
        </p:txBody>
      </p:sp>
      <p:sp>
        <p:nvSpPr>
          <p:cNvPr id="25" name="Oval 24">
            <a:hlinkClick r:id="rId6" action="ppaction://hlinksldjump"/>
            <a:extLst>
              <a:ext uri="{FF2B5EF4-FFF2-40B4-BE49-F238E27FC236}">
                <a16:creationId xmlns="" xmlns:a16="http://schemas.microsoft.com/office/drawing/2014/main" id="{C391F3E5-C19B-4624-9C87-E4AC759D9EA4}"/>
              </a:ext>
            </a:extLst>
          </p:cNvPr>
          <p:cNvSpPr>
            <a:spLocks/>
          </p:cNvSpPr>
          <p:nvPr/>
        </p:nvSpPr>
        <p:spPr>
          <a:xfrm>
            <a:off x="130333" y="3729675"/>
            <a:ext cx="365760" cy="365760"/>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4</a:t>
            </a:r>
          </a:p>
        </p:txBody>
      </p:sp>
      <p:sp>
        <p:nvSpPr>
          <p:cNvPr id="26" name="Oval 25">
            <a:hlinkClick r:id="rId7" action="ppaction://hlinksldjump"/>
            <a:extLst>
              <a:ext uri="{FF2B5EF4-FFF2-40B4-BE49-F238E27FC236}">
                <a16:creationId xmlns="" xmlns:a16="http://schemas.microsoft.com/office/drawing/2014/main" id="{E356C5A5-B14F-4B4F-9DB6-2D609A9B2ABD}"/>
              </a:ext>
            </a:extLst>
          </p:cNvPr>
          <p:cNvSpPr>
            <a:spLocks/>
          </p:cNvSpPr>
          <p:nvPr/>
        </p:nvSpPr>
        <p:spPr>
          <a:xfrm>
            <a:off x="134902" y="4299807"/>
            <a:ext cx="365760" cy="365760"/>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5</a:t>
            </a:r>
          </a:p>
        </p:txBody>
      </p:sp>
    </p:spTree>
    <p:extLst>
      <p:ext uri="{BB962C8B-B14F-4D97-AF65-F5344CB8AC3E}">
        <p14:creationId xmlns:p14="http://schemas.microsoft.com/office/powerpoint/2010/main" val="4189889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9" grpId="0"/>
      <p:bldP spid="33" grpId="0"/>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 xmlns:a16="http://schemas.microsoft.com/office/drawing/2014/main" id="{3435EF44-A720-4DD3-8B25-7BCF4F4C0F4B}"/>
              </a:ext>
            </a:extLst>
          </p:cNvPr>
          <p:cNvSpPr txBox="1"/>
          <p:nvPr/>
        </p:nvSpPr>
        <p:spPr>
          <a:xfrm>
            <a:off x="6628686" y="2403009"/>
            <a:ext cx="1580015" cy="369332"/>
          </a:xfrm>
          <a:prstGeom prst="rect">
            <a:avLst/>
          </a:prstGeom>
          <a:noFill/>
        </p:spPr>
        <p:txBody>
          <a:bodyPr wrap="square" rtlCol="0">
            <a:spAutoFit/>
          </a:bodyPr>
          <a:lstStyle/>
          <a:p>
            <a:r>
              <a:rPr lang="en-US" dirty="0"/>
              <a:t>Mayo Stand</a:t>
            </a:r>
          </a:p>
        </p:txBody>
      </p:sp>
      <p:sp>
        <p:nvSpPr>
          <p:cNvPr id="32" name="TextBox 31">
            <a:extLst>
              <a:ext uri="{FF2B5EF4-FFF2-40B4-BE49-F238E27FC236}">
                <a16:creationId xmlns="" xmlns:a16="http://schemas.microsoft.com/office/drawing/2014/main" id="{FA6E476C-2F25-440A-96D9-C222DF67651B}"/>
              </a:ext>
            </a:extLst>
          </p:cNvPr>
          <p:cNvSpPr txBox="1"/>
          <p:nvPr/>
        </p:nvSpPr>
        <p:spPr>
          <a:xfrm>
            <a:off x="6663901" y="3604655"/>
            <a:ext cx="1509580" cy="369332"/>
          </a:xfrm>
          <a:prstGeom prst="rect">
            <a:avLst/>
          </a:prstGeom>
          <a:noFill/>
        </p:spPr>
        <p:txBody>
          <a:bodyPr wrap="none" rtlCol="0">
            <a:spAutoFit/>
          </a:bodyPr>
          <a:lstStyle/>
          <a:p>
            <a:r>
              <a:rPr lang="en-US" dirty="0"/>
              <a:t>Surgical Lights</a:t>
            </a:r>
          </a:p>
        </p:txBody>
      </p:sp>
      <p:sp>
        <p:nvSpPr>
          <p:cNvPr id="38" name="TextBox 37">
            <a:extLst>
              <a:ext uri="{FF2B5EF4-FFF2-40B4-BE49-F238E27FC236}">
                <a16:creationId xmlns="" xmlns:a16="http://schemas.microsoft.com/office/drawing/2014/main" id="{4FC45503-53DD-4C1C-AB6E-440544516B77}"/>
              </a:ext>
            </a:extLst>
          </p:cNvPr>
          <p:cNvSpPr txBox="1"/>
          <p:nvPr/>
        </p:nvSpPr>
        <p:spPr>
          <a:xfrm>
            <a:off x="1480349" y="5909163"/>
            <a:ext cx="2129494" cy="369332"/>
          </a:xfrm>
          <a:prstGeom prst="rect">
            <a:avLst/>
          </a:prstGeom>
          <a:noFill/>
        </p:spPr>
        <p:txBody>
          <a:bodyPr wrap="square" rtlCol="0">
            <a:spAutoFit/>
          </a:bodyPr>
          <a:lstStyle/>
          <a:p>
            <a:r>
              <a:rPr lang="en-US" dirty="0"/>
              <a:t>Scrub technician</a:t>
            </a:r>
          </a:p>
        </p:txBody>
      </p:sp>
      <p:sp>
        <p:nvSpPr>
          <p:cNvPr id="41" name="TextBox 40">
            <a:extLst>
              <a:ext uri="{FF2B5EF4-FFF2-40B4-BE49-F238E27FC236}">
                <a16:creationId xmlns="" xmlns:a16="http://schemas.microsoft.com/office/drawing/2014/main" id="{D98979E5-7905-45FC-9B0B-AE0368C58D21}"/>
              </a:ext>
            </a:extLst>
          </p:cNvPr>
          <p:cNvSpPr txBox="1"/>
          <p:nvPr/>
        </p:nvSpPr>
        <p:spPr>
          <a:xfrm>
            <a:off x="1505278" y="5007780"/>
            <a:ext cx="1858201" cy="369332"/>
          </a:xfrm>
          <a:prstGeom prst="rect">
            <a:avLst/>
          </a:prstGeom>
          <a:noFill/>
        </p:spPr>
        <p:txBody>
          <a:bodyPr wrap="none" rtlCol="0">
            <a:spAutoFit/>
          </a:bodyPr>
          <a:lstStyle/>
          <a:p>
            <a:r>
              <a:rPr lang="en-US" dirty="0"/>
              <a:t>Surgeon/Resident</a:t>
            </a:r>
          </a:p>
        </p:txBody>
      </p:sp>
      <p:sp>
        <p:nvSpPr>
          <p:cNvPr id="51" name="TextBox 50">
            <a:extLst>
              <a:ext uri="{FF2B5EF4-FFF2-40B4-BE49-F238E27FC236}">
                <a16:creationId xmlns="" xmlns:a16="http://schemas.microsoft.com/office/drawing/2014/main" id="{9D3031AB-DECA-4425-9E09-CEAF0078F7D2}"/>
              </a:ext>
            </a:extLst>
          </p:cNvPr>
          <p:cNvSpPr txBox="1"/>
          <p:nvPr/>
        </p:nvSpPr>
        <p:spPr>
          <a:xfrm>
            <a:off x="6663903" y="4105739"/>
            <a:ext cx="2205749" cy="646331"/>
          </a:xfrm>
          <a:prstGeom prst="rect">
            <a:avLst/>
          </a:prstGeom>
          <a:noFill/>
        </p:spPr>
        <p:txBody>
          <a:bodyPr wrap="square" rtlCol="0">
            <a:spAutoFit/>
          </a:bodyPr>
          <a:lstStyle/>
          <a:p>
            <a:r>
              <a:rPr lang="en-US" dirty="0"/>
              <a:t>Electrocauterizing Equipment</a:t>
            </a:r>
          </a:p>
        </p:txBody>
      </p:sp>
      <p:sp>
        <p:nvSpPr>
          <p:cNvPr id="55" name="TextBox 54">
            <a:extLst>
              <a:ext uri="{FF2B5EF4-FFF2-40B4-BE49-F238E27FC236}">
                <a16:creationId xmlns="" xmlns:a16="http://schemas.microsoft.com/office/drawing/2014/main" id="{CFAD7767-A34F-4AD8-A6CA-DA283083A11C}"/>
              </a:ext>
            </a:extLst>
          </p:cNvPr>
          <p:cNvSpPr txBox="1"/>
          <p:nvPr/>
        </p:nvSpPr>
        <p:spPr>
          <a:xfrm>
            <a:off x="1505278" y="5458472"/>
            <a:ext cx="3335593" cy="369332"/>
          </a:xfrm>
          <a:prstGeom prst="rect">
            <a:avLst/>
          </a:prstGeom>
          <a:noFill/>
        </p:spPr>
        <p:txBody>
          <a:bodyPr wrap="none" rtlCol="0">
            <a:spAutoFit/>
          </a:bodyPr>
          <a:lstStyle/>
          <a:p>
            <a:r>
              <a:rPr lang="en-US" dirty="0"/>
              <a:t>Anesthesiologist (</a:t>
            </a:r>
            <a:r>
              <a:rPr lang="en-US" b="1" dirty="0">
                <a:solidFill>
                  <a:schemeClr val="accent5">
                    <a:lumMod val="75000"/>
                  </a:schemeClr>
                </a:solidFill>
              </a:rPr>
              <a:t>Unsterile</a:t>
            </a:r>
            <a:r>
              <a:rPr lang="en-US" dirty="0"/>
              <a:t> Team)</a:t>
            </a:r>
          </a:p>
        </p:txBody>
      </p:sp>
      <p:sp>
        <p:nvSpPr>
          <p:cNvPr id="59" name="TextBox 58">
            <a:extLst>
              <a:ext uri="{FF2B5EF4-FFF2-40B4-BE49-F238E27FC236}">
                <a16:creationId xmlns="" xmlns:a16="http://schemas.microsoft.com/office/drawing/2014/main" id="{C3B9064C-A552-4463-8A16-E1E156C332DD}"/>
              </a:ext>
            </a:extLst>
          </p:cNvPr>
          <p:cNvSpPr txBox="1"/>
          <p:nvPr/>
        </p:nvSpPr>
        <p:spPr>
          <a:xfrm>
            <a:off x="6663902" y="4769927"/>
            <a:ext cx="2205749" cy="369332"/>
          </a:xfrm>
          <a:prstGeom prst="rect">
            <a:avLst/>
          </a:prstGeom>
          <a:noFill/>
        </p:spPr>
        <p:txBody>
          <a:bodyPr wrap="square" rtlCol="0">
            <a:spAutoFit/>
          </a:bodyPr>
          <a:lstStyle/>
          <a:p>
            <a:r>
              <a:rPr lang="en-US" dirty="0"/>
              <a:t>Suction Equipment</a:t>
            </a:r>
          </a:p>
        </p:txBody>
      </p:sp>
      <p:sp>
        <p:nvSpPr>
          <p:cNvPr id="61" name="TextBox 60">
            <a:extLst>
              <a:ext uri="{FF2B5EF4-FFF2-40B4-BE49-F238E27FC236}">
                <a16:creationId xmlns="" xmlns:a16="http://schemas.microsoft.com/office/drawing/2014/main" id="{1E05E298-26A7-47C6-BCD1-17312B443D5D}"/>
              </a:ext>
            </a:extLst>
          </p:cNvPr>
          <p:cNvSpPr txBox="1"/>
          <p:nvPr/>
        </p:nvSpPr>
        <p:spPr>
          <a:xfrm>
            <a:off x="6663901" y="2929904"/>
            <a:ext cx="2205750" cy="646331"/>
          </a:xfrm>
          <a:prstGeom prst="rect">
            <a:avLst/>
          </a:prstGeom>
          <a:noFill/>
        </p:spPr>
        <p:txBody>
          <a:bodyPr wrap="square" rtlCol="0">
            <a:spAutoFit/>
          </a:bodyPr>
          <a:lstStyle/>
          <a:p>
            <a:r>
              <a:rPr lang="en-US" dirty="0"/>
              <a:t>Operating Table and </a:t>
            </a:r>
            <a:r>
              <a:rPr lang="en-US" dirty="0" smtClean="0"/>
              <a:t>Positioners</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 y="0"/>
            <a:ext cx="5835253" cy="432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TextBox 32"/>
          <p:cNvSpPr txBox="1"/>
          <p:nvPr/>
        </p:nvSpPr>
        <p:spPr>
          <a:xfrm>
            <a:off x="5970647" y="1340700"/>
            <a:ext cx="3029066" cy="954107"/>
          </a:xfrm>
          <a:prstGeom prst="rect">
            <a:avLst/>
          </a:prstGeom>
          <a:noFill/>
        </p:spPr>
        <p:txBody>
          <a:bodyPr wrap="square" rtlCol="0">
            <a:spAutoFit/>
          </a:bodyPr>
          <a:lstStyle/>
          <a:p>
            <a:pPr algn="ctr"/>
            <a:r>
              <a:rPr lang="en-US" sz="2800" b="1" dirty="0" smtClean="0">
                <a:ln w="3175">
                  <a:solidFill>
                    <a:schemeClr val="tx1"/>
                  </a:solidFill>
                </a:ln>
                <a:solidFill>
                  <a:srgbClr val="FFC000"/>
                </a:solidFill>
              </a:rPr>
              <a:t>Name That Equipment!</a:t>
            </a:r>
            <a:endParaRPr lang="en-US" sz="2800" b="1" dirty="0">
              <a:ln w="3175">
                <a:solidFill>
                  <a:schemeClr val="tx1"/>
                </a:solidFill>
              </a:ln>
              <a:solidFill>
                <a:srgbClr val="FFC000"/>
              </a:solidFill>
            </a:endParaRPr>
          </a:p>
        </p:txBody>
      </p:sp>
      <p:sp>
        <p:nvSpPr>
          <p:cNvPr id="35" name="TextBox 34"/>
          <p:cNvSpPr txBox="1"/>
          <p:nvPr/>
        </p:nvSpPr>
        <p:spPr>
          <a:xfrm>
            <a:off x="5895974" y="215901"/>
            <a:ext cx="3103737" cy="892552"/>
          </a:xfrm>
          <a:prstGeom prst="rect">
            <a:avLst/>
          </a:prstGeom>
          <a:noFill/>
        </p:spPr>
        <p:txBody>
          <a:bodyPr wrap="square" rtlCol="0">
            <a:spAutoFit/>
          </a:bodyPr>
          <a:lstStyle/>
          <a:p>
            <a:pPr algn="ctr"/>
            <a:r>
              <a:rPr lang="en-US" sz="2000" b="1" dirty="0" smtClean="0">
                <a:solidFill>
                  <a:srgbClr val="FFC000"/>
                </a:solidFill>
              </a:rPr>
              <a:t>Name That Person/Equipment!</a:t>
            </a:r>
          </a:p>
          <a:p>
            <a:pPr algn="ctr"/>
            <a:r>
              <a:rPr lang="en-US" sz="1200" b="1" dirty="0" smtClean="0">
                <a:solidFill>
                  <a:srgbClr val="FFC000"/>
                </a:solidFill>
              </a:rPr>
              <a:t>(click on the space bar to see the answer)</a:t>
            </a:r>
            <a:endParaRPr lang="en-US" sz="1200" b="1" dirty="0">
              <a:solidFill>
                <a:srgbClr val="FFC000"/>
              </a:solidFill>
            </a:endParaRPr>
          </a:p>
        </p:txBody>
      </p:sp>
      <p:sp>
        <p:nvSpPr>
          <p:cNvPr id="36" name="TextBox 35"/>
          <p:cNvSpPr txBox="1"/>
          <p:nvPr/>
        </p:nvSpPr>
        <p:spPr>
          <a:xfrm>
            <a:off x="222299" y="4428905"/>
            <a:ext cx="3757613" cy="523220"/>
          </a:xfrm>
          <a:prstGeom prst="rect">
            <a:avLst/>
          </a:prstGeom>
          <a:noFill/>
        </p:spPr>
        <p:txBody>
          <a:bodyPr wrap="square" rtlCol="0">
            <a:spAutoFit/>
          </a:bodyPr>
          <a:lstStyle/>
          <a:p>
            <a:pPr algn="ctr"/>
            <a:r>
              <a:rPr lang="en-US" sz="2800" b="1" dirty="0" smtClean="0">
                <a:ln w="3175">
                  <a:solidFill>
                    <a:schemeClr val="tx1"/>
                  </a:solidFill>
                </a:ln>
                <a:solidFill>
                  <a:srgbClr val="FFC000"/>
                </a:solidFill>
              </a:rPr>
              <a:t>Name That Person!</a:t>
            </a:r>
            <a:endParaRPr lang="en-US" sz="2800" b="1" dirty="0">
              <a:ln w="3175">
                <a:solidFill>
                  <a:schemeClr val="tx1"/>
                </a:solidFill>
              </a:ln>
              <a:solidFill>
                <a:srgbClr val="FFC000"/>
              </a:solidFill>
            </a:endParaRPr>
          </a:p>
        </p:txBody>
      </p:sp>
      <p:sp>
        <p:nvSpPr>
          <p:cNvPr id="25" name="Oval 24">
            <a:hlinkClick r:id="rId4" action="ppaction://hlinksldjump"/>
            <a:extLst>
              <a:ext uri="{FF2B5EF4-FFF2-40B4-BE49-F238E27FC236}">
                <a16:creationId xmlns="" xmlns:a16="http://schemas.microsoft.com/office/drawing/2014/main" id="{C391F3E5-C19B-4624-9C87-E4AC759D9EA4}"/>
              </a:ext>
            </a:extLst>
          </p:cNvPr>
          <p:cNvSpPr>
            <a:spLocks/>
          </p:cNvSpPr>
          <p:nvPr/>
        </p:nvSpPr>
        <p:spPr>
          <a:xfrm>
            <a:off x="6251790" y="2432785"/>
            <a:ext cx="365760" cy="365760"/>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4</a:t>
            </a:r>
          </a:p>
        </p:txBody>
      </p:sp>
      <p:sp>
        <p:nvSpPr>
          <p:cNvPr id="27" name="Oval 26">
            <a:hlinkClick r:id="rId5" action="ppaction://hlinksldjump"/>
            <a:extLst>
              <a:ext uri="{FF2B5EF4-FFF2-40B4-BE49-F238E27FC236}">
                <a16:creationId xmlns="" xmlns:a16="http://schemas.microsoft.com/office/drawing/2014/main" id="{E356C5A5-B14F-4B4F-9DB6-2D609A9B2ABD}"/>
              </a:ext>
            </a:extLst>
          </p:cNvPr>
          <p:cNvSpPr>
            <a:spLocks/>
          </p:cNvSpPr>
          <p:nvPr/>
        </p:nvSpPr>
        <p:spPr>
          <a:xfrm>
            <a:off x="6251790" y="3016540"/>
            <a:ext cx="365760" cy="365760"/>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5</a:t>
            </a:r>
          </a:p>
        </p:txBody>
      </p:sp>
      <p:sp>
        <p:nvSpPr>
          <p:cNvPr id="28" name="Oval 27">
            <a:hlinkClick r:id="rId6" action="ppaction://hlinksldjump"/>
            <a:extLst>
              <a:ext uri="{FF2B5EF4-FFF2-40B4-BE49-F238E27FC236}">
                <a16:creationId xmlns="" xmlns:a16="http://schemas.microsoft.com/office/drawing/2014/main" id="{5ACB2405-1C88-4245-869F-76C129C1EB63}"/>
              </a:ext>
            </a:extLst>
          </p:cNvPr>
          <p:cNvSpPr>
            <a:spLocks/>
          </p:cNvSpPr>
          <p:nvPr/>
        </p:nvSpPr>
        <p:spPr>
          <a:xfrm>
            <a:off x="6251790" y="3600295"/>
            <a:ext cx="365760" cy="365760"/>
          </a:xfrm>
          <a:prstGeom prst="ellipse">
            <a:avLst/>
          </a:prstGeom>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6</a:t>
            </a:r>
          </a:p>
        </p:txBody>
      </p:sp>
      <p:sp>
        <p:nvSpPr>
          <p:cNvPr id="30" name="Oval 29">
            <a:hlinkClick r:id="rId7" action="ppaction://hlinksldjump"/>
            <a:extLst>
              <a:ext uri="{FF2B5EF4-FFF2-40B4-BE49-F238E27FC236}">
                <a16:creationId xmlns="" xmlns:a16="http://schemas.microsoft.com/office/drawing/2014/main" id="{32B86FA9-DA67-4488-9F33-232F7BF23A3E}"/>
              </a:ext>
            </a:extLst>
          </p:cNvPr>
          <p:cNvSpPr>
            <a:spLocks/>
          </p:cNvSpPr>
          <p:nvPr/>
        </p:nvSpPr>
        <p:spPr>
          <a:xfrm>
            <a:off x="6251790" y="4184050"/>
            <a:ext cx="365760" cy="365760"/>
          </a:xfrm>
          <a:prstGeom prst="ellipse">
            <a:avLst/>
          </a:prstGeom>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8</a:t>
            </a:r>
          </a:p>
        </p:txBody>
      </p:sp>
      <p:sp>
        <p:nvSpPr>
          <p:cNvPr id="24" name="Oval 23">
            <a:extLst>
              <a:ext uri="{FF2B5EF4-FFF2-40B4-BE49-F238E27FC236}">
                <a16:creationId xmlns="" xmlns:a16="http://schemas.microsoft.com/office/drawing/2014/main" id="{02253D32-DE8F-4595-914F-8A3ACC8818F1}"/>
              </a:ext>
            </a:extLst>
          </p:cNvPr>
          <p:cNvSpPr/>
          <p:nvPr/>
        </p:nvSpPr>
        <p:spPr>
          <a:xfrm>
            <a:off x="2260878" y="2270731"/>
            <a:ext cx="384048" cy="384048"/>
          </a:xfrm>
          <a:prstGeom prst="ellipse">
            <a:avLst/>
          </a:prstGeom>
          <a:solidFill>
            <a:srgbClr val="00B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31" name="Oval 30">
            <a:extLst>
              <a:ext uri="{FF2B5EF4-FFF2-40B4-BE49-F238E27FC236}">
                <a16:creationId xmlns="" xmlns:a16="http://schemas.microsoft.com/office/drawing/2014/main" id="{02253D32-DE8F-4595-914F-8A3ACC8818F1}"/>
              </a:ext>
            </a:extLst>
          </p:cNvPr>
          <p:cNvSpPr/>
          <p:nvPr/>
        </p:nvSpPr>
        <p:spPr>
          <a:xfrm>
            <a:off x="1048173" y="5462044"/>
            <a:ext cx="365760" cy="365760"/>
          </a:xfrm>
          <a:prstGeom prst="ellipse">
            <a:avLst/>
          </a:prstGeom>
          <a:solidFill>
            <a:srgbClr val="00B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t>
            </a:r>
          </a:p>
        </p:txBody>
      </p:sp>
      <p:sp>
        <p:nvSpPr>
          <p:cNvPr id="39" name="Oval 38">
            <a:extLst>
              <a:ext uri="{FF2B5EF4-FFF2-40B4-BE49-F238E27FC236}">
                <a16:creationId xmlns="" xmlns:a16="http://schemas.microsoft.com/office/drawing/2014/main" id="{02253D32-DE8F-4595-914F-8A3ACC8818F1}"/>
              </a:ext>
            </a:extLst>
          </p:cNvPr>
          <p:cNvSpPr/>
          <p:nvPr/>
        </p:nvSpPr>
        <p:spPr>
          <a:xfrm>
            <a:off x="1048173" y="5011352"/>
            <a:ext cx="365760" cy="365760"/>
          </a:xfrm>
          <a:prstGeom prst="ellipse">
            <a:avLst/>
          </a:prstGeom>
          <a:solidFill>
            <a:srgbClr val="00B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42" name="Oval 41">
            <a:extLst>
              <a:ext uri="{FF2B5EF4-FFF2-40B4-BE49-F238E27FC236}">
                <a16:creationId xmlns="" xmlns:a16="http://schemas.microsoft.com/office/drawing/2014/main" id="{02253D32-DE8F-4595-914F-8A3ACC8818F1}"/>
              </a:ext>
            </a:extLst>
          </p:cNvPr>
          <p:cNvSpPr/>
          <p:nvPr/>
        </p:nvSpPr>
        <p:spPr>
          <a:xfrm>
            <a:off x="1048173" y="5912735"/>
            <a:ext cx="365760" cy="365760"/>
          </a:xfrm>
          <a:prstGeom prst="ellipse">
            <a:avLst/>
          </a:prstGeom>
          <a:solidFill>
            <a:srgbClr val="00B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
            </a:r>
          </a:p>
        </p:txBody>
      </p:sp>
      <p:sp>
        <p:nvSpPr>
          <p:cNvPr id="43" name="Oval 42">
            <a:extLst>
              <a:ext uri="{FF2B5EF4-FFF2-40B4-BE49-F238E27FC236}">
                <a16:creationId xmlns="" xmlns:a16="http://schemas.microsoft.com/office/drawing/2014/main" id="{02253D32-DE8F-4595-914F-8A3ACC8818F1}"/>
              </a:ext>
            </a:extLst>
          </p:cNvPr>
          <p:cNvSpPr/>
          <p:nvPr/>
        </p:nvSpPr>
        <p:spPr>
          <a:xfrm>
            <a:off x="1231872" y="1817753"/>
            <a:ext cx="384048" cy="384048"/>
          </a:xfrm>
          <a:prstGeom prst="ellipse">
            <a:avLst/>
          </a:prstGeom>
          <a:solidFill>
            <a:srgbClr val="00B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
            </a:r>
          </a:p>
        </p:txBody>
      </p:sp>
      <p:sp>
        <p:nvSpPr>
          <p:cNvPr id="44" name="Oval 43">
            <a:extLst>
              <a:ext uri="{FF2B5EF4-FFF2-40B4-BE49-F238E27FC236}">
                <a16:creationId xmlns="" xmlns:a16="http://schemas.microsoft.com/office/drawing/2014/main" id="{02253D32-DE8F-4595-914F-8A3ACC8818F1}"/>
              </a:ext>
            </a:extLst>
          </p:cNvPr>
          <p:cNvSpPr/>
          <p:nvPr/>
        </p:nvSpPr>
        <p:spPr>
          <a:xfrm>
            <a:off x="5087463" y="2253796"/>
            <a:ext cx="384048" cy="384048"/>
          </a:xfrm>
          <a:prstGeom prst="ellipse">
            <a:avLst/>
          </a:prstGeom>
          <a:solidFill>
            <a:srgbClr val="00B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t>
            </a:r>
          </a:p>
        </p:txBody>
      </p:sp>
      <p:sp>
        <p:nvSpPr>
          <p:cNvPr id="46" name="Oval 45">
            <a:hlinkClick r:id="rId5" action="ppaction://hlinksldjump"/>
            <a:extLst>
              <a:ext uri="{FF2B5EF4-FFF2-40B4-BE49-F238E27FC236}">
                <a16:creationId xmlns="" xmlns:a16="http://schemas.microsoft.com/office/drawing/2014/main" id="{E356C5A5-B14F-4B4F-9DB6-2D609A9B2ABD}"/>
              </a:ext>
            </a:extLst>
          </p:cNvPr>
          <p:cNvSpPr>
            <a:spLocks/>
          </p:cNvSpPr>
          <p:nvPr/>
        </p:nvSpPr>
        <p:spPr>
          <a:xfrm>
            <a:off x="962321" y="3161705"/>
            <a:ext cx="384048" cy="384048"/>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5</a:t>
            </a:r>
          </a:p>
        </p:txBody>
      </p:sp>
      <p:sp>
        <p:nvSpPr>
          <p:cNvPr id="47" name="Oval 46">
            <a:hlinkClick r:id="rId4" action="ppaction://hlinksldjump"/>
            <a:extLst>
              <a:ext uri="{FF2B5EF4-FFF2-40B4-BE49-F238E27FC236}">
                <a16:creationId xmlns="" xmlns:a16="http://schemas.microsoft.com/office/drawing/2014/main" id="{C391F3E5-C19B-4624-9C87-E4AC759D9EA4}"/>
              </a:ext>
            </a:extLst>
          </p:cNvPr>
          <p:cNvSpPr>
            <a:spLocks/>
          </p:cNvSpPr>
          <p:nvPr/>
        </p:nvSpPr>
        <p:spPr>
          <a:xfrm>
            <a:off x="222299" y="2593300"/>
            <a:ext cx="384048" cy="384048"/>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4</a:t>
            </a:r>
          </a:p>
        </p:txBody>
      </p:sp>
      <p:sp>
        <p:nvSpPr>
          <p:cNvPr id="48" name="Oval 47">
            <a:hlinkClick r:id="rId6" action="ppaction://hlinksldjump"/>
            <a:extLst>
              <a:ext uri="{FF2B5EF4-FFF2-40B4-BE49-F238E27FC236}">
                <a16:creationId xmlns="" xmlns:a16="http://schemas.microsoft.com/office/drawing/2014/main" id="{5ACB2405-1C88-4245-869F-76C129C1EB63}"/>
              </a:ext>
            </a:extLst>
          </p:cNvPr>
          <p:cNvSpPr>
            <a:spLocks/>
          </p:cNvSpPr>
          <p:nvPr/>
        </p:nvSpPr>
        <p:spPr>
          <a:xfrm>
            <a:off x="2416657" y="374967"/>
            <a:ext cx="384048" cy="384048"/>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6</a:t>
            </a:r>
          </a:p>
        </p:txBody>
      </p:sp>
      <p:sp>
        <p:nvSpPr>
          <p:cNvPr id="49" name="Oval 48">
            <a:hlinkClick r:id="rId7" action="ppaction://hlinksldjump"/>
            <a:extLst>
              <a:ext uri="{FF2B5EF4-FFF2-40B4-BE49-F238E27FC236}">
                <a16:creationId xmlns="" xmlns:a16="http://schemas.microsoft.com/office/drawing/2014/main" id="{32B86FA9-DA67-4488-9F33-232F7BF23A3E}"/>
              </a:ext>
            </a:extLst>
          </p:cNvPr>
          <p:cNvSpPr>
            <a:spLocks/>
          </p:cNvSpPr>
          <p:nvPr/>
        </p:nvSpPr>
        <p:spPr>
          <a:xfrm>
            <a:off x="4773534" y="3061046"/>
            <a:ext cx="384048" cy="384048"/>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8</a:t>
            </a:r>
          </a:p>
        </p:txBody>
      </p:sp>
      <p:grpSp>
        <p:nvGrpSpPr>
          <p:cNvPr id="2" name="Group 1"/>
          <p:cNvGrpSpPr/>
          <p:nvPr/>
        </p:nvGrpSpPr>
        <p:grpSpPr>
          <a:xfrm>
            <a:off x="6251790" y="4767803"/>
            <a:ext cx="365760" cy="368644"/>
            <a:chOff x="6262926" y="4767803"/>
            <a:chExt cx="365760" cy="368644"/>
          </a:xfrm>
        </p:grpSpPr>
        <p:sp>
          <p:nvSpPr>
            <p:cNvPr id="45" name="Oval 44">
              <a:hlinkClick r:id="rId8" action="ppaction://hlinksldjump"/>
              <a:extLst>
                <a:ext uri="{FF2B5EF4-FFF2-40B4-BE49-F238E27FC236}">
                  <a16:creationId xmlns="" xmlns:a16="http://schemas.microsoft.com/office/drawing/2014/main" id="{D0D120B2-A8AC-402C-B8A1-02F297AF9148}"/>
                </a:ext>
              </a:extLst>
            </p:cNvPr>
            <p:cNvSpPr/>
            <p:nvPr/>
          </p:nvSpPr>
          <p:spPr>
            <a:xfrm>
              <a:off x="6262926" y="4767803"/>
              <a:ext cx="365760" cy="368644"/>
            </a:xfrm>
            <a:prstGeom prst="ellipse">
              <a:avLst/>
            </a:prstGeom>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5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26742" y="4833062"/>
              <a:ext cx="238125" cy="23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2" name="Group 51"/>
          <p:cNvGrpSpPr/>
          <p:nvPr/>
        </p:nvGrpSpPr>
        <p:grpSpPr>
          <a:xfrm>
            <a:off x="2892119" y="2034365"/>
            <a:ext cx="384048" cy="384048"/>
            <a:chOff x="6262926" y="4767803"/>
            <a:chExt cx="365760" cy="368644"/>
          </a:xfrm>
        </p:grpSpPr>
        <p:sp>
          <p:nvSpPr>
            <p:cNvPr id="53" name="Oval 52">
              <a:hlinkClick r:id="rId8" action="ppaction://hlinksldjump"/>
              <a:extLst>
                <a:ext uri="{FF2B5EF4-FFF2-40B4-BE49-F238E27FC236}">
                  <a16:creationId xmlns="" xmlns:a16="http://schemas.microsoft.com/office/drawing/2014/main" id="{D0D120B2-A8AC-402C-B8A1-02F297AF9148}"/>
                </a:ext>
              </a:extLst>
            </p:cNvPr>
            <p:cNvSpPr/>
            <p:nvPr/>
          </p:nvSpPr>
          <p:spPr>
            <a:xfrm>
              <a:off x="6262926" y="4767803"/>
              <a:ext cx="365760" cy="368644"/>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5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26742" y="4833062"/>
              <a:ext cx="238125" cy="23812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856779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2" grpId="0"/>
      <p:bldP spid="38" grpId="0"/>
      <p:bldP spid="41" grpId="0"/>
      <p:bldP spid="51" grpId="0"/>
      <p:bldP spid="55" grpId="0"/>
      <p:bldP spid="59" grpId="0"/>
      <p:bldP spid="6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 xmlns:a16="http://schemas.microsoft.com/office/drawing/2014/main" id="{3435EF44-A720-4DD3-8B25-7BCF4F4C0F4B}"/>
              </a:ext>
            </a:extLst>
          </p:cNvPr>
          <p:cNvSpPr txBox="1"/>
          <p:nvPr/>
        </p:nvSpPr>
        <p:spPr>
          <a:xfrm>
            <a:off x="578657" y="3176391"/>
            <a:ext cx="2080057" cy="369332"/>
          </a:xfrm>
          <a:prstGeom prst="rect">
            <a:avLst/>
          </a:prstGeom>
          <a:noFill/>
        </p:spPr>
        <p:txBody>
          <a:bodyPr wrap="none" rtlCol="0">
            <a:spAutoFit/>
          </a:bodyPr>
          <a:lstStyle/>
          <a:p>
            <a:r>
              <a:rPr lang="en-US" dirty="0"/>
              <a:t>Anesthesia Machine</a:t>
            </a:r>
          </a:p>
        </p:txBody>
      </p:sp>
      <p:sp>
        <p:nvSpPr>
          <p:cNvPr id="32" name="TextBox 31">
            <a:extLst>
              <a:ext uri="{FF2B5EF4-FFF2-40B4-BE49-F238E27FC236}">
                <a16:creationId xmlns="" xmlns:a16="http://schemas.microsoft.com/office/drawing/2014/main" id="{FA6E476C-2F25-440A-96D9-C222DF67651B}"/>
              </a:ext>
            </a:extLst>
          </p:cNvPr>
          <p:cNvSpPr txBox="1"/>
          <p:nvPr/>
        </p:nvSpPr>
        <p:spPr>
          <a:xfrm>
            <a:off x="578657" y="3706293"/>
            <a:ext cx="1509580" cy="369332"/>
          </a:xfrm>
          <a:prstGeom prst="rect">
            <a:avLst/>
          </a:prstGeom>
          <a:noFill/>
        </p:spPr>
        <p:txBody>
          <a:bodyPr wrap="none" rtlCol="0">
            <a:spAutoFit/>
          </a:bodyPr>
          <a:lstStyle/>
          <a:p>
            <a:r>
              <a:rPr lang="en-US" dirty="0"/>
              <a:t>Surgical Lights</a:t>
            </a:r>
          </a:p>
        </p:txBody>
      </p:sp>
      <p:sp>
        <p:nvSpPr>
          <p:cNvPr id="41" name="TextBox 40">
            <a:extLst>
              <a:ext uri="{FF2B5EF4-FFF2-40B4-BE49-F238E27FC236}">
                <a16:creationId xmlns="" xmlns:a16="http://schemas.microsoft.com/office/drawing/2014/main" id="{D98979E5-7905-45FC-9B0B-AE0368C58D21}"/>
              </a:ext>
            </a:extLst>
          </p:cNvPr>
          <p:cNvSpPr txBox="1"/>
          <p:nvPr/>
        </p:nvSpPr>
        <p:spPr>
          <a:xfrm>
            <a:off x="560701" y="1544973"/>
            <a:ext cx="1858201" cy="369332"/>
          </a:xfrm>
          <a:prstGeom prst="rect">
            <a:avLst/>
          </a:prstGeom>
          <a:noFill/>
        </p:spPr>
        <p:txBody>
          <a:bodyPr wrap="none" rtlCol="0">
            <a:spAutoFit/>
          </a:bodyPr>
          <a:lstStyle/>
          <a:p>
            <a:r>
              <a:rPr lang="en-US" dirty="0"/>
              <a:t>Surgeon/Resident</a:t>
            </a:r>
          </a:p>
        </p:txBody>
      </p:sp>
      <p:sp>
        <p:nvSpPr>
          <p:cNvPr id="51" name="TextBox 50">
            <a:extLst>
              <a:ext uri="{FF2B5EF4-FFF2-40B4-BE49-F238E27FC236}">
                <a16:creationId xmlns="" xmlns:a16="http://schemas.microsoft.com/office/drawing/2014/main" id="{9D3031AB-DECA-4425-9E09-CEAF0078F7D2}"/>
              </a:ext>
            </a:extLst>
          </p:cNvPr>
          <p:cNvSpPr txBox="1"/>
          <p:nvPr/>
        </p:nvSpPr>
        <p:spPr>
          <a:xfrm>
            <a:off x="557455" y="4292748"/>
            <a:ext cx="2205749" cy="646331"/>
          </a:xfrm>
          <a:prstGeom prst="rect">
            <a:avLst/>
          </a:prstGeom>
          <a:noFill/>
        </p:spPr>
        <p:txBody>
          <a:bodyPr wrap="square" rtlCol="0">
            <a:spAutoFit/>
          </a:bodyPr>
          <a:lstStyle/>
          <a:p>
            <a:r>
              <a:rPr lang="en-US" dirty="0"/>
              <a:t>Electrocauterizing Equipment</a:t>
            </a:r>
          </a:p>
        </p:txBody>
      </p:sp>
      <p:sp>
        <p:nvSpPr>
          <p:cNvPr id="55" name="TextBox 54">
            <a:extLst>
              <a:ext uri="{FF2B5EF4-FFF2-40B4-BE49-F238E27FC236}">
                <a16:creationId xmlns="" xmlns:a16="http://schemas.microsoft.com/office/drawing/2014/main" id="{CFAD7767-A34F-4AD8-A6CA-DA283083A11C}"/>
              </a:ext>
            </a:extLst>
          </p:cNvPr>
          <p:cNvSpPr txBox="1"/>
          <p:nvPr/>
        </p:nvSpPr>
        <p:spPr>
          <a:xfrm>
            <a:off x="578657" y="2088631"/>
            <a:ext cx="1774525" cy="646331"/>
          </a:xfrm>
          <a:prstGeom prst="rect">
            <a:avLst/>
          </a:prstGeom>
          <a:noFill/>
        </p:spPr>
        <p:txBody>
          <a:bodyPr wrap="none" rtlCol="0">
            <a:spAutoFit/>
          </a:bodyPr>
          <a:lstStyle/>
          <a:p>
            <a:r>
              <a:rPr lang="en-US" dirty="0"/>
              <a:t>Anesthesiologist </a:t>
            </a:r>
            <a:endParaRPr lang="en-US" dirty="0" smtClean="0"/>
          </a:p>
          <a:p>
            <a:r>
              <a:rPr lang="en-US" dirty="0" smtClean="0"/>
              <a:t>(</a:t>
            </a:r>
            <a:r>
              <a:rPr lang="en-US" b="1" dirty="0">
                <a:solidFill>
                  <a:schemeClr val="accent5">
                    <a:lumMod val="75000"/>
                  </a:schemeClr>
                </a:solidFill>
              </a:rPr>
              <a:t>Unsterile</a:t>
            </a:r>
            <a:r>
              <a:rPr lang="en-US" b="1" dirty="0"/>
              <a:t> </a:t>
            </a:r>
            <a:r>
              <a:rPr lang="en-US" dirty="0"/>
              <a:t>Team)</a:t>
            </a:r>
          </a:p>
        </p:txBody>
      </p:sp>
      <p:grpSp>
        <p:nvGrpSpPr>
          <p:cNvPr id="2" name="Group 1"/>
          <p:cNvGrpSpPr/>
          <p:nvPr/>
        </p:nvGrpSpPr>
        <p:grpSpPr>
          <a:xfrm>
            <a:off x="3692541" y="41978"/>
            <a:ext cx="5451459" cy="5280245"/>
            <a:chOff x="814885" y="48706"/>
            <a:chExt cx="7268612" cy="5280245"/>
          </a:xfrm>
        </p:grpSpPr>
        <p:pic>
          <p:nvPicPr>
            <p:cNvPr id="36" name="Picture 35" descr="A group of people standing in a room&#10;&#10;Description generated with high confidence">
              <a:extLst>
                <a:ext uri="{FF2B5EF4-FFF2-40B4-BE49-F238E27FC236}">
                  <a16:creationId xmlns="" xmlns:a16="http://schemas.microsoft.com/office/drawing/2014/main" id="{24279E07-7011-474A-AA13-A32F6D0D20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535" t="3905" b="13315"/>
            <a:stretch/>
          </p:blipFill>
          <p:spPr>
            <a:xfrm>
              <a:off x="814885" y="48706"/>
              <a:ext cx="7268612" cy="5280245"/>
            </a:xfrm>
            <a:prstGeom prst="rect">
              <a:avLst/>
            </a:prstGeom>
            <a:ln>
              <a:solidFill>
                <a:schemeClr val="tx1"/>
              </a:solidFill>
            </a:ln>
          </p:spPr>
        </p:pic>
        <p:sp>
          <p:nvSpPr>
            <p:cNvPr id="42" name="Oval 41">
              <a:extLst>
                <a:ext uri="{FF2B5EF4-FFF2-40B4-BE49-F238E27FC236}">
                  <a16:creationId xmlns="" xmlns:a16="http://schemas.microsoft.com/office/drawing/2014/main" id="{D2340387-FCA8-44E1-903A-C3C43D313E5F}"/>
                </a:ext>
              </a:extLst>
            </p:cNvPr>
            <p:cNvSpPr/>
            <p:nvPr/>
          </p:nvSpPr>
          <p:spPr>
            <a:xfrm>
              <a:off x="5352998" y="2477690"/>
              <a:ext cx="492124" cy="365760"/>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64" name="Oval 63">
              <a:extLst>
                <a:ext uri="{FF2B5EF4-FFF2-40B4-BE49-F238E27FC236}">
                  <a16:creationId xmlns="" xmlns:a16="http://schemas.microsoft.com/office/drawing/2014/main" id="{91643C0F-D9E9-4691-8858-E076013669AD}"/>
                </a:ext>
              </a:extLst>
            </p:cNvPr>
            <p:cNvSpPr/>
            <p:nvPr/>
          </p:nvSpPr>
          <p:spPr>
            <a:xfrm>
              <a:off x="1284077" y="323889"/>
              <a:ext cx="487680" cy="365760"/>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a:t>
              </a:r>
            </a:p>
          </p:txBody>
        </p:sp>
        <p:sp>
          <p:nvSpPr>
            <p:cNvPr id="65" name="Oval 64">
              <a:extLst>
                <a:ext uri="{FF2B5EF4-FFF2-40B4-BE49-F238E27FC236}">
                  <a16:creationId xmlns="" xmlns:a16="http://schemas.microsoft.com/office/drawing/2014/main" id="{B16C3C2F-CB05-40D0-BC0B-8BF03B9EA148}"/>
                </a:ext>
              </a:extLst>
            </p:cNvPr>
            <p:cNvSpPr/>
            <p:nvPr/>
          </p:nvSpPr>
          <p:spPr>
            <a:xfrm>
              <a:off x="1870932" y="3161090"/>
              <a:ext cx="487680" cy="365760"/>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8</a:t>
              </a:r>
            </a:p>
          </p:txBody>
        </p:sp>
      </p:grpSp>
      <p:sp>
        <p:nvSpPr>
          <p:cNvPr id="22" name="TextBox 21"/>
          <p:cNvSpPr txBox="1"/>
          <p:nvPr/>
        </p:nvSpPr>
        <p:spPr>
          <a:xfrm>
            <a:off x="191695" y="163550"/>
            <a:ext cx="3331946" cy="1015663"/>
          </a:xfrm>
          <a:prstGeom prst="rect">
            <a:avLst/>
          </a:prstGeom>
          <a:noFill/>
        </p:spPr>
        <p:txBody>
          <a:bodyPr wrap="square" rtlCol="0">
            <a:spAutoFit/>
          </a:bodyPr>
          <a:lstStyle/>
          <a:p>
            <a:pPr algn="ctr"/>
            <a:r>
              <a:rPr lang="en-US" sz="2400" b="1" dirty="0" smtClean="0">
                <a:solidFill>
                  <a:srgbClr val="FFC000"/>
                </a:solidFill>
              </a:rPr>
              <a:t>Name That </a:t>
            </a:r>
          </a:p>
          <a:p>
            <a:pPr algn="ctr"/>
            <a:r>
              <a:rPr lang="en-US" sz="2400" b="1" dirty="0" smtClean="0">
                <a:solidFill>
                  <a:srgbClr val="FFC000"/>
                </a:solidFill>
              </a:rPr>
              <a:t>Person/Equipment!</a:t>
            </a:r>
          </a:p>
          <a:p>
            <a:pPr algn="ctr"/>
            <a:r>
              <a:rPr lang="en-US" sz="1200" b="1" dirty="0" smtClean="0">
                <a:solidFill>
                  <a:srgbClr val="FFC000"/>
                </a:solidFill>
              </a:rPr>
              <a:t>(Click on the space bar to see the answer)</a:t>
            </a:r>
            <a:endParaRPr lang="en-US" sz="1200" b="1" dirty="0">
              <a:solidFill>
                <a:srgbClr val="FFC000"/>
              </a:solidFill>
            </a:endParaRPr>
          </a:p>
        </p:txBody>
      </p:sp>
      <p:sp>
        <p:nvSpPr>
          <p:cNvPr id="23" name="Oval 22">
            <a:hlinkClick r:id="rId4" action="ppaction://hlinksldjump"/>
            <a:extLst>
              <a:ext uri="{FF2B5EF4-FFF2-40B4-BE49-F238E27FC236}">
                <a16:creationId xmlns="" xmlns:a16="http://schemas.microsoft.com/office/drawing/2014/main" id="{45C3581B-37F2-45A3-BACA-9584AE8F9765}"/>
              </a:ext>
            </a:extLst>
          </p:cNvPr>
          <p:cNvSpPr>
            <a:spLocks/>
          </p:cNvSpPr>
          <p:nvPr/>
        </p:nvSpPr>
        <p:spPr>
          <a:xfrm>
            <a:off x="194941" y="3153611"/>
            <a:ext cx="365760" cy="365760"/>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2</a:t>
            </a:r>
            <a:endParaRPr lang="en-US" sz="1600" dirty="0"/>
          </a:p>
        </p:txBody>
      </p:sp>
      <p:sp>
        <p:nvSpPr>
          <p:cNvPr id="24" name="Oval 23">
            <a:hlinkClick r:id="rId5" action="ppaction://hlinksldjump"/>
            <a:extLst>
              <a:ext uri="{FF2B5EF4-FFF2-40B4-BE49-F238E27FC236}">
                <a16:creationId xmlns="" xmlns:a16="http://schemas.microsoft.com/office/drawing/2014/main" id="{5ACB2405-1C88-4245-869F-76C129C1EB63}"/>
              </a:ext>
            </a:extLst>
          </p:cNvPr>
          <p:cNvSpPr>
            <a:spLocks/>
          </p:cNvSpPr>
          <p:nvPr/>
        </p:nvSpPr>
        <p:spPr>
          <a:xfrm>
            <a:off x="183364" y="3698358"/>
            <a:ext cx="365760" cy="365760"/>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6</a:t>
            </a:r>
          </a:p>
        </p:txBody>
      </p:sp>
      <p:sp>
        <p:nvSpPr>
          <p:cNvPr id="25" name="Oval 24">
            <a:hlinkClick r:id="rId6" action="ppaction://hlinksldjump"/>
            <a:extLst>
              <a:ext uri="{FF2B5EF4-FFF2-40B4-BE49-F238E27FC236}">
                <a16:creationId xmlns="" xmlns:a16="http://schemas.microsoft.com/office/drawing/2014/main" id="{32B86FA9-DA67-4488-9F33-232F7BF23A3E}"/>
              </a:ext>
            </a:extLst>
          </p:cNvPr>
          <p:cNvSpPr>
            <a:spLocks/>
          </p:cNvSpPr>
          <p:nvPr/>
        </p:nvSpPr>
        <p:spPr>
          <a:xfrm>
            <a:off x="171059" y="4292748"/>
            <a:ext cx="365760" cy="365760"/>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8</a:t>
            </a:r>
          </a:p>
        </p:txBody>
      </p:sp>
      <p:sp>
        <p:nvSpPr>
          <p:cNvPr id="21" name="Oval 20">
            <a:extLst>
              <a:ext uri="{FF2B5EF4-FFF2-40B4-BE49-F238E27FC236}">
                <a16:creationId xmlns="" xmlns:a16="http://schemas.microsoft.com/office/drawing/2014/main" id="{02253D32-DE8F-4595-914F-8A3ACC8818F1}"/>
              </a:ext>
            </a:extLst>
          </p:cNvPr>
          <p:cNvSpPr>
            <a:spLocks/>
          </p:cNvSpPr>
          <p:nvPr/>
        </p:nvSpPr>
        <p:spPr>
          <a:xfrm>
            <a:off x="191695" y="1559668"/>
            <a:ext cx="365760" cy="365760"/>
          </a:xfrm>
          <a:prstGeom prst="ellipse">
            <a:avLst/>
          </a:prstGeom>
          <a:solidFill>
            <a:srgbClr val="00B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27" name="Oval 26">
            <a:extLst>
              <a:ext uri="{FF2B5EF4-FFF2-40B4-BE49-F238E27FC236}">
                <a16:creationId xmlns="" xmlns:a16="http://schemas.microsoft.com/office/drawing/2014/main" id="{02253D32-DE8F-4595-914F-8A3ACC8818F1}"/>
              </a:ext>
            </a:extLst>
          </p:cNvPr>
          <p:cNvSpPr>
            <a:spLocks/>
          </p:cNvSpPr>
          <p:nvPr/>
        </p:nvSpPr>
        <p:spPr>
          <a:xfrm>
            <a:off x="183364" y="2167276"/>
            <a:ext cx="365760" cy="365760"/>
          </a:xfrm>
          <a:prstGeom prst="ellipse">
            <a:avLst/>
          </a:prstGeom>
          <a:solidFill>
            <a:srgbClr val="00B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t>
            </a:r>
          </a:p>
        </p:txBody>
      </p:sp>
      <p:sp>
        <p:nvSpPr>
          <p:cNvPr id="28" name="Oval 27">
            <a:extLst>
              <a:ext uri="{FF2B5EF4-FFF2-40B4-BE49-F238E27FC236}">
                <a16:creationId xmlns="" xmlns:a16="http://schemas.microsoft.com/office/drawing/2014/main" id="{02253D32-DE8F-4595-914F-8A3ACC8818F1}"/>
              </a:ext>
            </a:extLst>
          </p:cNvPr>
          <p:cNvSpPr>
            <a:spLocks/>
          </p:cNvSpPr>
          <p:nvPr/>
        </p:nvSpPr>
        <p:spPr>
          <a:xfrm>
            <a:off x="3931090" y="1813253"/>
            <a:ext cx="365760" cy="365760"/>
          </a:xfrm>
          <a:prstGeom prst="ellipse">
            <a:avLst/>
          </a:prstGeom>
          <a:solidFill>
            <a:srgbClr val="00B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29" name="Oval 28">
            <a:extLst>
              <a:ext uri="{FF2B5EF4-FFF2-40B4-BE49-F238E27FC236}">
                <a16:creationId xmlns="" xmlns:a16="http://schemas.microsoft.com/office/drawing/2014/main" id="{02253D32-DE8F-4595-914F-8A3ACC8818F1}"/>
              </a:ext>
            </a:extLst>
          </p:cNvPr>
          <p:cNvSpPr>
            <a:spLocks/>
          </p:cNvSpPr>
          <p:nvPr/>
        </p:nvSpPr>
        <p:spPr>
          <a:xfrm>
            <a:off x="4765288" y="1179213"/>
            <a:ext cx="365760" cy="365760"/>
          </a:xfrm>
          <a:prstGeom prst="ellipse">
            <a:avLst/>
          </a:prstGeom>
          <a:solidFill>
            <a:srgbClr val="00B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30" name="Oval 29">
            <a:extLst>
              <a:ext uri="{FF2B5EF4-FFF2-40B4-BE49-F238E27FC236}">
                <a16:creationId xmlns="" xmlns:a16="http://schemas.microsoft.com/office/drawing/2014/main" id="{02253D32-DE8F-4595-914F-8A3ACC8818F1}"/>
              </a:ext>
            </a:extLst>
          </p:cNvPr>
          <p:cNvSpPr>
            <a:spLocks/>
          </p:cNvSpPr>
          <p:nvPr/>
        </p:nvSpPr>
        <p:spPr>
          <a:xfrm>
            <a:off x="7925871" y="2088631"/>
            <a:ext cx="365760" cy="365760"/>
          </a:xfrm>
          <a:prstGeom prst="ellipse">
            <a:avLst/>
          </a:prstGeom>
          <a:solidFill>
            <a:srgbClr val="00B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t>
            </a:r>
          </a:p>
        </p:txBody>
      </p:sp>
    </p:spTree>
    <p:extLst>
      <p:ext uri="{BB962C8B-B14F-4D97-AF65-F5344CB8AC3E}">
        <p14:creationId xmlns:p14="http://schemas.microsoft.com/office/powerpoint/2010/main" val="490195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2" grpId="0"/>
      <p:bldP spid="41" grpId="0"/>
      <p:bldP spid="51" grpId="0"/>
      <p:bldP spid="5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wall, bed, items&#10;&#10;Description generated with very high confidence">
            <a:extLst>
              <a:ext uri="{FF2B5EF4-FFF2-40B4-BE49-F238E27FC236}">
                <a16:creationId xmlns="" xmlns:a16="http://schemas.microsoft.com/office/drawing/2014/main" id="{C6D51E02-75B4-477B-ACB3-36FD74378F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921" y="1957698"/>
            <a:ext cx="4109483" cy="4109484"/>
          </a:xfrm>
          <a:prstGeom prst="rect">
            <a:avLst/>
          </a:prstGeom>
          <a:ln w="28575">
            <a:solidFill>
              <a:schemeClr val="accent1">
                <a:shade val="50000"/>
              </a:schemeClr>
            </a:solidFill>
          </a:ln>
        </p:spPr>
      </p:pic>
      <p:pic>
        <p:nvPicPr>
          <p:cNvPr id="7" name="Picture 6" descr="A picture containing indoor, wall&#10;&#10;Description generated with very high confidence">
            <a:extLst>
              <a:ext uri="{FF2B5EF4-FFF2-40B4-BE49-F238E27FC236}">
                <a16:creationId xmlns="" xmlns:a16="http://schemas.microsoft.com/office/drawing/2014/main" id="{36F82ED1-3F20-4C60-8564-60ACA2B3B3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3373" y="1919688"/>
            <a:ext cx="4185507" cy="4185507"/>
          </a:xfrm>
          <a:prstGeom prst="rect">
            <a:avLst/>
          </a:prstGeom>
          <a:ln w="28575">
            <a:solidFill>
              <a:schemeClr val="accent1">
                <a:shade val="50000"/>
              </a:schemeClr>
            </a:solidFill>
          </a:ln>
        </p:spPr>
      </p:pic>
      <p:sp>
        <p:nvSpPr>
          <p:cNvPr id="12" name="Oval 11">
            <a:extLst>
              <a:ext uri="{FF2B5EF4-FFF2-40B4-BE49-F238E27FC236}">
                <a16:creationId xmlns="" xmlns:a16="http://schemas.microsoft.com/office/drawing/2014/main" id="{0011CBC8-7ED8-47E7-A149-4C1B83AE419D}"/>
              </a:ext>
            </a:extLst>
          </p:cNvPr>
          <p:cNvSpPr/>
          <p:nvPr/>
        </p:nvSpPr>
        <p:spPr>
          <a:xfrm>
            <a:off x="160921" y="180189"/>
            <a:ext cx="457200" cy="457200"/>
          </a:xfrm>
          <a:prstGeom prst="ellipse">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1</a:t>
            </a:r>
          </a:p>
        </p:txBody>
      </p:sp>
      <p:sp>
        <p:nvSpPr>
          <p:cNvPr id="13" name="TextBox 12">
            <a:extLst>
              <a:ext uri="{FF2B5EF4-FFF2-40B4-BE49-F238E27FC236}">
                <a16:creationId xmlns="" xmlns:a16="http://schemas.microsoft.com/office/drawing/2014/main" id="{1C0933CA-AC60-45E1-87AC-511ECDCE14BF}"/>
              </a:ext>
            </a:extLst>
          </p:cNvPr>
          <p:cNvSpPr txBox="1"/>
          <p:nvPr/>
        </p:nvSpPr>
        <p:spPr>
          <a:xfrm>
            <a:off x="685063" y="87243"/>
            <a:ext cx="3539239" cy="646331"/>
          </a:xfrm>
          <a:prstGeom prst="rect">
            <a:avLst/>
          </a:prstGeom>
          <a:noFill/>
        </p:spPr>
        <p:txBody>
          <a:bodyPr wrap="none" rtlCol="0">
            <a:spAutoFit/>
          </a:bodyPr>
          <a:lstStyle/>
          <a:p>
            <a:r>
              <a:rPr lang="en-US" sz="3600" b="1" dirty="0">
                <a:solidFill>
                  <a:schemeClr val="accent4"/>
                </a:solidFill>
              </a:rPr>
              <a:t>Sterile Back Table</a:t>
            </a:r>
          </a:p>
        </p:txBody>
      </p:sp>
      <p:sp>
        <p:nvSpPr>
          <p:cNvPr id="14" name="TextBox 13">
            <a:extLst>
              <a:ext uri="{FF2B5EF4-FFF2-40B4-BE49-F238E27FC236}">
                <a16:creationId xmlns="" xmlns:a16="http://schemas.microsoft.com/office/drawing/2014/main" id="{2583CC9A-3ACA-49BC-A607-5C3A80182359}"/>
              </a:ext>
            </a:extLst>
          </p:cNvPr>
          <p:cNvSpPr txBox="1"/>
          <p:nvPr/>
        </p:nvSpPr>
        <p:spPr>
          <a:xfrm>
            <a:off x="685062" y="690996"/>
            <a:ext cx="5858613" cy="461665"/>
          </a:xfrm>
          <a:prstGeom prst="rect">
            <a:avLst/>
          </a:prstGeom>
          <a:noFill/>
        </p:spPr>
        <p:txBody>
          <a:bodyPr wrap="square" rtlCol="0">
            <a:spAutoFit/>
          </a:bodyPr>
          <a:lstStyle/>
          <a:p>
            <a:r>
              <a:rPr lang="en-US" sz="2400" dirty="0">
                <a:solidFill>
                  <a:schemeClr val="accent4"/>
                </a:solidFill>
              </a:rPr>
              <a:t>Role: Scrub technician or scrub nurse</a:t>
            </a:r>
          </a:p>
        </p:txBody>
      </p:sp>
      <p:sp>
        <p:nvSpPr>
          <p:cNvPr id="2" name="Rectangle 1">
            <a:extLst>
              <a:ext uri="{FF2B5EF4-FFF2-40B4-BE49-F238E27FC236}">
                <a16:creationId xmlns="" xmlns:a16="http://schemas.microsoft.com/office/drawing/2014/main" id="{7D9876BC-E952-4879-BCCC-C7B22887D07E}"/>
              </a:ext>
            </a:extLst>
          </p:cNvPr>
          <p:cNvSpPr/>
          <p:nvPr/>
        </p:nvSpPr>
        <p:spPr>
          <a:xfrm>
            <a:off x="70348" y="1429570"/>
            <a:ext cx="9073652" cy="369332"/>
          </a:xfrm>
          <a:prstGeom prst="rect">
            <a:avLst/>
          </a:prstGeom>
        </p:spPr>
        <p:txBody>
          <a:bodyPr wrap="square">
            <a:spAutoFit/>
          </a:bodyPr>
          <a:lstStyle/>
          <a:p>
            <a:r>
              <a:rPr lang="en-US" dirty="0"/>
              <a:t>This is used prior to </a:t>
            </a:r>
            <a:r>
              <a:rPr lang="en-US" dirty="0" smtClean="0"/>
              <a:t>a procedure to arrange, count, and prepare instruments.</a:t>
            </a:r>
            <a:endParaRPr lang="en-US" dirty="0"/>
          </a:p>
        </p:txBody>
      </p:sp>
      <p:pic>
        <p:nvPicPr>
          <p:cNvPr id="9" name="Picture 3">
            <a:hlinkClick r:id="" action="ppaction://hlinkshowjump?jump=lastslideviewed"/>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0174" y="300471"/>
            <a:ext cx="1078706" cy="78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48724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pink, sitting&#10;&#10;Description generated with high confidence">
            <a:extLst>
              <a:ext uri="{FF2B5EF4-FFF2-40B4-BE49-F238E27FC236}">
                <a16:creationId xmlns="" xmlns:a16="http://schemas.microsoft.com/office/drawing/2014/main" id="{B5952324-2608-45CE-997E-065018FBB0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527" y="2447556"/>
            <a:ext cx="3648644" cy="3648644"/>
          </a:xfrm>
          <a:prstGeom prst="rect">
            <a:avLst/>
          </a:prstGeom>
          <a:ln w="28575">
            <a:solidFill>
              <a:schemeClr val="tx1"/>
            </a:solidFill>
          </a:ln>
        </p:spPr>
      </p:pic>
      <p:pic>
        <p:nvPicPr>
          <p:cNvPr id="7" name="Picture 6" descr="A group of items on the counter&#10;&#10;Description generated with very high confidence">
            <a:extLst>
              <a:ext uri="{FF2B5EF4-FFF2-40B4-BE49-F238E27FC236}">
                <a16:creationId xmlns="" xmlns:a16="http://schemas.microsoft.com/office/drawing/2014/main" id="{2FE57B22-9716-4BDC-B797-AB3D68465C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3095" y="2447556"/>
            <a:ext cx="3701552" cy="3701552"/>
          </a:xfrm>
          <a:prstGeom prst="rect">
            <a:avLst/>
          </a:prstGeom>
          <a:ln w="28575">
            <a:solidFill>
              <a:schemeClr val="tx1"/>
            </a:solidFill>
          </a:ln>
        </p:spPr>
      </p:pic>
      <p:sp>
        <p:nvSpPr>
          <p:cNvPr id="11" name="Oval 10">
            <a:extLst>
              <a:ext uri="{FF2B5EF4-FFF2-40B4-BE49-F238E27FC236}">
                <a16:creationId xmlns="" xmlns:a16="http://schemas.microsoft.com/office/drawing/2014/main" id="{BD90F63B-4B0F-4874-823E-8C0CFF550BE6}"/>
              </a:ext>
            </a:extLst>
          </p:cNvPr>
          <p:cNvSpPr/>
          <p:nvPr/>
        </p:nvSpPr>
        <p:spPr>
          <a:xfrm>
            <a:off x="128873" y="217744"/>
            <a:ext cx="457200" cy="457200"/>
          </a:xfrm>
          <a:prstGeom prst="ellipse">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2</a:t>
            </a:r>
          </a:p>
        </p:txBody>
      </p:sp>
      <p:sp>
        <p:nvSpPr>
          <p:cNvPr id="12" name="TextBox 11">
            <a:extLst>
              <a:ext uri="{FF2B5EF4-FFF2-40B4-BE49-F238E27FC236}">
                <a16:creationId xmlns="" xmlns:a16="http://schemas.microsoft.com/office/drawing/2014/main" id="{26FE35B1-F791-4D7D-B57D-3EA5E497F22C}"/>
              </a:ext>
            </a:extLst>
          </p:cNvPr>
          <p:cNvSpPr txBox="1"/>
          <p:nvPr/>
        </p:nvSpPr>
        <p:spPr>
          <a:xfrm>
            <a:off x="1396486" y="123179"/>
            <a:ext cx="5793189" cy="646331"/>
          </a:xfrm>
          <a:prstGeom prst="rect">
            <a:avLst/>
          </a:prstGeom>
          <a:noFill/>
        </p:spPr>
        <p:txBody>
          <a:bodyPr wrap="none" rtlCol="0">
            <a:spAutoFit/>
          </a:bodyPr>
          <a:lstStyle/>
          <a:p>
            <a:r>
              <a:rPr lang="en-US" sz="3600" b="1" dirty="0">
                <a:solidFill>
                  <a:schemeClr val="accent4"/>
                </a:solidFill>
              </a:rPr>
              <a:t>Anesthesia Machine and Cart</a:t>
            </a:r>
          </a:p>
        </p:txBody>
      </p:sp>
      <p:sp>
        <p:nvSpPr>
          <p:cNvPr id="13" name="Oval 12">
            <a:extLst>
              <a:ext uri="{FF2B5EF4-FFF2-40B4-BE49-F238E27FC236}">
                <a16:creationId xmlns="" xmlns:a16="http://schemas.microsoft.com/office/drawing/2014/main" id="{2745D8E7-92BE-470D-A8A5-2D797414EA15}"/>
              </a:ext>
            </a:extLst>
          </p:cNvPr>
          <p:cNvSpPr/>
          <p:nvPr/>
        </p:nvSpPr>
        <p:spPr>
          <a:xfrm>
            <a:off x="777210" y="217744"/>
            <a:ext cx="457200" cy="457200"/>
          </a:xfrm>
          <a:prstGeom prst="ellipse">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3</a:t>
            </a:r>
          </a:p>
        </p:txBody>
      </p:sp>
      <p:sp>
        <p:nvSpPr>
          <p:cNvPr id="14" name="TextBox 13">
            <a:extLst>
              <a:ext uri="{FF2B5EF4-FFF2-40B4-BE49-F238E27FC236}">
                <a16:creationId xmlns="" xmlns:a16="http://schemas.microsoft.com/office/drawing/2014/main" id="{FC0D4620-32E6-4D1A-8B46-982EE76BF04E}"/>
              </a:ext>
            </a:extLst>
          </p:cNvPr>
          <p:cNvSpPr txBox="1"/>
          <p:nvPr/>
        </p:nvSpPr>
        <p:spPr>
          <a:xfrm>
            <a:off x="1396486" y="769511"/>
            <a:ext cx="5535370" cy="461665"/>
          </a:xfrm>
          <a:prstGeom prst="rect">
            <a:avLst/>
          </a:prstGeom>
          <a:noFill/>
        </p:spPr>
        <p:txBody>
          <a:bodyPr wrap="square" rtlCol="0">
            <a:spAutoFit/>
          </a:bodyPr>
          <a:lstStyle/>
          <a:p>
            <a:r>
              <a:rPr lang="en-US" sz="2400" dirty="0">
                <a:solidFill>
                  <a:schemeClr val="accent4"/>
                </a:solidFill>
              </a:rPr>
              <a:t>Role: Anesthesiologist/Nurse anesthetist</a:t>
            </a:r>
          </a:p>
        </p:txBody>
      </p:sp>
      <p:sp>
        <p:nvSpPr>
          <p:cNvPr id="2" name="Rectangle 1">
            <a:extLst>
              <a:ext uri="{FF2B5EF4-FFF2-40B4-BE49-F238E27FC236}">
                <a16:creationId xmlns="" xmlns:a16="http://schemas.microsoft.com/office/drawing/2014/main" id="{A741BDB7-A239-46F6-A925-2AC6502BA50C}"/>
              </a:ext>
            </a:extLst>
          </p:cNvPr>
          <p:cNvSpPr/>
          <p:nvPr/>
        </p:nvSpPr>
        <p:spPr>
          <a:xfrm>
            <a:off x="1" y="1415569"/>
            <a:ext cx="9073652" cy="1200329"/>
          </a:xfrm>
          <a:prstGeom prst="rect">
            <a:avLst/>
          </a:prstGeom>
        </p:spPr>
        <p:txBody>
          <a:bodyPr wrap="square">
            <a:spAutoFit/>
          </a:bodyPr>
          <a:lstStyle/>
          <a:p>
            <a:r>
              <a:rPr lang="en-US" dirty="0"/>
              <a:t>An anesthesia machine delivers a mixture of oxygen and anesthetic gas to a breathing system. An anesthesia cart holds equipment and medications for anesthesia, sedation, and reversal. It also contains equipment for respiratory support and resuscitation.</a:t>
            </a:r>
          </a:p>
          <a:p>
            <a:endParaRPr lang="en-US" dirty="0"/>
          </a:p>
        </p:txBody>
      </p:sp>
      <p:pic>
        <p:nvPicPr>
          <p:cNvPr id="10" name="Picture 3">
            <a:hlinkClick r:id="" action="ppaction://hlinkshowjump?jump=lastslideviewed"/>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0174" y="219293"/>
            <a:ext cx="1078706" cy="78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13131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sink&#10;&#10;Description generated with high confidence">
            <a:extLst>
              <a:ext uri="{FF2B5EF4-FFF2-40B4-BE49-F238E27FC236}">
                <a16:creationId xmlns="" xmlns:a16="http://schemas.microsoft.com/office/drawing/2014/main" id="{E88C132B-4EC7-40E7-895B-4BC7ED3E7A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742" b="4835"/>
          <a:stretch/>
        </p:blipFill>
        <p:spPr>
          <a:xfrm>
            <a:off x="5109482" y="2448808"/>
            <a:ext cx="2465675" cy="3832135"/>
          </a:xfrm>
          <a:prstGeom prst="rect">
            <a:avLst/>
          </a:prstGeom>
          <a:ln w="28575">
            <a:solidFill>
              <a:schemeClr val="accent1">
                <a:shade val="50000"/>
              </a:schemeClr>
            </a:solidFill>
          </a:ln>
        </p:spPr>
      </p:pic>
      <p:sp>
        <p:nvSpPr>
          <p:cNvPr id="6" name="Oval 5">
            <a:extLst>
              <a:ext uri="{FF2B5EF4-FFF2-40B4-BE49-F238E27FC236}">
                <a16:creationId xmlns="" xmlns:a16="http://schemas.microsoft.com/office/drawing/2014/main" id="{A457FB47-1880-4E76-8501-D5EE51BE9F0F}"/>
              </a:ext>
            </a:extLst>
          </p:cNvPr>
          <p:cNvSpPr/>
          <p:nvPr/>
        </p:nvSpPr>
        <p:spPr>
          <a:xfrm>
            <a:off x="177487" y="279268"/>
            <a:ext cx="457200" cy="457200"/>
          </a:xfrm>
          <a:prstGeom prst="ellipse">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4</a:t>
            </a:r>
          </a:p>
        </p:txBody>
      </p:sp>
      <p:sp>
        <p:nvSpPr>
          <p:cNvPr id="9" name="TextBox 8">
            <a:extLst>
              <a:ext uri="{FF2B5EF4-FFF2-40B4-BE49-F238E27FC236}">
                <a16:creationId xmlns="" xmlns:a16="http://schemas.microsoft.com/office/drawing/2014/main" id="{CD467A20-3A1E-471E-8223-D370DB8A945C}"/>
              </a:ext>
            </a:extLst>
          </p:cNvPr>
          <p:cNvSpPr txBox="1"/>
          <p:nvPr/>
        </p:nvSpPr>
        <p:spPr>
          <a:xfrm>
            <a:off x="770053" y="112427"/>
            <a:ext cx="2472023" cy="646331"/>
          </a:xfrm>
          <a:prstGeom prst="rect">
            <a:avLst/>
          </a:prstGeom>
          <a:noFill/>
        </p:spPr>
        <p:txBody>
          <a:bodyPr wrap="none" rtlCol="0">
            <a:spAutoFit/>
          </a:bodyPr>
          <a:lstStyle/>
          <a:p>
            <a:r>
              <a:rPr lang="en-US" sz="3600" b="1" dirty="0">
                <a:solidFill>
                  <a:schemeClr val="accent4"/>
                </a:solidFill>
              </a:rPr>
              <a:t>Mayo Stand</a:t>
            </a:r>
          </a:p>
        </p:txBody>
      </p:sp>
      <p:sp>
        <p:nvSpPr>
          <p:cNvPr id="10" name="TextBox 9">
            <a:extLst>
              <a:ext uri="{FF2B5EF4-FFF2-40B4-BE49-F238E27FC236}">
                <a16:creationId xmlns="" xmlns:a16="http://schemas.microsoft.com/office/drawing/2014/main" id="{EC1F4A4D-CABA-4414-8C38-23E831A87D7F}"/>
              </a:ext>
            </a:extLst>
          </p:cNvPr>
          <p:cNvSpPr txBox="1"/>
          <p:nvPr/>
        </p:nvSpPr>
        <p:spPr>
          <a:xfrm>
            <a:off x="770052" y="701750"/>
            <a:ext cx="5572268" cy="461665"/>
          </a:xfrm>
          <a:prstGeom prst="rect">
            <a:avLst/>
          </a:prstGeom>
          <a:noFill/>
        </p:spPr>
        <p:txBody>
          <a:bodyPr wrap="square" rtlCol="0">
            <a:spAutoFit/>
          </a:bodyPr>
          <a:lstStyle/>
          <a:p>
            <a:r>
              <a:rPr lang="en-US" sz="2400" dirty="0">
                <a:solidFill>
                  <a:schemeClr val="accent4"/>
                </a:solidFill>
              </a:rPr>
              <a:t>Role: Scrub technician or scrub nurse</a:t>
            </a:r>
          </a:p>
        </p:txBody>
      </p:sp>
      <p:pic>
        <p:nvPicPr>
          <p:cNvPr id="3" name="Picture 2" descr="A person standing in a room&#10;&#10;Description generated with very high confidence">
            <a:extLst>
              <a:ext uri="{FF2B5EF4-FFF2-40B4-BE49-F238E27FC236}">
                <a16:creationId xmlns="" xmlns:a16="http://schemas.microsoft.com/office/drawing/2014/main" id="{7D83482D-8C4B-481F-B880-C2F28740018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49" t="21193" r="47403" b="25123"/>
          <a:stretch/>
        </p:blipFill>
        <p:spPr>
          <a:xfrm>
            <a:off x="1017434" y="2472074"/>
            <a:ext cx="3202413" cy="3824897"/>
          </a:xfrm>
          <a:prstGeom prst="rect">
            <a:avLst/>
          </a:prstGeom>
          <a:ln w="28575">
            <a:solidFill>
              <a:schemeClr val="accent1"/>
            </a:solidFill>
          </a:ln>
        </p:spPr>
      </p:pic>
      <p:sp>
        <p:nvSpPr>
          <p:cNvPr id="2" name="Rectangle 1">
            <a:extLst>
              <a:ext uri="{FF2B5EF4-FFF2-40B4-BE49-F238E27FC236}">
                <a16:creationId xmlns="" xmlns:a16="http://schemas.microsoft.com/office/drawing/2014/main" id="{DD10325E-C1EB-4533-967C-AC82ED08402B}"/>
              </a:ext>
            </a:extLst>
          </p:cNvPr>
          <p:cNvSpPr/>
          <p:nvPr/>
        </p:nvSpPr>
        <p:spPr>
          <a:xfrm>
            <a:off x="285750" y="1458803"/>
            <a:ext cx="8629650" cy="923330"/>
          </a:xfrm>
          <a:prstGeom prst="rect">
            <a:avLst/>
          </a:prstGeom>
        </p:spPr>
        <p:txBody>
          <a:bodyPr wrap="square">
            <a:spAutoFit/>
          </a:bodyPr>
          <a:lstStyle/>
          <a:p>
            <a:r>
              <a:rPr lang="en-US" dirty="0"/>
              <a:t>The </a:t>
            </a:r>
            <a:r>
              <a:rPr lang="en-US" dirty="0" smtClean="0"/>
              <a:t>Mayo </a:t>
            </a:r>
            <a:r>
              <a:rPr lang="en-US" dirty="0"/>
              <a:t>stand is used to arrange appropriate instruments prior to </a:t>
            </a:r>
            <a:r>
              <a:rPr lang="en-US" dirty="0" smtClean="0"/>
              <a:t>the procedure</a:t>
            </a:r>
            <a:r>
              <a:rPr lang="en-US" dirty="0"/>
              <a:t>. During the procedure, the scrub technician/nurse will use the </a:t>
            </a:r>
            <a:r>
              <a:rPr lang="en-US" dirty="0" smtClean="0"/>
              <a:t>Mayo </a:t>
            </a:r>
            <a:r>
              <a:rPr lang="en-US" dirty="0"/>
              <a:t>stand to remove or add instruments requested by the surgeon.</a:t>
            </a:r>
          </a:p>
        </p:txBody>
      </p:sp>
      <p:pic>
        <p:nvPicPr>
          <p:cNvPr id="11" name="Picture 3">
            <a:hlinkClick r:id="" action="ppaction://hlinkshowjump?jump=lastslideviewed"/>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0174" y="279268"/>
            <a:ext cx="1078706" cy="78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97781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ndoor, cabinet, wall, refrigerator&#10;&#10;Description generated with very high confidence">
            <a:extLst>
              <a:ext uri="{FF2B5EF4-FFF2-40B4-BE49-F238E27FC236}">
                <a16:creationId xmlns="" xmlns:a16="http://schemas.microsoft.com/office/drawing/2014/main" id="{911188B8-DFCE-49F7-A903-88BD907AA4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387" t="11097" r="12189" b="10452"/>
          <a:stretch/>
        </p:blipFill>
        <p:spPr>
          <a:xfrm>
            <a:off x="6629139" y="1590928"/>
            <a:ext cx="2300594" cy="4254110"/>
          </a:xfrm>
          <a:prstGeom prst="rect">
            <a:avLst/>
          </a:prstGeom>
          <a:ln w="28575">
            <a:solidFill>
              <a:schemeClr val="accent1">
                <a:shade val="50000"/>
              </a:schemeClr>
            </a:solidFill>
          </a:ln>
        </p:spPr>
      </p:pic>
      <p:pic>
        <p:nvPicPr>
          <p:cNvPr id="9" name="Picture 8" descr="A picture containing indoor, floor, sitting, ground&#10;&#10;Description generated with very high confidence">
            <a:extLst>
              <a:ext uri="{FF2B5EF4-FFF2-40B4-BE49-F238E27FC236}">
                <a16:creationId xmlns="" xmlns:a16="http://schemas.microsoft.com/office/drawing/2014/main" id="{8D108A07-C7B8-4CCB-9129-59B967D94D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21" r="19185" b="20688"/>
          <a:stretch/>
        </p:blipFill>
        <p:spPr>
          <a:xfrm>
            <a:off x="3746590" y="1590928"/>
            <a:ext cx="2260391" cy="4301506"/>
          </a:xfrm>
          <a:prstGeom prst="rect">
            <a:avLst/>
          </a:prstGeom>
          <a:ln w="28575">
            <a:solidFill>
              <a:schemeClr val="accent1">
                <a:shade val="50000"/>
              </a:schemeClr>
            </a:solidFill>
          </a:ln>
        </p:spPr>
      </p:pic>
      <p:sp>
        <p:nvSpPr>
          <p:cNvPr id="6" name="Oval 5">
            <a:extLst>
              <a:ext uri="{FF2B5EF4-FFF2-40B4-BE49-F238E27FC236}">
                <a16:creationId xmlns="" xmlns:a16="http://schemas.microsoft.com/office/drawing/2014/main" id="{76C0C03D-223B-4C96-897C-D55B36F9A3B0}"/>
              </a:ext>
            </a:extLst>
          </p:cNvPr>
          <p:cNvSpPr/>
          <p:nvPr/>
        </p:nvSpPr>
        <p:spPr>
          <a:xfrm>
            <a:off x="209676" y="389917"/>
            <a:ext cx="457200" cy="457200"/>
          </a:xfrm>
          <a:prstGeom prst="ellipse">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5</a:t>
            </a:r>
          </a:p>
        </p:txBody>
      </p:sp>
      <p:sp>
        <p:nvSpPr>
          <p:cNvPr id="8" name="TextBox 7">
            <a:extLst>
              <a:ext uri="{FF2B5EF4-FFF2-40B4-BE49-F238E27FC236}">
                <a16:creationId xmlns="" xmlns:a16="http://schemas.microsoft.com/office/drawing/2014/main" id="{41DA8F93-3CD2-41A6-9B38-78D4F9FFCAAD}"/>
              </a:ext>
            </a:extLst>
          </p:cNvPr>
          <p:cNvSpPr txBox="1"/>
          <p:nvPr/>
        </p:nvSpPr>
        <p:spPr>
          <a:xfrm>
            <a:off x="733551" y="326130"/>
            <a:ext cx="6865662" cy="584775"/>
          </a:xfrm>
          <a:prstGeom prst="rect">
            <a:avLst/>
          </a:prstGeom>
          <a:noFill/>
        </p:spPr>
        <p:txBody>
          <a:bodyPr wrap="none" rtlCol="0">
            <a:spAutoFit/>
          </a:bodyPr>
          <a:lstStyle/>
          <a:p>
            <a:r>
              <a:rPr lang="en-US" sz="3200" b="1" dirty="0">
                <a:solidFill>
                  <a:schemeClr val="accent4"/>
                </a:solidFill>
              </a:rPr>
              <a:t>Operating Table and Patient Equipment</a:t>
            </a:r>
          </a:p>
        </p:txBody>
      </p:sp>
      <p:sp>
        <p:nvSpPr>
          <p:cNvPr id="2" name="TextBox 1">
            <a:extLst>
              <a:ext uri="{FF2B5EF4-FFF2-40B4-BE49-F238E27FC236}">
                <a16:creationId xmlns="" xmlns:a16="http://schemas.microsoft.com/office/drawing/2014/main" id="{74B90090-F824-4C3B-8BBB-7A74292D5F0C}"/>
              </a:ext>
            </a:extLst>
          </p:cNvPr>
          <p:cNvSpPr txBox="1"/>
          <p:nvPr/>
        </p:nvSpPr>
        <p:spPr>
          <a:xfrm>
            <a:off x="82699" y="1590928"/>
            <a:ext cx="3221492" cy="4555093"/>
          </a:xfrm>
          <a:prstGeom prst="rect">
            <a:avLst/>
          </a:prstGeom>
          <a:noFill/>
        </p:spPr>
        <p:txBody>
          <a:bodyPr wrap="square" rtlCol="0">
            <a:spAutoFit/>
          </a:bodyPr>
          <a:lstStyle/>
          <a:p>
            <a:r>
              <a:rPr lang="en-US" dirty="0" smtClean="0"/>
              <a:t>The patient </a:t>
            </a:r>
            <a:r>
              <a:rPr lang="en-US" dirty="0"/>
              <a:t>is positioned on the operating table during </a:t>
            </a:r>
            <a:r>
              <a:rPr lang="en-US" dirty="0" smtClean="0"/>
              <a:t>the procedure</a:t>
            </a:r>
            <a:r>
              <a:rPr lang="en-US" dirty="0"/>
              <a:t>. </a:t>
            </a:r>
            <a:r>
              <a:rPr lang="en-US" dirty="0" smtClean="0"/>
              <a:t>This can </a:t>
            </a:r>
            <a:r>
              <a:rPr lang="en-US" dirty="0"/>
              <a:t>be adjusted using levers on the table, gel pads, and other positioners. </a:t>
            </a:r>
          </a:p>
          <a:p>
            <a:endParaRPr lang="en-US" dirty="0"/>
          </a:p>
          <a:p>
            <a:r>
              <a:rPr lang="en-US" dirty="0" smtClean="0"/>
              <a:t>Positioner (a.k.a. “roller board”): </a:t>
            </a:r>
          </a:p>
          <a:p>
            <a:pPr marL="342900" indent="-342900">
              <a:buFont typeface="Arial" panose="020B0604020202020204" pitchFamily="34" charset="0"/>
              <a:buChar char="•"/>
            </a:pPr>
            <a:r>
              <a:rPr lang="en-US" dirty="0" smtClean="0"/>
              <a:t>After </a:t>
            </a:r>
            <a:r>
              <a:rPr lang="en-US" dirty="0"/>
              <a:t>placing a sheet around it, use this to place under the patient for transfer to OR bed or off. </a:t>
            </a:r>
            <a:r>
              <a:rPr lang="en-US" dirty="0" smtClean="0"/>
              <a:t>Pull </a:t>
            </a:r>
            <a:r>
              <a:rPr lang="en-US" dirty="0"/>
              <a:t>the sheet to roll the patient. A team effort! </a:t>
            </a:r>
            <a:endParaRPr lang="en-US" dirty="0" smtClean="0"/>
          </a:p>
          <a:p>
            <a:pPr marL="342900" indent="-342900">
              <a:buFont typeface="Arial" panose="020B0604020202020204" pitchFamily="34" charset="0"/>
              <a:buChar char="•"/>
            </a:pPr>
            <a:r>
              <a:rPr lang="en-US" dirty="0" smtClean="0"/>
              <a:t>It’s </a:t>
            </a:r>
            <a:r>
              <a:rPr lang="en-US" dirty="0"/>
              <a:t>usually against a wall in the OR.</a:t>
            </a:r>
          </a:p>
          <a:p>
            <a:endParaRPr lang="en-US" sz="2000" dirty="0"/>
          </a:p>
        </p:txBody>
      </p:sp>
      <p:sp>
        <p:nvSpPr>
          <p:cNvPr id="11" name="TextBox 10">
            <a:extLst>
              <a:ext uri="{FF2B5EF4-FFF2-40B4-BE49-F238E27FC236}">
                <a16:creationId xmlns="" xmlns:a16="http://schemas.microsoft.com/office/drawing/2014/main" id="{52628FFA-AD55-455D-BE52-EEC67BD09748}"/>
              </a:ext>
            </a:extLst>
          </p:cNvPr>
          <p:cNvSpPr txBox="1"/>
          <p:nvPr/>
        </p:nvSpPr>
        <p:spPr>
          <a:xfrm>
            <a:off x="6841167" y="5887238"/>
            <a:ext cx="1876539" cy="400110"/>
          </a:xfrm>
          <a:prstGeom prst="rect">
            <a:avLst/>
          </a:prstGeom>
          <a:noFill/>
        </p:spPr>
        <p:txBody>
          <a:bodyPr wrap="none" rtlCol="0">
            <a:spAutoFit/>
          </a:bodyPr>
          <a:lstStyle/>
          <a:p>
            <a:r>
              <a:rPr lang="en-US" sz="2000" dirty="0" smtClean="0"/>
              <a:t>Blanket Warmer</a:t>
            </a:r>
            <a:endParaRPr lang="en-US" sz="2000" dirty="0"/>
          </a:p>
        </p:txBody>
      </p:sp>
      <p:sp>
        <p:nvSpPr>
          <p:cNvPr id="10" name="TextBox 9">
            <a:extLst>
              <a:ext uri="{FF2B5EF4-FFF2-40B4-BE49-F238E27FC236}">
                <a16:creationId xmlns="" xmlns:a16="http://schemas.microsoft.com/office/drawing/2014/main" id="{52628FFA-AD55-455D-BE52-EEC67BD09748}"/>
              </a:ext>
            </a:extLst>
          </p:cNvPr>
          <p:cNvSpPr txBox="1"/>
          <p:nvPr/>
        </p:nvSpPr>
        <p:spPr>
          <a:xfrm>
            <a:off x="3199417" y="5892434"/>
            <a:ext cx="3536417" cy="400110"/>
          </a:xfrm>
          <a:prstGeom prst="rect">
            <a:avLst/>
          </a:prstGeom>
          <a:noFill/>
        </p:spPr>
        <p:txBody>
          <a:bodyPr wrap="none" rtlCol="0">
            <a:spAutoFit/>
          </a:bodyPr>
          <a:lstStyle/>
          <a:p>
            <a:r>
              <a:rPr lang="en-US" sz="2000" dirty="0" smtClean="0"/>
              <a:t>Patient Positioner / Roller Board</a:t>
            </a:r>
            <a:endParaRPr lang="en-US" sz="2000" dirty="0"/>
          </a:p>
        </p:txBody>
      </p:sp>
      <p:pic>
        <p:nvPicPr>
          <p:cNvPr id="12" name="Picture 3">
            <a:hlinkClick r:id="" action="ppaction://hlinkshowjump?jump=lastslideviewed"/>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0174" y="227992"/>
            <a:ext cx="1078706" cy="78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49128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wall&#10;&#10;Description generated with very high confidence">
            <a:extLst>
              <a:ext uri="{FF2B5EF4-FFF2-40B4-BE49-F238E27FC236}">
                <a16:creationId xmlns="" xmlns:a16="http://schemas.microsoft.com/office/drawing/2014/main" id="{ACB52A4E-BEE3-42FC-9C39-2D7EA5184A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19572"/>
          <a:stretch/>
        </p:blipFill>
        <p:spPr>
          <a:xfrm>
            <a:off x="5336977" y="1455591"/>
            <a:ext cx="2661419" cy="3805354"/>
          </a:xfrm>
          <a:prstGeom prst="rect">
            <a:avLst/>
          </a:prstGeom>
          <a:ln w="28575">
            <a:solidFill>
              <a:schemeClr val="accent1">
                <a:shade val="50000"/>
              </a:schemeClr>
            </a:solidFill>
          </a:ln>
        </p:spPr>
      </p:pic>
      <p:pic>
        <p:nvPicPr>
          <p:cNvPr id="7" name="Picture 6" descr="A picture containing indoor, wall&#10;&#10;Description generated with very high confidence">
            <a:extLst>
              <a:ext uri="{FF2B5EF4-FFF2-40B4-BE49-F238E27FC236}">
                <a16:creationId xmlns="" xmlns:a16="http://schemas.microsoft.com/office/drawing/2014/main" id="{4B296F3E-1B03-4708-B604-D945F1ED1CD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3014"/>
          <a:stretch/>
        </p:blipFill>
        <p:spPr>
          <a:xfrm>
            <a:off x="271747" y="1501557"/>
            <a:ext cx="4321835" cy="3759388"/>
          </a:xfrm>
          <a:prstGeom prst="rect">
            <a:avLst/>
          </a:prstGeom>
          <a:ln w="28575">
            <a:solidFill>
              <a:schemeClr val="accent1">
                <a:shade val="50000"/>
              </a:schemeClr>
            </a:solidFill>
          </a:ln>
        </p:spPr>
      </p:pic>
      <p:sp>
        <p:nvSpPr>
          <p:cNvPr id="8" name="Oval 7">
            <a:extLst>
              <a:ext uri="{FF2B5EF4-FFF2-40B4-BE49-F238E27FC236}">
                <a16:creationId xmlns="" xmlns:a16="http://schemas.microsoft.com/office/drawing/2014/main" id="{776694B3-FE87-4DB2-ADA4-00FF152ABCBF}"/>
              </a:ext>
            </a:extLst>
          </p:cNvPr>
          <p:cNvSpPr/>
          <p:nvPr/>
        </p:nvSpPr>
        <p:spPr>
          <a:xfrm>
            <a:off x="162474" y="227155"/>
            <a:ext cx="457200" cy="457200"/>
          </a:xfrm>
          <a:prstGeom prst="ellipse">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6</a:t>
            </a:r>
          </a:p>
        </p:txBody>
      </p:sp>
      <p:sp>
        <p:nvSpPr>
          <p:cNvPr id="9" name="TextBox 8">
            <a:extLst>
              <a:ext uri="{FF2B5EF4-FFF2-40B4-BE49-F238E27FC236}">
                <a16:creationId xmlns="" xmlns:a16="http://schemas.microsoft.com/office/drawing/2014/main" id="{7F85D651-C639-4FD3-9DFA-3A4C4E6A191E}"/>
              </a:ext>
            </a:extLst>
          </p:cNvPr>
          <p:cNvSpPr txBox="1"/>
          <p:nvPr/>
        </p:nvSpPr>
        <p:spPr>
          <a:xfrm>
            <a:off x="817382" y="128614"/>
            <a:ext cx="2897396" cy="646331"/>
          </a:xfrm>
          <a:prstGeom prst="rect">
            <a:avLst/>
          </a:prstGeom>
          <a:noFill/>
        </p:spPr>
        <p:txBody>
          <a:bodyPr wrap="none" rtlCol="0">
            <a:spAutoFit/>
          </a:bodyPr>
          <a:lstStyle/>
          <a:p>
            <a:r>
              <a:rPr lang="en-US" sz="3600" b="1" dirty="0">
                <a:solidFill>
                  <a:schemeClr val="accent4"/>
                </a:solidFill>
              </a:rPr>
              <a:t>Surgical Lights</a:t>
            </a:r>
          </a:p>
        </p:txBody>
      </p:sp>
      <p:sp>
        <p:nvSpPr>
          <p:cNvPr id="13" name="TextBox 12">
            <a:extLst>
              <a:ext uri="{FF2B5EF4-FFF2-40B4-BE49-F238E27FC236}">
                <a16:creationId xmlns="" xmlns:a16="http://schemas.microsoft.com/office/drawing/2014/main" id="{71F34A9A-56C5-446D-BD8D-D73A44334DCD}"/>
              </a:ext>
            </a:extLst>
          </p:cNvPr>
          <p:cNvSpPr txBox="1"/>
          <p:nvPr/>
        </p:nvSpPr>
        <p:spPr>
          <a:xfrm>
            <a:off x="816357" y="669842"/>
            <a:ext cx="3891517" cy="461665"/>
          </a:xfrm>
          <a:prstGeom prst="rect">
            <a:avLst/>
          </a:prstGeom>
          <a:noFill/>
        </p:spPr>
        <p:txBody>
          <a:bodyPr wrap="square" rtlCol="0">
            <a:spAutoFit/>
          </a:bodyPr>
          <a:lstStyle/>
          <a:p>
            <a:r>
              <a:rPr lang="en-US" sz="2400" dirty="0">
                <a:solidFill>
                  <a:schemeClr val="accent4"/>
                </a:solidFill>
              </a:rPr>
              <a:t>Role: Surgeon</a:t>
            </a:r>
          </a:p>
        </p:txBody>
      </p:sp>
      <p:sp>
        <p:nvSpPr>
          <p:cNvPr id="2" name="Rectangle 1"/>
          <p:cNvSpPr/>
          <p:nvPr/>
        </p:nvSpPr>
        <p:spPr>
          <a:xfrm>
            <a:off x="162474" y="5354539"/>
            <a:ext cx="8800552" cy="1077218"/>
          </a:xfrm>
          <a:prstGeom prst="rect">
            <a:avLst/>
          </a:prstGeom>
        </p:spPr>
        <p:txBody>
          <a:bodyPr wrap="square">
            <a:spAutoFit/>
          </a:bodyPr>
          <a:lstStyle/>
          <a:p>
            <a:r>
              <a:rPr lang="en-US" sz="1600" dirty="0"/>
              <a:t>The handles at the center of light are given sterile covers to use to position the light as needed. Because it is </a:t>
            </a:r>
            <a:r>
              <a:rPr lang="en-US" sz="1600" dirty="0" smtClean="0"/>
              <a:t>sterile, </a:t>
            </a:r>
            <a:r>
              <a:rPr lang="en-US" sz="1600" dirty="0"/>
              <a:t>the cover </a:t>
            </a:r>
            <a:r>
              <a:rPr lang="en-US" sz="1600" b="1" dirty="0"/>
              <a:t>must</a:t>
            </a:r>
            <a:r>
              <a:rPr lang="en-US" sz="1600" dirty="0"/>
              <a:t> be replaced if anything unsterile (</a:t>
            </a:r>
            <a:r>
              <a:rPr lang="en-US" sz="1600" dirty="0" smtClean="0"/>
              <a:t>including your head) touches </a:t>
            </a:r>
            <a:r>
              <a:rPr lang="en-US" sz="1600" dirty="0"/>
              <a:t>it. Surgeons can adjust the overhead surgical lights to provide desired lighting for the surgical field. Covers </a:t>
            </a:r>
            <a:r>
              <a:rPr lang="en-US" sz="1600" dirty="0" smtClean="0"/>
              <a:t>are disposed of following </a:t>
            </a:r>
            <a:r>
              <a:rPr lang="en-US" sz="1600" dirty="0"/>
              <a:t>a procedure. </a:t>
            </a:r>
          </a:p>
        </p:txBody>
      </p:sp>
      <p:pic>
        <p:nvPicPr>
          <p:cNvPr id="9218" name="Picture 2">
            <a:hlinkClick r:id="" action="ppaction://hlinkshowjump?jump=lastslideviewed"/>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1769" y="227155"/>
            <a:ext cx="1078706" cy="78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68984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stool&#10;&#10;Description generated with high confidence">
            <a:extLst>
              <a:ext uri="{FF2B5EF4-FFF2-40B4-BE49-F238E27FC236}">
                <a16:creationId xmlns="" xmlns:a16="http://schemas.microsoft.com/office/drawing/2014/main" id="{0A909864-6A79-4B86-93D5-18C62C65E0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3851" b="10865"/>
          <a:stretch/>
        </p:blipFill>
        <p:spPr>
          <a:xfrm>
            <a:off x="5096216" y="2531981"/>
            <a:ext cx="2805305" cy="3754582"/>
          </a:xfrm>
          <a:prstGeom prst="rect">
            <a:avLst/>
          </a:prstGeom>
          <a:ln w="28575">
            <a:solidFill>
              <a:schemeClr val="accent1">
                <a:shade val="50000"/>
              </a:schemeClr>
            </a:solidFill>
          </a:ln>
        </p:spPr>
      </p:pic>
      <p:sp>
        <p:nvSpPr>
          <p:cNvPr id="6" name="Oval 5">
            <a:extLst>
              <a:ext uri="{FF2B5EF4-FFF2-40B4-BE49-F238E27FC236}">
                <a16:creationId xmlns="" xmlns:a16="http://schemas.microsoft.com/office/drawing/2014/main" id="{A457FB47-1880-4E76-8501-D5EE51BE9F0F}"/>
              </a:ext>
            </a:extLst>
          </p:cNvPr>
          <p:cNvSpPr/>
          <p:nvPr/>
        </p:nvSpPr>
        <p:spPr>
          <a:xfrm>
            <a:off x="177486" y="190943"/>
            <a:ext cx="457200" cy="457200"/>
          </a:xfrm>
          <a:prstGeom prst="ellipse">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7</a:t>
            </a:r>
          </a:p>
        </p:txBody>
      </p:sp>
      <p:sp>
        <p:nvSpPr>
          <p:cNvPr id="9" name="TextBox 8">
            <a:extLst>
              <a:ext uri="{FF2B5EF4-FFF2-40B4-BE49-F238E27FC236}">
                <a16:creationId xmlns="" xmlns:a16="http://schemas.microsoft.com/office/drawing/2014/main" id="{CD467A20-3A1E-471E-8223-D370DB8A945C}"/>
              </a:ext>
            </a:extLst>
          </p:cNvPr>
          <p:cNvSpPr txBox="1"/>
          <p:nvPr/>
        </p:nvSpPr>
        <p:spPr>
          <a:xfrm>
            <a:off x="681901" y="96377"/>
            <a:ext cx="3902350" cy="646331"/>
          </a:xfrm>
          <a:prstGeom prst="rect">
            <a:avLst/>
          </a:prstGeom>
          <a:noFill/>
        </p:spPr>
        <p:txBody>
          <a:bodyPr wrap="none" rtlCol="0">
            <a:spAutoFit/>
          </a:bodyPr>
          <a:lstStyle/>
          <a:p>
            <a:r>
              <a:rPr lang="en-US" sz="3600" b="1" dirty="0">
                <a:solidFill>
                  <a:schemeClr val="accent4"/>
                </a:solidFill>
              </a:rPr>
              <a:t>Medical Receptacle</a:t>
            </a:r>
          </a:p>
        </p:txBody>
      </p:sp>
      <p:pic>
        <p:nvPicPr>
          <p:cNvPr id="1026" name="Picture 2" descr="http://library.sccsc.edu/surgtech/rogers/images/wpe29499.jpg">
            <a:extLst>
              <a:ext uri="{FF2B5EF4-FFF2-40B4-BE49-F238E27FC236}">
                <a16:creationId xmlns="" xmlns:a16="http://schemas.microsoft.com/office/drawing/2014/main" id="{DEB81786-B968-4C8D-9CCB-23F700744F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303" y="2531982"/>
            <a:ext cx="3945977" cy="3485613"/>
          </a:xfrm>
          <a:prstGeom prst="rect">
            <a:avLst/>
          </a:prstGeom>
          <a:noFill/>
          <a:ln w="28575">
            <a:solidFill>
              <a:schemeClr val="accent1">
                <a:shade val="50000"/>
              </a:schemeClr>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 xmlns:a16="http://schemas.microsoft.com/office/drawing/2014/main" id="{500960FD-3497-4B67-BD9D-601C4FCE2230}"/>
              </a:ext>
            </a:extLst>
          </p:cNvPr>
          <p:cNvSpPr txBox="1"/>
          <p:nvPr/>
        </p:nvSpPr>
        <p:spPr>
          <a:xfrm>
            <a:off x="634686" y="639061"/>
            <a:ext cx="8281988" cy="707886"/>
          </a:xfrm>
          <a:prstGeom prst="rect">
            <a:avLst/>
          </a:prstGeom>
          <a:noFill/>
        </p:spPr>
        <p:txBody>
          <a:bodyPr wrap="square" rtlCol="0">
            <a:spAutoFit/>
          </a:bodyPr>
          <a:lstStyle/>
          <a:p>
            <a:r>
              <a:rPr lang="en-US" sz="2000" dirty="0">
                <a:solidFill>
                  <a:schemeClr val="accent4"/>
                </a:solidFill>
              </a:rPr>
              <a:t>Role: Scrub technician or nurse (perioperative), circulating nurse (postoperative)</a:t>
            </a:r>
          </a:p>
        </p:txBody>
      </p:sp>
      <p:sp>
        <p:nvSpPr>
          <p:cNvPr id="2" name="Rectangle 1"/>
          <p:cNvSpPr/>
          <p:nvPr/>
        </p:nvSpPr>
        <p:spPr>
          <a:xfrm>
            <a:off x="177486" y="1528562"/>
            <a:ext cx="8897241" cy="830997"/>
          </a:xfrm>
          <a:prstGeom prst="rect">
            <a:avLst/>
          </a:prstGeom>
        </p:spPr>
        <p:txBody>
          <a:bodyPr wrap="square">
            <a:spAutoFit/>
          </a:bodyPr>
          <a:lstStyle/>
          <a:p>
            <a:r>
              <a:rPr lang="en-US" sz="1600" dirty="0"/>
              <a:t>The receptacle is used by operating room personnel to collect disposable items such as sponges during the procedure. An OR nurse or technician can use the bucket items in the final count to ensure all items are </a:t>
            </a:r>
            <a:r>
              <a:rPr lang="en-US" sz="1600" dirty="0" smtClean="0"/>
              <a:t>accounted for. Below, a ring </a:t>
            </a:r>
            <a:r>
              <a:rPr lang="en-US" sz="1600" dirty="0"/>
              <a:t>stand used for keeping bowls or </a:t>
            </a:r>
            <a:r>
              <a:rPr lang="en-US" sz="1600" dirty="0" smtClean="0"/>
              <a:t>basins is also pictured.</a:t>
            </a:r>
            <a:endParaRPr lang="en-US" sz="1600" dirty="0"/>
          </a:p>
        </p:txBody>
      </p:sp>
      <p:pic>
        <p:nvPicPr>
          <p:cNvPr id="10242" name="Picture 2">
            <a:hlinkClick r:id="" action="ppaction://hlinkshowjump?jump=lastslideviewed"/>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6843" y="211954"/>
            <a:ext cx="1078706" cy="78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14012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itting, electronics, ground, floor&#10;&#10;Description generated with high confidence">
            <a:extLst>
              <a:ext uri="{FF2B5EF4-FFF2-40B4-BE49-F238E27FC236}">
                <a16:creationId xmlns="" xmlns:a16="http://schemas.microsoft.com/office/drawing/2014/main" id="{9A564E07-D2EC-476F-998D-E2C6AE4D1C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2529741"/>
            <a:ext cx="3006961" cy="3006961"/>
          </a:xfrm>
          <a:prstGeom prst="rect">
            <a:avLst/>
          </a:prstGeom>
          <a:ln w="28575">
            <a:solidFill>
              <a:schemeClr val="accent1">
                <a:shade val="50000"/>
              </a:schemeClr>
            </a:solidFill>
          </a:ln>
        </p:spPr>
      </p:pic>
      <p:pic>
        <p:nvPicPr>
          <p:cNvPr id="7" name="Picture 6" descr="A picture containing building, blue, sitting, floor&#10;&#10;Description generated with high confidence">
            <a:extLst>
              <a:ext uri="{FF2B5EF4-FFF2-40B4-BE49-F238E27FC236}">
                <a16:creationId xmlns="" xmlns:a16="http://schemas.microsoft.com/office/drawing/2014/main" id="{0F879BBB-A8CA-4B93-9910-523DA5D7A3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4206" y="2545130"/>
            <a:ext cx="2774422" cy="3006961"/>
          </a:xfrm>
          <a:prstGeom prst="rect">
            <a:avLst/>
          </a:prstGeom>
          <a:ln w="28575">
            <a:solidFill>
              <a:schemeClr val="accent1">
                <a:shade val="50000"/>
              </a:schemeClr>
            </a:solidFill>
          </a:ln>
        </p:spPr>
      </p:pic>
      <p:sp>
        <p:nvSpPr>
          <p:cNvPr id="12" name="TextBox 11">
            <a:extLst>
              <a:ext uri="{FF2B5EF4-FFF2-40B4-BE49-F238E27FC236}">
                <a16:creationId xmlns="" xmlns:a16="http://schemas.microsoft.com/office/drawing/2014/main" id="{CA8E4EF1-0B11-4993-91A8-83D0FFD4C7D3}"/>
              </a:ext>
            </a:extLst>
          </p:cNvPr>
          <p:cNvSpPr txBox="1"/>
          <p:nvPr/>
        </p:nvSpPr>
        <p:spPr>
          <a:xfrm>
            <a:off x="681829" y="699731"/>
            <a:ext cx="8474269" cy="646331"/>
          </a:xfrm>
          <a:prstGeom prst="rect">
            <a:avLst/>
          </a:prstGeom>
          <a:noFill/>
        </p:spPr>
        <p:txBody>
          <a:bodyPr wrap="square" rtlCol="0">
            <a:spAutoFit/>
          </a:bodyPr>
          <a:lstStyle/>
          <a:p>
            <a:r>
              <a:rPr lang="en-US" dirty="0">
                <a:solidFill>
                  <a:schemeClr val="accent4"/>
                </a:solidFill>
              </a:rPr>
              <a:t>Role: </a:t>
            </a:r>
            <a:r>
              <a:rPr lang="en-US" dirty="0" smtClean="0">
                <a:solidFill>
                  <a:schemeClr val="accent4"/>
                </a:solidFill>
              </a:rPr>
              <a:t>Surgeons use the cauterizer, but a scrub </a:t>
            </a:r>
            <a:r>
              <a:rPr lang="en-US" dirty="0">
                <a:solidFill>
                  <a:schemeClr val="accent4"/>
                </a:solidFill>
              </a:rPr>
              <a:t>nurse or circulating nurse </a:t>
            </a:r>
            <a:endParaRPr lang="en-US" dirty="0" smtClean="0">
              <a:solidFill>
                <a:schemeClr val="accent4"/>
              </a:solidFill>
            </a:endParaRPr>
          </a:p>
          <a:p>
            <a:r>
              <a:rPr lang="en-US" dirty="0" smtClean="0">
                <a:solidFill>
                  <a:schemeClr val="accent4"/>
                </a:solidFill>
              </a:rPr>
              <a:t>may change </a:t>
            </a:r>
            <a:r>
              <a:rPr lang="en-US" dirty="0">
                <a:solidFill>
                  <a:schemeClr val="accent4"/>
                </a:solidFill>
              </a:rPr>
              <a:t>settings as </a:t>
            </a:r>
            <a:r>
              <a:rPr lang="en-US" dirty="0" smtClean="0">
                <a:solidFill>
                  <a:schemeClr val="accent4"/>
                </a:solidFill>
              </a:rPr>
              <a:t>requested</a:t>
            </a:r>
            <a:endParaRPr lang="en-US" dirty="0">
              <a:solidFill>
                <a:schemeClr val="accent4"/>
              </a:solidFill>
            </a:endParaRPr>
          </a:p>
        </p:txBody>
      </p:sp>
      <p:sp>
        <p:nvSpPr>
          <p:cNvPr id="13" name="Oval 12">
            <a:extLst>
              <a:ext uri="{FF2B5EF4-FFF2-40B4-BE49-F238E27FC236}">
                <a16:creationId xmlns="" xmlns:a16="http://schemas.microsoft.com/office/drawing/2014/main" id="{8BF04411-8A89-4CD5-88D3-F709012A3C7B}"/>
              </a:ext>
            </a:extLst>
          </p:cNvPr>
          <p:cNvSpPr/>
          <p:nvPr/>
        </p:nvSpPr>
        <p:spPr>
          <a:xfrm>
            <a:off x="104708" y="242531"/>
            <a:ext cx="457200" cy="457200"/>
          </a:xfrm>
          <a:prstGeom prst="ellipse">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8</a:t>
            </a:r>
          </a:p>
        </p:txBody>
      </p:sp>
      <p:sp>
        <p:nvSpPr>
          <p:cNvPr id="14" name="TextBox 13">
            <a:extLst>
              <a:ext uri="{FF2B5EF4-FFF2-40B4-BE49-F238E27FC236}">
                <a16:creationId xmlns="" xmlns:a16="http://schemas.microsoft.com/office/drawing/2014/main" id="{679EB569-9EC0-4293-AB3D-77EF97759CC2}"/>
              </a:ext>
            </a:extLst>
          </p:cNvPr>
          <p:cNvSpPr txBox="1"/>
          <p:nvPr/>
        </p:nvSpPr>
        <p:spPr>
          <a:xfrm>
            <a:off x="681004" y="131773"/>
            <a:ext cx="5805435" cy="646331"/>
          </a:xfrm>
          <a:prstGeom prst="rect">
            <a:avLst/>
          </a:prstGeom>
          <a:noFill/>
        </p:spPr>
        <p:txBody>
          <a:bodyPr wrap="none" rtlCol="0">
            <a:spAutoFit/>
          </a:bodyPr>
          <a:lstStyle/>
          <a:p>
            <a:r>
              <a:rPr lang="en-US" sz="3600" b="1" dirty="0">
                <a:solidFill>
                  <a:schemeClr val="accent4"/>
                </a:solidFill>
              </a:rPr>
              <a:t>Electrocauterizing Equipment</a:t>
            </a:r>
          </a:p>
        </p:txBody>
      </p:sp>
      <p:pic>
        <p:nvPicPr>
          <p:cNvPr id="3" name="Picture 2" descr="A person standing in a room&#10;&#10;Description generated with very high confidence">
            <a:extLst>
              <a:ext uri="{FF2B5EF4-FFF2-40B4-BE49-F238E27FC236}">
                <a16:creationId xmlns="" xmlns:a16="http://schemas.microsoft.com/office/drawing/2014/main" id="{3148A3E6-C161-4619-A581-6EB387AF85C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171" t="21316" b="6256"/>
          <a:stretch/>
        </p:blipFill>
        <p:spPr>
          <a:xfrm>
            <a:off x="6063297" y="2545130"/>
            <a:ext cx="3065120" cy="3006961"/>
          </a:xfrm>
          <a:prstGeom prst="rect">
            <a:avLst/>
          </a:prstGeom>
          <a:ln w="28575">
            <a:solidFill>
              <a:schemeClr val="accent1"/>
            </a:solidFill>
          </a:ln>
        </p:spPr>
      </p:pic>
      <p:sp>
        <p:nvSpPr>
          <p:cNvPr id="2" name="Rectangle 1">
            <a:extLst>
              <a:ext uri="{FF2B5EF4-FFF2-40B4-BE49-F238E27FC236}">
                <a16:creationId xmlns="" xmlns:a16="http://schemas.microsoft.com/office/drawing/2014/main" id="{0899F2AE-3671-417C-871F-A2AE023149F6}"/>
              </a:ext>
            </a:extLst>
          </p:cNvPr>
          <p:cNvSpPr/>
          <p:nvPr/>
        </p:nvSpPr>
        <p:spPr>
          <a:xfrm>
            <a:off x="99979" y="1593224"/>
            <a:ext cx="8726708" cy="707886"/>
          </a:xfrm>
          <a:prstGeom prst="rect">
            <a:avLst/>
          </a:prstGeom>
        </p:spPr>
        <p:txBody>
          <a:bodyPr wrap="square">
            <a:spAutoFit/>
          </a:bodyPr>
          <a:lstStyle/>
          <a:p>
            <a:pPr fontAlgn="base"/>
            <a:r>
              <a:rPr lang="en-US" sz="2000" dirty="0"/>
              <a:t>Electrocauterizing equipment is used to cut, coagulate, and desiccate tissue with limited blood loss. </a:t>
            </a:r>
          </a:p>
        </p:txBody>
      </p:sp>
      <p:pic>
        <p:nvPicPr>
          <p:cNvPr id="3075" name="Picture 3">
            <a:hlinkClick r:id="" action="ppaction://hlinkshowjump?jump=lastslideviewed"/>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93015" y="241847"/>
            <a:ext cx="1078706" cy="78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31056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916" y="219076"/>
            <a:ext cx="7886700" cy="987425"/>
          </a:xfrm>
        </p:spPr>
        <p:txBody>
          <a:bodyPr>
            <a:normAutofit/>
          </a:bodyPr>
          <a:lstStyle/>
          <a:p>
            <a:pPr algn="ctr"/>
            <a:r>
              <a:rPr lang="en-US" sz="5000" b="1" dirty="0" smtClean="0">
                <a:solidFill>
                  <a:srgbClr val="FFC000"/>
                </a:solidFill>
                <a:latin typeface="+mn-lt"/>
              </a:rPr>
              <a:t>Read this slide first!</a:t>
            </a:r>
            <a:endParaRPr lang="en-US" sz="5000" b="1" dirty="0">
              <a:solidFill>
                <a:srgbClr val="FFC000"/>
              </a:solidFill>
              <a:latin typeface="+mn-lt"/>
            </a:endParaRPr>
          </a:p>
        </p:txBody>
      </p:sp>
      <p:sp>
        <p:nvSpPr>
          <p:cNvPr id="4" name="Text Placeholder 3"/>
          <p:cNvSpPr>
            <a:spLocks noGrp="1"/>
          </p:cNvSpPr>
          <p:nvPr>
            <p:ph type="body" idx="1"/>
          </p:nvPr>
        </p:nvSpPr>
        <p:spPr>
          <a:xfrm>
            <a:off x="381001" y="1235686"/>
            <a:ext cx="4163121" cy="823912"/>
          </a:xfrm>
        </p:spPr>
        <p:txBody>
          <a:bodyPr>
            <a:normAutofit/>
          </a:bodyPr>
          <a:lstStyle/>
          <a:p>
            <a:r>
              <a:rPr lang="en-US" sz="2800" dirty="0" smtClean="0">
                <a:ln>
                  <a:solidFill>
                    <a:schemeClr val="tx1"/>
                  </a:solidFill>
                </a:ln>
                <a:solidFill>
                  <a:srgbClr val="FFC000"/>
                </a:solidFill>
              </a:rPr>
              <a:t>Purpose</a:t>
            </a:r>
            <a:endParaRPr lang="en-US" sz="2800" dirty="0">
              <a:ln>
                <a:solidFill>
                  <a:schemeClr val="tx1"/>
                </a:solidFill>
              </a:ln>
            </a:endParaRPr>
          </a:p>
        </p:txBody>
      </p:sp>
      <p:sp>
        <p:nvSpPr>
          <p:cNvPr id="3" name="Content Placeholder 2"/>
          <p:cNvSpPr>
            <a:spLocks noGrp="1"/>
          </p:cNvSpPr>
          <p:nvPr>
            <p:ph sz="half" idx="2"/>
          </p:nvPr>
        </p:nvSpPr>
        <p:spPr>
          <a:xfrm>
            <a:off x="333376" y="2130377"/>
            <a:ext cx="4000500" cy="3960813"/>
          </a:xfrm>
        </p:spPr>
        <p:txBody>
          <a:bodyPr>
            <a:normAutofit fontScale="92500" lnSpcReduction="10000"/>
          </a:bodyPr>
          <a:lstStyle/>
          <a:p>
            <a:pPr marL="0" indent="0">
              <a:lnSpc>
                <a:spcPct val="100000"/>
              </a:lnSpc>
              <a:buNone/>
            </a:pPr>
            <a:r>
              <a:rPr lang="en-US" sz="2600" dirty="0" smtClean="0"/>
              <a:t>This PowerPoint is intended for use as a guide to help medical students learn the people and equipment commonly found in operating rooms.</a:t>
            </a:r>
          </a:p>
          <a:p>
            <a:pPr marL="0" indent="0" algn="ctr">
              <a:buNone/>
            </a:pPr>
            <a:endParaRPr lang="en-US" sz="2000" dirty="0"/>
          </a:p>
          <a:p>
            <a:pPr marL="0" indent="0">
              <a:lnSpc>
                <a:spcPct val="100000"/>
              </a:lnSpc>
              <a:buNone/>
            </a:pPr>
            <a:r>
              <a:rPr lang="en-US" sz="2600" dirty="0" smtClean="0"/>
              <a:t>Please feel free to use these slides as the basis of a meeting with your school’s Surgery Interest Group.</a:t>
            </a:r>
          </a:p>
          <a:p>
            <a:endParaRPr lang="en-US" dirty="0"/>
          </a:p>
          <a:p>
            <a:pPr marL="0" indent="0">
              <a:buNone/>
            </a:pPr>
            <a:endParaRPr lang="en-US" dirty="0"/>
          </a:p>
        </p:txBody>
      </p:sp>
      <p:sp>
        <p:nvSpPr>
          <p:cNvPr id="5" name="Text Placeholder 4"/>
          <p:cNvSpPr>
            <a:spLocks noGrp="1"/>
          </p:cNvSpPr>
          <p:nvPr>
            <p:ph type="body" sz="quarter" idx="3"/>
          </p:nvPr>
        </p:nvSpPr>
        <p:spPr>
          <a:xfrm>
            <a:off x="4552950" y="1221619"/>
            <a:ext cx="4267200" cy="823912"/>
          </a:xfrm>
        </p:spPr>
        <p:txBody>
          <a:bodyPr>
            <a:normAutofit/>
          </a:bodyPr>
          <a:lstStyle/>
          <a:p>
            <a:r>
              <a:rPr lang="en-US" sz="2800" dirty="0">
                <a:ln>
                  <a:solidFill>
                    <a:schemeClr val="tx1"/>
                  </a:solidFill>
                </a:ln>
                <a:solidFill>
                  <a:srgbClr val="FFC000"/>
                </a:solidFill>
              </a:rPr>
              <a:t>Functionality of Slide Deck</a:t>
            </a:r>
            <a:endParaRPr lang="en-US" sz="2800" dirty="0">
              <a:ln>
                <a:solidFill>
                  <a:schemeClr val="tx1"/>
                </a:solidFill>
              </a:ln>
            </a:endParaRPr>
          </a:p>
        </p:txBody>
      </p:sp>
      <p:sp>
        <p:nvSpPr>
          <p:cNvPr id="6" name="Content Placeholder 5"/>
          <p:cNvSpPr>
            <a:spLocks noGrp="1"/>
          </p:cNvSpPr>
          <p:nvPr>
            <p:ph sz="quarter" idx="4"/>
          </p:nvPr>
        </p:nvSpPr>
        <p:spPr>
          <a:xfrm>
            <a:off x="4552950" y="2088174"/>
            <a:ext cx="4219575" cy="4185626"/>
          </a:xfrm>
        </p:spPr>
        <p:txBody>
          <a:bodyPr>
            <a:normAutofit fontScale="85000" lnSpcReduction="10000"/>
          </a:bodyPr>
          <a:lstStyle/>
          <a:p>
            <a:pPr marL="0" indent="0">
              <a:lnSpc>
                <a:spcPct val="100000"/>
              </a:lnSpc>
              <a:buNone/>
            </a:pPr>
            <a:r>
              <a:rPr lang="en-US" dirty="0"/>
              <a:t>If you haven’t already, please put your PowerPoint into Slide Show </a:t>
            </a:r>
            <a:r>
              <a:rPr lang="en-US" dirty="0" smtClean="0"/>
              <a:t>mode.</a:t>
            </a:r>
          </a:p>
          <a:p>
            <a:pPr marL="0" indent="0">
              <a:buNone/>
            </a:pPr>
            <a:endParaRPr lang="en-US" sz="2200" dirty="0" smtClean="0"/>
          </a:p>
          <a:p>
            <a:pPr marL="0" indent="0">
              <a:lnSpc>
                <a:spcPct val="110000"/>
              </a:lnSpc>
              <a:buNone/>
            </a:pPr>
            <a:r>
              <a:rPr lang="en-US" dirty="0" smtClean="0"/>
              <a:t>Blue buttons that look like this are hyperlinks that will take you to a more detailed description of the equipment in question. You will then have the option of going back to your original slide by hitting the “Back” button. </a:t>
            </a:r>
            <a:endParaRPr lang="en-US" dirty="0"/>
          </a:p>
          <a:p>
            <a:endParaRPr lang="en-US" dirty="0"/>
          </a:p>
        </p:txBody>
      </p:sp>
      <p:sp>
        <p:nvSpPr>
          <p:cNvPr id="7" name="Oval 6">
            <a:hlinkClick r:id="rId3" action="ppaction://hlinksldjump"/>
            <a:extLst>
              <a:ext uri="{FF2B5EF4-FFF2-40B4-BE49-F238E27FC236}">
                <a16:creationId xmlns="" xmlns:a16="http://schemas.microsoft.com/office/drawing/2014/main" id="{D23BF770-5383-4402-98EC-C702AD09B013}"/>
              </a:ext>
            </a:extLst>
          </p:cNvPr>
          <p:cNvSpPr>
            <a:spLocks/>
          </p:cNvSpPr>
          <p:nvPr/>
        </p:nvSpPr>
        <p:spPr>
          <a:xfrm>
            <a:off x="8437711" y="3589880"/>
            <a:ext cx="36576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1</a:t>
            </a:r>
          </a:p>
        </p:txBody>
      </p:sp>
    </p:spTree>
    <p:extLst>
      <p:ext uri="{BB962C8B-B14F-4D97-AF65-F5344CB8AC3E}">
        <p14:creationId xmlns:p14="http://schemas.microsoft.com/office/powerpoint/2010/main" val="21399428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athroom with a sink and a mirror&#10;&#10;Description generated with high confidence">
            <a:extLst>
              <a:ext uri="{FF2B5EF4-FFF2-40B4-BE49-F238E27FC236}">
                <a16:creationId xmlns="" xmlns:a16="http://schemas.microsoft.com/office/drawing/2014/main" id="{1B934791-22C2-4629-9047-247A19FDB5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952" y="1783017"/>
            <a:ext cx="4273460" cy="4064535"/>
          </a:xfrm>
          <a:prstGeom prst="rect">
            <a:avLst/>
          </a:prstGeom>
          <a:ln w="28575">
            <a:solidFill>
              <a:schemeClr val="accent1">
                <a:shade val="50000"/>
              </a:schemeClr>
            </a:solidFill>
          </a:ln>
        </p:spPr>
      </p:pic>
      <p:sp>
        <p:nvSpPr>
          <p:cNvPr id="5" name="Oval 4">
            <a:extLst>
              <a:ext uri="{FF2B5EF4-FFF2-40B4-BE49-F238E27FC236}">
                <a16:creationId xmlns="" xmlns:a16="http://schemas.microsoft.com/office/drawing/2014/main" id="{865724C6-4EFC-4246-9516-62507204B5B2}"/>
              </a:ext>
            </a:extLst>
          </p:cNvPr>
          <p:cNvSpPr/>
          <p:nvPr/>
        </p:nvSpPr>
        <p:spPr>
          <a:xfrm>
            <a:off x="72200" y="405790"/>
            <a:ext cx="457200" cy="457200"/>
          </a:xfrm>
          <a:prstGeom prst="ellipse">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9</a:t>
            </a:r>
          </a:p>
        </p:txBody>
      </p:sp>
      <p:sp>
        <p:nvSpPr>
          <p:cNvPr id="6" name="TextBox 5">
            <a:extLst>
              <a:ext uri="{FF2B5EF4-FFF2-40B4-BE49-F238E27FC236}">
                <a16:creationId xmlns="" xmlns:a16="http://schemas.microsoft.com/office/drawing/2014/main" id="{1D32F577-8BD7-4398-9ED2-AAEDA054505D}"/>
              </a:ext>
            </a:extLst>
          </p:cNvPr>
          <p:cNvSpPr txBox="1"/>
          <p:nvPr/>
        </p:nvSpPr>
        <p:spPr>
          <a:xfrm>
            <a:off x="585651" y="311224"/>
            <a:ext cx="7049366" cy="646331"/>
          </a:xfrm>
          <a:prstGeom prst="rect">
            <a:avLst/>
          </a:prstGeom>
          <a:noFill/>
        </p:spPr>
        <p:txBody>
          <a:bodyPr wrap="none" rtlCol="0">
            <a:spAutoFit/>
          </a:bodyPr>
          <a:lstStyle/>
          <a:p>
            <a:r>
              <a:rPr lang="en-US" sz="3600" b="1" dirty="0">
                <a:solidFill>
                  <a:schemeClr val="accent4"/>
                </a:solidFill>
              </a:rPr>
              <a:t>Scrub Sink and Sterile Gown/Gloves</a:t>
            </a:r>
          </a:p>
        </p:txBody>
      </p:sp>
      <p:pic>
        <p:nvPicPr>
          <p:cNvPr id="3" name="Picture 2" descr="A person standing in front of a store&#10;&#10;Description generated with high confidence">
            <a:extLst>
              <a:ext uri="{FF2B5EF4-FFF2-40B4-BE49-F238E27FC236}">
                <a16:creationId xmlns="" xmlns:a16="http://schemas.microsoft.com/office/drawing/2014/main" id="{8050F8AE-5024-4CCF-BDBB-63830B5D59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074" t="16790" r="37284"/>
          <a:stretch/>
        </p:blipFill>
        <p:spPr>
          <a:xfrm>
            <a:off x="6729111" y="1426928"/>
            <a:ext cx="1671966" cy="4857347"/>
          </a:xfrm>
          <a:prstGeom prst="rect">
            <a:avLst/>
          </a:prstGeom>
          <a:ln w="28575">
            <a:solidFill>
              <a:schemeClr val="accent1"/>
            </a:solidFill>
          </a:ln>
        </p:spPr>
      </p:pic>
      <p:pic>
        <p:nvPicPr>
          <p:cNvPr id="8" name="Picture 7" descr="A person standing in a room&#10;&#10;Description generated with high confidence">
            <a:extLst>
              <a:ext uri="{FF2B5EF4-FFF2-40B4-BE49-F238E27FC236}">
                <a16:creationId xmlns="" xmlns:a16="http://schemas.microsoft.com/office/drawing/2014/main" id="{69229276-3430-49FA-B31A-24A0BA24AE4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111" t="30535" r="65432"/>
          <a:stretch/>
        </p:blipFill>
        <p:spPr>
          <a:xfrm>
            <a:off x="5249448" y="1426928"/>
            <a:ext cx="1037052" cy="4817030"/>
          </a:xfrm>
          <a:prstGeom prst="rect">
            <a:avLst/>
          </a:prstGeom>
          <a:noFill/>
          <a:ln w="28575">
            <a:solidFill>
              <a:schemeClr val="accent1"/>
            </a:solidFill>
          </a:ln>
        </p:spPr>
      </p:pic>
      <p:pic>
        <p:nvPicPr>
          <p:cNvPr id="11266" name="Picture 2">
            <a:hlinkClick r:id="" action="ppaction://hlinkshowjump?jump=lastslideviewed"/>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2851" y="243865"/>
            <a:ext cx="1078706" cy="78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23801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loor, indoor, ground, sitting&#10;&#10;Description generated with very high confidence">
            <a:extLst>
              <a:ext uri="{FF2B5EF4-FFF2-40B4-BE49-F238E27FC236}">
                <a16:creationId xmlns="" xmlns:a16="http://schemas.microsoft.com/office/drawing/2014/main" id="{89D6C71D-7BC7-4047-8470-1357615C77F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30" t="5891" r="28639" b="8941"/>
          <a:stretch/>
        </p:blipFill>
        <p:spPr>
          <a:xfrm>
            <a:off x="4050549" y="1517331"/>
            <a:ext cx="2000532" cy="4767718"/>
          </a:xfrm>
          <a:prstGeom prst="rect">
            <a:avLst/>
          </a:prstGeom>
          <a:ln w="28575">
            <a:solidFill>
              <a:schemeClr val="tx1"/>
            </a:solidFill>
          </a:ln>
        </p:spPr>
      </p:pic>
      <p:pic>
        <p:nvPicPr>
          <p:cNvPr id="9" name="Picture 8" descr="A picture containing indoor, wall, sitting, table&#10;&#10;Description generated with high confidence">
            <a:extLst>
              <a:ext uri="{FF2B5EF4-FFF2-40B4-BE49-F238E27FC236}">
                <a16:creationId xmlns="" xmlns:a16="http://schemas.microsoft.com/office/drawing/2014/main" id="{19C9D295-714C-416E-9A42-ADD03BDBB22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1412"/>
          <a:stretch/>
        </p:blipFill>
        <p:spPr>
          <a:xfrm>
            <a:off x="6374812" y="1539532"/>
            <a:ext cx="2364713" cy="4745519"/>
          </a:xfrm>
          <a:prstGeom prst="rect">
            <a:avLst/>
          </a:prstGeom>
          <a:ln w="28575">
            <a:solidFill>
              <a:schemeClr val="tx1"/>
            </a:solidFill>
          </a:ln>
        </p:spPr>
      </p:pic>
      <p:sp>
        <p:nvSpPr>
          <p:cNvPr id="8" name="TextBox 7">
            <a:extLst>
              <a:ext uri="{FF2B5EF4-FFF2-40B4-BE49-F238E27FC236}">
                <a16:creationId xmlns="" xmlns:a16="http://schemas.microsoft.com/office/drawing/2014/main" id="{E9D546B2-D26C-40DA-BBB1-D3546AD9FD66}"/>
              </a:ext>
            </a:extLst>
          </p:cNvPr>
          <p:cNvSpPr txBox="1"/>
          <p:nvPr/>
        </p:nvSpPr>
        <p:spPr>
          <a:xfrm>
            <a:off x="752149" y="312746"/>
            <a:ext cx="3809248" cy="646331"/>
          </a:xfrm>
          <a:prstGeom prst="rect">
            <a:avLst/>
          </a:prstGeom>
          <a:noFill/>
        </p:spPr>
        <p:txBody>
          <a:bodyPr wrap="none" rtlCol="0">
            <a:spAutoFit/>
          </a:bodyPr>
          <a:lstStyle/>
          <a:p>
            <a:r>
              <a:rPr lang="en-US" sz="3600" b="1" dirty="0">
                <a:solidFill>
                  <a:schemeClr val="accent4"/>
                </a:solidFill>
              </a:rPr>
              <a:t>Suction Equipment</a:t>
            </a:r>
          </a:p>
        </p:txBody>
      </p:sp>
      <p:sp>
        <p:nvSpPr>
          <p:cNvPr id="2" name="Rectangle 1">
            <a:extLst>
              <a:ext uri="{FF2B5EF4-FFF2-40B4-BE49-F238E27FC236}">
                <a16:creationId xmlns="" xmlns:a16="http://schemas.microsoft.com/office/drawing/2014/main" id="{0033A493-0F72-4639-BCF4-5668F4AE27DD}"/>
              </a:ext>
            </a:extLst>
          </p:cNvPr>
          <p:cNvSpPr/>
          <p:nvPr/>
        </p:nvSpPr>
        <p:spPr>
          <a:xfrm>
            <a:off x="172524" y="1865576"/>
            <a:ext cx="3627952" cy="3539430"/>
          </a:xfrm>
          <a:prstGeom prst="rect">
            <a:avLst/>
          </a:prstGeom>
        </p:spPr>
        <p:txBody>
          <a:bodyPr wrap="square">
            <a:spAutoFit/>
          </a:bodyPr>
          <a:lstStyle/>
          <a:p>
            <a:r>
              <a:rPr lang="en-US" sz="1600" dirty="0"/>
              <a:t>The purpose of the suction set-up is to remove fluids (both irrigating and body), tissue and gases from the surgical field. The equipment is set up in a manner in which containers stay in sight but out of the way. Fluid will automatically flow into subsequent containers as they fill. All fluid is measured and recorded at the end of the procedure. </a:t>
            </a:r>
            <a:endParaRPr lang="en-US" sz="1600" dirty="0" smtClean="0"/>
          </a:p>
          <a:p>
            <a:endParaRPr lang="en-US" sz="1600" dirty="0"/>
          </a:p>
          <a:p>
            <a:r>
              <a:rPr lang="en-US" sz="1600" dirty="0" smtClean="0"/>
              <a:t>The force </a:t>
            </a:r>
            <a:r>
              <a:rPr lang="en-US" sz="1600" dirty="0"/>
              <a:t>of suction can be controlled from mild to heavy with the regulator. Tubing goes from the regulator to the canister and then to the surgical field. </a:t>
            </a:r>
          </a:p>
        </p:txBody>
      </p:sp>
      <p:pic>
        <p:nvPicPr>
          <p:cNvPr id="12290" name="Picture 2">
            <a:hlinkClick r:id="" action="ppaction://hlinkshowjump?jump=lastslideviewed"/>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86291" y="253072"/>
            <a:ext cx="1078706" cy="78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172524" y="388919"/>
            <a:ext cx="457200" cy="457200"/>
            <a:chOff x="77274" y="240011"/>
            <a:chExt cx="457200" cy="457200"/>
          </a:xfrm>
        </p:grpSpPr>
        <p:sp>
          <p:nvSpPr>
            <p:cNvPr id="6" name="Oval 5">
              <a:extLst>
                <a:ext uri="{FF2B5EF4-FFF2-40B4-BE49-F238E27FC236}">
                  <a16:creationId xmlns="" xmlns:a16="http://schemas.microsoft.com/office/drawing/2014/main" id="{6E02B8CA-908E-4015-84CD-21B2572A623A}"/>
                </a:ext>
              </a:extLst>
            </p:cNvPr>
            <p:cNvSpPr/>
            <p:nvPr/>
          </p:nvSpPr>
          <p:spPr>
            <a:xfrm>
              <a:off x="77274" y="240011"/>
              <a:ext cx="457200" cy="457200"/>
            </a:xfrm>
            <a:prstGeom prst="ellipse">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pic>
          <p:nvPicPr>
            <p:cNvPr id="1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548" y="319701"/>
              <a:ext cx="297818" cy="297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6298386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indoor, photo&#10;&#10;Description generated with high confidence">
            <a:extLst>
              <a:ext uri="{FF2B5EF4-FFF2-40B4-BE49-F238E27FC236}">
                <a16:creationId xmlns="" xmlns:a16="http://schemas.microsoft.com/office/drawing/2014/main" id="{A75568EB-75A6-4812-AE16-35640944BEF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093" t="6556" r="14989" b="17660"/>
          <a:stretch/>
        </p:blipFill>
        <p:spPr>
          <a:xfrm>
            <a:off x="3633799" y="3555226"/>
            <a:ext cx="1930136" cy="2663515"/>
          </a:xfrm>
          <a:prstGeom prst="rect">
            <a:avLst/>
          </a:prstGeom>
          <a:ln w="28575">
            <a:solidFill>
              <a:schemeClr val="accent1">
                <a:shade val="50000"/>
              </a:schemeClr>
            </a:solidFill>
          </a:ln>
        </p:spPr>
      </p:pic>
      <p:pic>
        <p:nvPicPr>
          <p:cNvPr id="11" name="Picture 10" descr="A large room&#10;&#10;Description generated with high confidence">
            <a:extLst>
              <a:ext uri="{FF2B5EF4-FFF2-40B4-BE49-F238E27FC236}">
                <a16:creationId xmlns="" xmlns:a16="http://schemas.microsoft.com/office/drawing/2014/main" id="{E2F7C864-0279-4E52-BA0A-92F006EBC9FE}"/>
              </a:ext>
            </a:extLst>
          </p:cNvPr>
          <p:cNvPicPr>
            <a:picLocks noChangeAspect="1"/>
          </p:cNvPicPr>
          <p:nvPr/>
        </p:nvPicPr>
        <p:blipFill rotWithShape="1">
          <a:blip r:embed="rId4">
            <a:extLst>
              <a:ext uri="{28A0092B-C50C-407E-A947-70E740481C1C}">
                <a14:useLocalDpi xmlns:a14="http://schemas.microsoft.com/office/drawing/2010/main" val="0"/>
              </a:ext>
            </a:extLst>
          </a:blip>
          <a:srcRect l="28221"/>
          <a:stretch/>
        </p:blipFill>
        <p:spPr>
          <a:xfrm>
            <a:off x="906074" y="3536925"/>
            <a:ext cx="2181189" cy="2669117"/>
          </a:xfrm>
          <a:prstGeom prst="rect">
            <a:avLst/>
          </a:prstGeom>
          <a:ln w="28575">
            <a:solidFill>
              <a:schemeClr val="accent1">
                <a:shade val="50000"/>
              </a:schemeClr>
            </a:solidFill>
          </a:ln>
        </p:spPr>
      </p:pic>
      <p:sp>
        <p:nvSpPr>
          <p:cNvPr id="13" name="TextBox 12">
            <a:extLst>
              <a:ext uri="{FF2B5EF4-FFF2-40B4-BE49-F238E27FC236}">
                <a16:creationId xmlns="" xmlns:a16="http://schemas.microsoft.com/office/drawing/2014/main" id="{5727AA1D-20F3-41D7-B785-A572950AAA2F}"/>
              </a:ext>
            </a:extLst>
          </p:cNvPr>
          <p:cNvSpPr txBox="1"/>
          <p:nvPr/>
        </p:nvSpPr>
        <p:spPr>
          <a:xfrm>
            <a:off x="919456" y="328877"/>
            <a:ext cx="4502441" cy="646331"/>
          </a:xfrm>
          <a:prstGeom prst="rect">
            <a:avLst/>
          </a:prstGeom>
          <a:noFill/>
        </p:spPr>
        <p:txBody>
          <a:bodyPr wrap="square" rtlCol="0">
            <a:spAutoFit/>
          </a:bodyPr>
          <a:lstStyle/>
          <a:p>
            <a:r>
              <a:rPr lang="en-US" sz="3600" b="1" dirty="0">
                <a:solidFill>
                  <a:schemeClr val="accent4"/>
                </a:solidFill>
              </a:rPr>
              <a:t>Lines and Outlets</a:t>
            </a:r>
          </a:p>
        </p:txBody>
      </p:sp>
      <p:sp>
        <p:nvSpPr>
          <p:cNvPr id="7" name="TextBox 6">
            <a:extLst>
              <a:ext uri="{FF2B5EF4-FFF2-40B4-BE49-F238E27FC236}">
                <a16:creationId xmlns="" xmlns:a16="http://schemas.microsoft.com/office/drawing/2014/main" id="{3CA6AB5A-204E-4815-B985-A0694AD3188C}"/>
              </a:ext>
            </a:extLst>
          </p:cNvPr>
          <p:cNvSpPr txBox="1"/>
          <p:nvPr/>
        </p:nvSpPr>
        <p:spPr>
          <a:xfrm>
            <a:off x="6401797" y="1479325"/>
            <a:ext cx="2659446" cy="1200329"/>
          </a:xfrm>
          <a:prstGeom prst="rect">
            <a:avLst/>
          </a:prstGeom>
          <a:noFill/>
        </p:spPr>
        <p:txBody>
          <a:bodyPr wrap="none" rtlCol="0">
            <a:spAutoFit/>
          </a:bodyPr>
          <a:lstStyle/>
          <a:p>
            <a:r>
              <a:rPr lang="en-US" sz="2400" dirty="0"/>
              <a:t>Premium gases: </a:t>
            </a:r>
          </a:p>
          <a:p>
            <a:pPr marL="342900" indent="-342900">
              <a:buFont typeface="Arial" panose="020B0604020202020204" pitchFamily="34" charset="0"/>
              <a:buChar char="•"/>
            </a:pPr>
            <a:r>
              <a:rPr lang="en-US" sz="2400" dirty="0"/>
              <a:t>Air is </a:t>
            </a:r>
            <a:r>
              <a:rPr lang="en-US" sz="2400" b="1" dirty="0"/>
              <a:t>YELLOW</a:t>
            </a:r>
          </a:p>
          <a:p>
            <a:pPr marL="342900" indent="-342900">
              <a:buFont typeface="Arial" panose="020B0604020202020204" pitchFamily="34" charset="0"/>
              <a:buChar char="•"/>
            </a:pPr>
            <a:r>
              <a:rPr lang="en-US" sz="2400" dirty="0"/>
              <a:t>Oxygen is </a:t>
            </a:r>
            <a:r>
              <a:rPr lang="en-US" sz="2400" b="1" dirty="0"/>
              <a:t>GREEN</a:t>
            </a:r>
          </a:p>
        </p:txBody>
      </p:sp>
      <p:sp>
        <p:nvSpPr>
          <p:cNvPr id="8" name="TextBox 7">
            <a:extLst>
              <a:ext uri="{FF2B5EF4-FFF2-40B4-BE49-F238E27FC236}">
                <a16:creationId xmlns="" xmlns:a16="http://schemas.microsoft.com/office/drawing/2014/main" id="{3CA6AB5A-204E-4815-B985-A0694AD3188C}"/>
              </a:ext>
            </a:extLst>
          </p:cNvPr>
          <p:cNvSpPr txBox="1"/>
          <p:nvPr/>
        </p:nvSpPr>
        <p:spPr>
          <a:xfrm>
            <a:off x="77274" y="1449006"/>
            <a:ext cx="5790126" cy="1938992"/>
          </a:xfrm>
          <a:prstGeom prst="rect">
            <a:avLst/>
          </a:prstGeom>
          <a:noFill/>
        </p:spPr>
        <p:txBody>
          <a:bodyPr wrap="square" rtlCol="0">
            <a:spAutoFit/>
          </a:bodyPr>
          <a:lstStyle/>
          <a:p>
            <a:r>
              <a:rPr lang="en-US" sz="2000" dirty="0"/>
              <a:t>Red Outlets: </a:t>
            </a:r>
          </a:p>
          <a:p>
            <a:pPr marL="342900" indent="-342900">
              <a:buFont typeface="Arial" panose="020B0604020202020204" pitchFamily="34" charset="0"/>
              <a:buChar char="•"/>
            </a:pPr>
            <a:r>
              <a:rPr lang="en-US" sz="2000" dirty="0"/>
              <a:t>Power failure outlets, powered by generators. Critical equipment connected such as anesthesia machine.</a:t>
            </a:r>
          </a:p>
          <a:p>
            <a:pPr marL="342900" indent="-342900">
              <a:buFont typeface="Arial" panose="020B0604020202020204" pitchFamily="34" charset="0"/>
              <a:buChar char="•"/>
            </a:pPr>
            <a:r>
              <a:rPr lang="en-US" sz="2000" dirty="0"/>
              <a:t>High power needs supplied by outlets everywhere including those on the </a:t>
            </a:r>
            <a:r>
              <a:rPr lang="en-US" sz="2000" dirty="0" smtClean="0"/>
              <a:t>floor.</a:t>
            </a:r>
            <a:endParaRPr lang="en-US" sz="2000" dirty="0"/>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5247" y="2923025"/>
            <a:ext cx="2879267" cy="32862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a:hlinkClick r:id="" action="ppaction://hlinkshowjump?jump=lastslideviewed"/>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55808" y="255611"/>
            <a:ext cx="1078706" cy="78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p:cNvGrpSpPr/>
          <p:nvPr/>
        </p:nvGrpSpPr>
        <p:grpSpPr>
          <a:xfrm>
            <a:off x="290869" y="409651"/>
            <a:ext cx="457200" cy="457200"/>
            <a:chOff x="77274" y="188936"/>
            <a:chExt cx="457200" cy="457200"/>
          </a:xfrm>
        </p:grpSpPr>
        <p:sp>
          <p:nvSpPr>
            <p:cNvPr id="6" name="Oval 5">
              <a:extLst>
                <a:ext uri="{FF2B5EF4-FFF2-40B4-BE49-F238E27FC236}">
                  <a16:creationId xmlns="" xmlns:a16="http://schemas.microsoft.com/office/drawing/2014/main" id="{0E250A3A-943D-4ADB-84AC-2EE30D103EE7}"/>
                </a:ext>
              </a:extLst>
            </p:cNvPr>
            <p:cNvSpPr/>
            <p:nvPr/>
          </p:nvSpPr>
          <p:spPr>
            <a:xfrm>
              <a:off x="77274" y="188936"/>
              <a:ext cx="457200" cy="457200"/>
            </a:xfrm>
            <a:prstGeom prst="ellipse">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pic>
          <p:nvPicPr>
            <p:cNvPr id="1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4558" y="283733"/>
              <a:ext cx="291352" cy="275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8528144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a machine&#10;&#10;Description generated with very high confidence">
            <a:extLst>
              <a:ext uri="{FF2B5EF4-FFF2-40B4-BE49-F238E27FC236}">
                <a16:creationId xmlns="" xmlns:a16="http://schemas.microsoft.com/office/drawing/2014/main" id="{F2B954F2-F2BC-4FFA-939F-34F0268D92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845" t="117" r="13968" b="-117"/>
          <a:stretch/>
        </p:blipFill>
        <p:spPr>
          <a:xfrm>
            <a:off x="6140569" y="1575582"/>
            <a:ext cx="1962989" cy="4704026"/>
          </a:xfrm>
          <a:prstGeom prst="rect">
            <a:avLst/>
          </a:prstGeom>
          <a:ln w="28575">
            <a:solidFill>
              <a:schemeClr val="accent1">
                <a:shade val="50000"/>
              </a:schemeClr>
            </a:solidFill>
          </a:ln>
        </p:spPr>
      </p:pic>
      <p:sp>
        <p:nvSpPr>
          <p:cNvPr id="10" name="TextBox 9">
            <a:extLst>
              <a:ext uri="{FF2B5EF4-FFF2-40B4-BE49-F238E27FC236}">
                <a16:creationId xmlns="" xmlns:a16="http://schemas.microsoft.com/office/drawing/2014/main" id="{0347740F-A238-465E-A79E-9F2B21361684}"/>
              </a:ext>
            </a:extLst>
          </p:cNvPr>
          <p:cNvSpPr txBox="1"/>
          <p:nvPr/>
        </p:nvSpPr>
        <p:spPr>
          <a:xfrm>
            <a:off x="876777" y="334499"/>
            <a:ext cx="2620113" cy="646331"/>
          </a:xfrm>
          <a:prstGeom prst="rect">
            <a:avLst/>
          </a:prstGeom>
          <a:noFill/>
        </p:spPr>
        <p:txBody>
          <a:bodyPr wrap="square" rtlCol="0">
            <a:spAutoFit/>
          </a:bodyPr>
          <a:lstStyle/>
          <a:p>
            <a:r>
              <a:rPr lang="en-US" sz="3600" b="1" dirty="0">
                <a:solidFill>
                  <a:schemeClr val="accent4"/>
                </a:solidFill>
              </a:rPr>
              <a:t>Imaging</a:t>
            </a:r>
          </a:p>
        </p:txBody>
      </p:sp>
      <p:pic>
        <p:nvPicPr>
          <p:cNvPr id="3" name="Picture 2" descr="A flat screen television&#10;&#10;Description generated with high confidence">
            <a:extLst>
              <a:ext uri="{FF2B5EF4-FFF2-40B4-BE49-F238E27FC236}">
                <a16:creationId xmlns="" xmlns:a16="http://schemas.microsoft.com/office/drawing/2014/main" id="{0A96987D-3553-4754-9EDF-798AB12448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045" y="1575582"/>
            <a:ext cx="4704026" cy="4704026"/>
          </a:xfrm>
          <a:prstGeom prst="rect">
            <a:avLst/>
          </a:prstGeom>
          <a:noFill/>
          <a:ln w="28575">
            <a:solidFill>
              <a:schemeClr val="accent1"/>
            </a:solidFill>
          </a:ln>
        </p:spPr>
      </p:pic>
      <p:pic>
        <p:nvPicPr>
          <p:cNvPr id="13314" name="Picture 2">
            <a:hlinkClick r:id="" action="ppaction://hlinkshowjump?jump=lastslideviewed"/>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8759" y="267140"/>
            <a:ext cx="1078706" cy="78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p:cNvGrpSpPr/>
          <p:nvPr/>
        </p:nvGrpSpPr>
        <p:grpSpPr>
          <a:xfrm>
            <a:off x="281090" y="429064"/>
            <a:ext cx="457200" cy="457200"/>
            <a:chOff x="77274" y="276220"/>
            <a:chExt cx="457200" cy="457200"/>
          </a:xfrm>
        </p:grpSpPr>
        <p:sp>
          <p:nvSpPr>
            <p:cNvPr id="5" name="Oval 4">
              <a:extLst>
                <a:ext uri="{FF2B5EF4-FFF2-40B4-BE49-F238E27FC236}">
                  <a16:creationId xmlns="" xmlns:a16="http://schemas.microsoft.com/office/drawing/2014/main" id="{A5F72740-A103-426C-83E3-AA882AAE124E}"/>
                </a:ext>
              </a:extLst>
            </p:cNvPr>
            <p:cNvSpPr/>
            <p:nvPr/>
          </p:nvSpPr>
          <p:spPr>
            <a:xfrm>
              <a:off x="77274" y="276220"/>
              <a:ext cx="457200" cy="457200"/>
            </a:xfrm>
            <a:prstGeom prst="ellipse">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pic>
          <p:nvPicPr>
            <p:cNvPr id="7"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302" y="382136"/>
              <a:ext cx="259144" cy="245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3520086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Shape 377"/>
          <p:cNvSpPr txBox="1">
            <a:spLocks noGrp="1"/>
          </p:cNvSpPr>
          <p:nvPr>
            <p:ph type="title" idx="4294967295"/>
          </p:nvPr>
        </p:nvSpPr>
        <p:spPr>
          <a:xfrm>
            <a:off x="185503" y="0"/>
            <a:ext cx="8913668" cy="13257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US" sz="5000" b="1" dirty="0">
                <a:solidFill>
                  <a:srgbClr val="FFC000"/>
                </a:solidFill>
                <a:latin typeface="+mn-lt"/>
              </a:rPr>
              <a:t>Preparing for </a:t>
            </a:r>
            <a:r>
              <a:rPr lang="en-US" sz="5000" b="1" dirty="0" smtClean="0">
                <a:solidFill>
                  <a:srgbClr val="FFC000"/>
                </a:solidFill>
                <a:latin typeface="+mn-lt"/>
              </a:rPr>
              <a:t>Operating Room</a:t>
            </a:r>
            <a:endParaRPr sz="5000" b="1" dirty="0">
              <a:solidFill>
                <a:srgbClr val="FFC000"/>
              </a:solidFill>
              <a:latin typeface="+mn-lt"/>
            </a:endParaRPr>
          </a:p>
        </p:txBody>
      </p:sp>
      <p:sp>
        <p:nvSpPr>
          <p:cNvPr id="378" name="Shape 378"/>
          <p:cNvSpPr txBox="1">
            <a:spLocks noGrp="1"/>
          </p:cNvSpPr>
          <p:nvPr>
            <p:ph type="body" idx="4294967295"/>
          </p:nvPr>
        </p:nvSpPr>
        <p:spPr>
          <a:xfrm>
            <a:off x="77932" y="1566585"/>
            <a:ext cx="5955003" cy="4168501"/>
          </a:xfrm>
          <a:prstGeom prst="rect">
            <a:avLst/>
          </a:prstGeom>
        </p:spPr>
        <p:txBody>
          <a:bodyPr spcFirstLastPara="1" wrap="square" lIns="91425" tIns="91425" rIns="91425" bIns="91425" anchor="t" anchorCtr="0">
            <a:noAutofit/>
          </a:bodyPr>
          <a:lstStyle/>
          <a:p>
            <a:pPr marL="228600" lvl="0" indent="-228600">
              <a:lnSpc>
                <a:spcPct val="100000"/>
              </a:lnSpc>
              <a:spcBef>
                <a:spcPts val="1000"/>
              </a:spcBef>
              <a:spcAft>
                <a:spcPts val="0"/>
              </a:spcAft>
              <a:buSzPts val="2800"/>
              <a:buChar char="•"/>
            </a:pPr>
            <a:r>
              <a:rPr lang="en-US" sz="2400" dirty="0"/>
              <a:t>Know the case</a:t>
            </a:r>
            <a:endParaRPr sz="2400" dirty="0"/>
          </a:p>
          <a:p>
            <a:pPr marL="685800" lvl="1" indent="-228600">
              <a:lnSpc>
                <a:spcPct val="100000"/>
              </a:lnSpc>
              <a:spcBef>
                <a:spcPts val="500"/>
              </a:spcBef>
              <a:spcAft>
                <a:spcPts val="0"/>
              </a:spcAft>
              <a:buSzPts val="2400"/>
              <a:buChar char="•"/>
            </a:pPr>
            <a:r>
              <a:rPr lang="en-US" sz="1800" dirty="0"/>
              <a:t>Review pathophysiology and basics of procedure</a:t>
            </a:r>
            <a:endParaRPr sz="1800" dirty="0"/>
          </a:p>
          <a:p>
            <a:pPr marL="685800" lvl="1" indent="-228600">
              <a:lnSpc>
                <a:spcPct val="100000"/>
              </a:lnSpc>
              <a:spcBef>
                <a:spcPts val="500"/>
              </a:spcBef>
              <a:spcAft>
                <a:spcPts val="0"/>
              </a:spcAft>
              <a:buSzPts val="2400"/>
              <a:buChar char="•"/>
            </a:pPr>
            <a:r>
              <a:rPr lang="en-US" sz="1800" dirty="0"/>
              <a:t>Review possible complications of procedure</a:t>
            </a:r>
            <a:endParaRPr sz="1800" dirty="0"/>
          </a:p>
          <a:p>
            <a:pPr marL="228600" lvl="0" indent="-228600">
              <a:lnSpc>
                <a:spcPct val="100000"/>
              </a:lnSpc>
              <a:spcBef>
                <a:spcPts val="1000"/>
              </a:spcBef>
              <a:spcAft>
                <a:spcPts val="0"/>
              </a:spcAft>
              <a:buSzPts val="2800"/>
              <a:buChar char="•"/>
            </a:pPr>
            <a:r>
              <a:rPr lang="en-US" sz="2400" dirty="0"/>
              <a:t>Put on shoe covers, surgical cap, and mask at entrance to perioperative area</a:t>
            </a:r>
            <a:endParaRPr sz="2400" dirty="0"/>
          </a:p>
          <a:p>
            <a:pPr marL="228600" lvl="0" indent="-228600">
              <a:lnSpc>
                <a:spcPct val="100000"/>
              </a:lnSpc>
              <a:spcBef>
                <a:spcPts val="1000"/>
              </a:spcBef>
              <a:spcAft>
                <a:spcPts val="0"/>
              </a:spcAft>
              <a:buSzPts val="2800"/>
              <a:buChar char="•"/>
            </a:pPr>
            <a:r>
              <a:rPr lang="en-US" sz="2400" dirty="0"/>
              <a:t>Be </a:t>
            </a:r>
            <a:r>
              <a:rPr lang="en-US" sz="2400" dirty="0" smtClean="0"/>
              <a:t>cordial to the </a:t>
            </a:r>
            <a:r>
              <a:rPr lang="en-US" sz="2400" dirty="0"/>
              <a:t>OR front desk </a:t>
            </a:r>
            <a:r>
              <a:rPr lang="en-US" sz="2400" dirty="0" smtClean="0"/>
              <a:t>staff so </a:t>
            </a:r>
            <a:r>
              <a:rPr lang="en-US" sz="2400" dirty="0"/>
              <a:t>that you are </a:t>
            </a:r>
            <a:r>
              <a:rPr lang="en-US" sz="2400" dirty="0" smtClean="0"/>
              <a:t>alerted when </a:t>
            </a:r>
            <a:r>
              <a:rPr lang="en-US" sz="2400" dirty="0"/>
              <a:t>the patient is sent </a:t>
            </a:r>
            <a:r>
              <a:rPr lang="en-US" sz="2400" dirty="0" smtClean="0"/>
              <a:t>for, </a:t>
            </a:r>
            <a:r>
              <a:rPr lang="en-US" sz="2400" dirty="0"/>
              <a:t>or if there are </a:t>
            </a:r>
            <a:r>
              <a:rPr lang="en-US" sz="2400" dirty="0" smtClean="0"/>
              <a:t>schedule changes your </a:t>
            </a:r>
            <a:r>
              <a:rPr lang="en-US" sz="2400" dirty="0"/>
              <a:t>team needs to </a:t>
            </a:r>
            <a:r>
              <a:rPr lang="en-US" sz="2400" dirty="0" smtClean="0"/>
              <a:t>know about!</a:t>
            </a:r>
          </a:p>
          <a:p>
            <a:pPr marL="228600" lvl="0" indent="-228600">
              <a:spcBef>
                <a:spcPts val="1000"/>
              </a:spcBef>
              <a:spcAft>
                <a:spcPts val="0"/>
              </a:spcAft>
              <a:buSzPts val="2800"/>
              <a:buChar char="•"/>
            </a:pP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5090" y="1764470"/>
            <a:ext cx="2521988" cy="3772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1" y="5718309"/>
            <a:ext cx="8794652" cy="923330"/>
          </a:xfrm>
          <a:prstGeom prst="rect">
            <a:avLst/>
          </a:prstGeom>
          <a:noFill/>
        </p:spPr>
        <p:txBody>
          <a:bodyPr wrap="square" rtlCol="0">
            <a:spAutoFit/>
          </a:bodyPr>
          <a:lstStyle/>
          <a:p>
            <a:pPr lvl="0" algn="ctr"/>
            <a:r>
              <a:rPr lang="en-US" i="1" dirty="0" smtClean="0"/>
              <a:t>Review the Student </a:t>
            </a:r>
            <a:r>
              <a:rPr lang="en-US" i="1" dirty="0"/>
              <a:t>Resource Task Force module </a:t>
            </a:r>
            <a:r>
              <a:rPr lang="en-US" i="1" dirty="0" smtClean="0"/>
              <a:t>titled Shadowing </a:t>
            </a:r>
            <a:r>
              <a:rPr lang="en-US" i="1" dirty="0"/>
              <a:t>in the OR </a:t>
            </a:r>
            <a:r>
              <a:rPr lang="en-US" i="1" dirty="0" smtClean="0"/>
              <a:t>for helpful tips about good OR behavior!</a:t>
            </a:r>
            <a:endParaRPr lang="en-US" i="1" dirty="0"/>
          </a:p>
          <a:p>
            <a:endParaRPr lang="en-US" dirty="0"/>
          </a:p>
        </p:txBody>
      </p:sp>
    </p:spTree>
    <p:extLst>
      <p:ext uri="{BB962C8B-B14F-4D97-AF65-F5344CB8AC3E}">
        <p14:creationId xmlns:p14="http://schemas.microsoft.com/office/powerpoint/2010/main" val="22483440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Shape 383"/>
          <p:cNvSpPr txBox="1">
            <a:spLocks noGrp="1"/>
          </p:cNvSpPr>
          <p:nvPr>
            <p:ph type="title" idx="4294967295"/>
          </p:nvPr>
        </p:nvSpPr>
        <p:spPr>
          <a:xfrm>
            <a:off x="95510" y="0"/>
            <a:ext cx="8915140" cy="13257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US" sz="5000" b="1" dirty="0">
                <a:solidFill>
                  <a:srgbClr val="FFC000"/>
                </a:solidFill>
                <a:latin typeface="+mn-lt"/>
              </a:rPr>
              <a:t>In the </a:t>
            </a:r>
            <a:r>
              <a:rPr lang="en-US" sz="5000" b="1" dirty="0" smtClean="0">
                <a:solidFill>
                  <a:srgbClr val="FFC000"/>
                </a:solidFill>
                <a:latin typeface="+mn-lt"/>
              </a:rPr>
              <a:t>Operating Room</a:t>
            </a:r>
            <a:endParaRPr sz="5000" b="1" dirty="0">
              <a:solidFill>
                <a:srgbClr val="FFC000"/>
              </a:solidFill>
              <a:latin typeface="+mn-lt"/>
            </a:endParaRPr>
          </a:p>
        </p:txBody>
      </p:sp>
      <p:sp>
        <p:nvSpPr>
          <p:cNvPr id="384" name="Shape 384"/>
          <p:cNvSpPr txBox="1">
            <a:spLocks noGrp="1"/>
          </p:cNvSpPr>
          <p:nvPr>
            <p:ph type="body" idx="4294967295"/>
          </p:nvPr>
        </p:nvSpPr>
        <p:spPr>
          <a:xfrm>
            <a:off x="3577644" y="1435051"/>
            <a:ext cx="5454748" cy="4820578"/>
          </a:xfrm>
          <a:prstGeom prst="rect">
            <a:avLst/>
          </a:prstGeom>
        </p:spPr>
        <p:txBody>
          <a:bodyPr spcFirstLastPara="1" wrap="square" lIns="91425" tIns="91425" rIns="91425" bIns="91425" anchor="t" anchorCtr="0">
            <a:noAutofit/>
          </a:bodyPr>
          <a:lstStyle/>
          <a:p>
            <a:pPr>
              <a:lnSpc>
                <a:spcPct val="100000"/>
              </a:lnSpc>
              <a:buSzPts val="2800"/>
            </a:pPr>
            <a:r>
              <a:rPr lang="en-US" sz="2400" dirty="0"/>
              <a:t>Introduce yourself to the circulating nurse and scrub tech as soon as you help bring the patient back </a:t>
            </a:r>
            <a:r>
              <a:rPr lang="en-US" sz="2400" dirty="0" smtClean="0"/>
              <a:t>in</a:t>
            </a:r>
            <a:endParaRPr lang="en-US" sz="2400" dirty="0"/>
          </a:p>
          <a:p>
            <a:pPr marL="228600" lvl="0" indent="-228600" rtl="0">
              <a:lnSpc>
                <a:spcPct val="100000"/>
              </a:lnSpc>
              <a:spcBef>
                <a:spcPts val="1000"/>
              </a:spcBef>
              <a:spcAft>
                <a:spcPts val="0"/>
              </a:spcAft>
              <a:buSzPts val="2800"/>
              <a:buChar char="•"/>
            </a:pPr>
            <a:r>
              <a:rPr lang="en-US" sz="2400" dirty="0" smtClean="0"/>
              <a:t>Know </a:t>
            </a:r>
            <a:r>
              <a:rPr lang="en-US" sz="2400" dirty="0"/>
              <a:t>and remember your glove </a:t>
            </a:r>
            <a:r>
              <a:rPr lang="en-US" sz="2400" dirty="0" smtClean="0"/>
              <a:t>size</a:t>
            </a:r>
          </a:p>
          <a:p>
            <a:pPr lvl="1">
              <a:lnSpc>
                <a:spcPct val="100000"/>
              </a:lnSpc>
              <a:spcBef>
                <a:spcPts val="1000"/>
              </a:spcBef>
              <a:buSzPts val="2800"/>
            </a:pPr>
            <a:r>
              <a:rPr lang="en-US" sz="2000" dirty="0" smtClean="0"/>
              <a:t>After </a:t>
            </a:r>
            <a:r>
              <a:rPr lang="en-US" sz="2000" dirty="0"/>
              <a:t>introducing yourself to the scrub tech, inform them of your glove size before scrubbing </a:t>
            </a:r>
            <a:r>
              <a:rPr lang="en-US" sz="2000" dirty="0" smtClean="0"/>
              <a:t>in</a:t>
            </a:r>
            <a:endParaRPr lang="en-US" sz="2000" dirty="0"/>
          </a:p>
          <a:p>
            <a:pPr marL="228600" lvl="0" indent="-228600" rtl="0">
              <a:lnSpc>
                <a:spcPct val="100000"/>
              </a:lnSpc>
              <a:spcBef>
                <a:spcPts val="1000"/>
              </a:spcBef>
              <a:spcAft>
                <a:spcPts val="0"/>
              </a:spcAft>
              <a:buSzPts val="2800"/>
              <a:buChar char="•"/>
            </a:pPr>
            <a:r>
              <a:rPr lang="en-US" sz="2400" dirty="0" smtClean="0"/>
              <a:t>Write </a:t>
            </a:r>
            <a:r>
              <a:rPr lang="en-US" sz="2400" dirty="0"/>
              <a:t>your name on a white </a:t>
            </a:r>
            <a:r>
              <a:rPr lang="en-US" sz="2400" dirty="0" smtClean="0"/>
              <a:t>board</a:t>
            </a:r>
          </a:p>
          <a:p>
            <a:pPr lvl="1">
              <a:lnSpc>
                <a:spcPct val="100000"/>
              </a:lnSpc>
              <a:spcBef>
                <a:spcPts val="1000"/>
              </a:spcBef>
              <a:buSzPts val="2800"/>
            </a:pPr>
            <a:r>
              <a:rPr lang="en-US" sz="2000" dirty="0" smtClean="0"/>
              <a:t>A </a:t>
            </a:r>
            <a:r>
              <a:rPr lang="en-US" sz="2000" dirty="0"/>
              <a:t>nurse will need to add your name as a member in the </a:t>
            </a:r>
            <a:r>
              <a:rPr lang="en-US" sz="2000" dirty="0" smtClean="0"/>
              <a:t>room</a:t>
            </a:r>
            <a:endParaRPr sz="2000" dirty="0"/>
          </a:p>
          <a:p>
            <a:pPr marL="228600" lvl="0" indent="-228600" rtl="0">
              <a:lnSpc>
                <a:spcPct val="100000"/>
              </a:lnSpc>
              <a:spcBef>
                <a:spcPts val="1000"/>
              </a:spcBef>
              <a:spcAft>
                <a:spcPts val="0"/>
              </a:spcAft>
              <a:buSzPts val="2800"/>
              <a:buChar char="•"/>
            </a:pPr>
            <a:r>
              <a:rPr lang="en-US" sz="2400" dirty="0"/>
              <a:t>Help tie gowns</a:t>
            </a:r>
            <a:endParaRPr sz="24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09" y="2199640"/>
            <a:ext cx="3396410" cy="2829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93976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4" name="Shape 384"/>
          <p:cNvSpPr txBox="1">
            <a:spLocks noGrp="1"/>
          </p:cNvSpPr>
          <p:nvPr>
            <p:ph type="body" idx="4294967295"/>
          </p:nvPr>
        </p:nvSpPr>
        <p:spPr>
          <a:xfrm>
            <a:off x="0" y="1413151"/>
            <a:ext cx="4981575" cy="4899107"/>
          </a:xfrm>
          <a:prstGeom prst="rect">
            <a:avLst/>
          </a:prstGeom>
        </p:spPr>
        <p:txBody>
          <a:bodyPr spcFirstLastPara="1" wrap="square" lIns="91425" tIns="91425" rIns="91425" bIns="91425" anchor="t" anchorCtr="0">
            <a:noAutofit/>
          </a:bodyPr>
          <a:lstStyle/>
          <a:p>
            <a:pPr lvl="0">
              <a:lnSpc>
                <a:spcPct val="100000"/>
              </a:lnSpc>
              <a:buSzPts val="2800"/>
            </a:pPr>
            <a:r>
              <a:rPr lang="en-US" sz="2000" dirty="0"/>
              <a:t>Do not pick up any item from a table with blue drapes unless asked directly</a:t>
            </a:r>
          </a:p>
          <a:p>
            <a:pPr lvl="0">
              <a:lnSpc>
                <a:spcPct val="100000"/>
              </a:lnSpc>
              <a:buSzPts val="2800"/>
            </a:pPr>
            <a:r>
              <a:rPr lang="en-US" sz="2000" dirty="0"/>
              <a:t>Try to time scrubbing as soon as you are unable to contribute to the </a:t>
            </a:r>
            <a:r>
              <a:rPr lang="en-US" sz="2000" dirty="0" smtClean="0"/>
              <a:t>room, </a:t>
            </a:r>
            <a:r>
              <a:rPr lang="en-US" sz="2000" dirty="0"/>
              <a:t>and before the </a:t>
            </a:r>
            <a:r>
              <a:rPr lang="en-US" sz="2000" dirty="0" smtClean="0"/>
              <a:t>attending/resident scrubs</a:t>
            </a:r>
            <a:endParaRPr lang="en-US" sz="2000" dirty="0"/>
          </a:p>
          <a:p>
            <a:pPr lvl="0">
              <a:lnSpc>
                <a:spcPct val="100000"/>
              </a:lnSpc>
              <a:buSzPts val="2800"/>
            </a:pPr>
            <a:r>
              <a:rPr lang="en-US" sz="2000" dirty="0"/>
              <a:t>Ask and confirm with the attending/resident where </a:t>
            </a:r>
            <a:r>
              <a:rPr lang="en-US" sz="2000" dirty="0" smtClean="0"/>
              <a:t>to stand</a:t>
            </a:r>
            <a:endParaRPr lang="en-US" sz="2000" dirty="0"/>
          </a:p>
          <a:p>
            <a:pPr lvl="0">
              <a:lnSpc>
                <a:spcPct val="100000"/>
              </a:lnSpc>
              <a:buSzPts val="2800"/>
            </a:pPr>
            <a:r>
              <a:rPr lang="en-US" sz="2000" dirty="0"/>
              <a:t>As the case is wrapping up, double check with either RN/Anesthesia to bring the bed back in</a:t>
            </a:r>
          </a:p>
          <a:p>
            <a:pPr lvl="0">
              <a:lnSpc>
                <a:spcPct val="100000"/>
              </a:lnSpc>
              <a:buSzPts val="2800"/>
            </a:pPr>
            <a:r>
              <a:rPr lang="en-US" sz="2000" dirty="0"/>
              <a:t>You can bring new blankets from the warmer and bring the positioner at the end </a:t>
            </a:r>
            <a:endParaRPr sz="2000" dirty="0"/>
          </a:p>
        </p:txBody>
      </p:sp>
      <p:sp>
        <p:nvSpPr>
          <p:cNvPr id="5" name="Shape 383"/>
          <p:cNvSpPr txBox="1">
            <a:spLocks/>
          </p:cNvSpPr>
          <p:nvPr/>
        </p:nvSpPr>
        <p:spPr>
          <a:xfrm>
            <a:off x="150668" y="0"/>
            <a:ext cx="8821882" cy="1325700"/>
          </a:xfrm>
          <a:prstGeom prst="rect">
            <a:avLst/>
          </a:prstGeom>
        </p:spPr>
        <p:txBody>
          <a:bodyPr spcFirstLastPara="1" vert="horz" wrap="square" lIns="91425" tIns="91425" rIns="91425" bIns="91425"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5000" b="1" dirty="0" smtClean="0">
                <a:solidFill>
                  <a:srgbClr val="FFC000"/>
                </a:solidFill>
                <a:latin typeface="+mn-lt"/>
              </a:rPr>
              <a:t>In the Operating Room</a:t>
            </a:r>
            <a:endParaRPr lang="en-US" sz="5000" b="1" dirty="0">
              <a:solidFill>
                <a:srgbClr val="FFC000"/>
              </a:solidFill>
              <a:latin typeface="+mn-lt"/>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6424" y="2247277"/>
            <a:ext cx="3777106" cy="28170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77158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Oval 30">
            <a:hlinkClick r:id="rId3" action="ppaction://hlinksldjump"/>
            <a:extLst>
              <a:ext uri="{FF2B5EF4-FFF2-40B4-BE49-F238E27FC236}">
                <a16:creationId xmlns="" xmlns:a16="http://schemas.microsoft.com/office/drawing/2014/main" id="{D23BF770-5383-4402-98EC-C702AD09B013}"/>
              </a:ext>
            </a:extLst>
          </p:cNvPr>
          <p:cNvSpPr>
            <a:spLocks/>
          </p:cNvSpPr>
          <p:nvPr/>
        </p:nvSpPr>
        <p:spPr>
          <a:xfrm>
            <a:off x="521975" y="1547446"/>
            <a:ext cx="365760" cy="365760"/>
          </a:xfrm>
          <a:prstGeom prst="ellipse">
            <a:avLst/>
          </a:prstGeom>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1</a:t>
            </a:r>
          </a:p>
        </p:txBody>
      </p:sp>
      <p:sp>
        <p:nvSpPr>
          <p:cNvPr id="32" name="Oval 31">
            <a:hlinkClick r:id="rId4" action="ppaction://hlinksldjump"/>
            <a:extLst>
              <a:ext uri="{FF2B5EF4-FFF2-40B4-BE49-F238E27FC236}">
                <a16:creationId xmlns="" xmlns:a16="http://schemas.microsoft.com/office/drawing/2014/main" id="{40EAA957-C5B1-4239-AF91-2D1B56AC7097}"/>
              </a:ext>
            </a:extLst>
          </p:cNvPr>
          <p:cNvSpPr>
            <a:spLocks/>
          </p:cNvSpPr>
          <p:nvPr/>
        </p:nvSpPr>
        <p:spPr>
          <a:xfrm>
            <a:off x="4224324" y="3439139"/>
            <a:ext cx="365760" cy="365760"/>
          </a:xfrm>
          <a:prstGeom prst="ellipse">
            <a:avLst/>
          </a:prstGeom>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9</a:t>
            </a:r>
          </a:p>
        </p:txBody>
      </p:sp>
      <p:sp>
        <p:nvSpPr>
          <p:cNvPr id="33" name="Oval 32">
            <a:hlinkClick r:id="rId5" action="ppaction://hlinksldjump"/>
            <a:extLst>
              <a:ext uri="{FF2B5EF4-FFF2-40B4-BE49-F238E27FC236}">
                <a16:creationId xmlns="" xmlns:a16="http://schemas.microsoft.com/office/drawing/2014/main" id="{45C3581B-37F2-45A3-BACA-9584AE8F9765}"/>
              </a:ext>
            </a:extLst>
          </p:cNvPr>
          <p:cNvSpPr>
            <a:spLocks/>
          </p:cNvSpPr>
          <p:nvPr/>
        </p:nvSpPr>
        <p:spPr>
          <a:xfrm>
            <a:off x="521975" y="2117194"/>
            <a:ext cx="365760" cy="365760"/>
          </a:xfrm>
          <a:prstGeom prst="ellipse">
            <a:avLst/>
          </a:prstGeom>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2</a:t>
            </a:r>
            <a:endParaRPr lang="en-US" sz="1600" dirty="0"/>
          </a:p>
        </p:txBody>
      </p:sp>
      <p:sp>
        <p:nvSpPr>
          <p:cNvPr id="34" name="Oval 33">
            <a:hlinkClick r:id="rId5" action="ppaction://hlinksldjump"/>
            <a:extLst>
              <a:ext uri="{FF2B5EF4-FFF2-40B4-BE49-F238E27FC236}">
                <a16:creationId xmlns="" xmlns:a16="http://schemas.microsoft.com/office/drawing/2014/main" id="{0B2A87D1-D5ED-47D8-B449-179476BB4BD9}"/>
              </a:ext>
            </a:extLst>
          </p:cNvPr>
          <p:cNvSpPr>
            <a:spLocks noChangeAspect="1"/>
          </p:cNvSpPr>
          <p:nvPr/>
        </p:nvSpPr>
        <p:spPr>
          <a:xfrm>
            <a:off x="520335" y="2703007"/>
            <a:ext cx="369041" cy="365760"/>
          </a:xfrm>
          <a:prstGeom prst="ellipse">
            <a:avLst/>
          </a:prstGeom>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3</a:t>
            </a:r>
            <a:endParaRPr lang="en-US" sz="1600" dirty="0"/>
          </a:p>
        </p:txBody>
      </p:sp>
      <p:sp>
        <p:nvSpPr>
          <p:cNvPr id="35" name="Oval 34">
            <a:hlinkClick r:id="rId6" action="ppaction://hlinksldjump"/>
            <a:extLst>
              <a:ext uri="{FF2B5EF4-FFF2-40B4-BE49-F238E27FC236}">
                <a16:creationId xmlns="" xmlns:a16="http://schemas.microsoft.com/office/drawing/2014/main" id="{C391F3E5-C19B-4624-9C87-E4AC759D9EA4}"/>
              </a:ext>
            </a:extLst>
          </p:cNvPr>
          <p:cNvSpPr>
            <a:spLocks noChangeAspect="1"/>
          </p:cNvSpPr>
          <p:nvPr/>
        </p:nvSpPr>
        <p:spPr>
          <a:xfrm>
            <a:off x="521975" y="3255666"/>
            <a:ext cx="365760" cy="366353"/>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4</a:t>
            </a:r>
          </a:p>
        </p:txBody>
      </p:sp>
      <p:sp>
        <p:nvSpPr>
          <p:cNvPr id="36" name="Oval 35">
            <a:hlinkClick r:id="rId7" action="ppaction://hlinksldjump"/>
            <a:extLst>
              <a:ext uri="{FF2B5EF4-FFF2-40B4-BE49-F238E27FC236}">
                <a16:creationId xmlns="" xmlns:a16="http://schemas.microsoft.com/office/drawing/2014/main" id="{E356C5A5-B14F-4B4F-9DB6-2D609A9B2ABD}"/>
              </a:ext>
            </a:extLst>
          </p:cNvPr>
          <p:cNvSpPr>
            <a:spLocks/>
          </p:cNvSpPr>
          <p:nvPr/>
        </p:nvSpPr>
        <p:spPr>
          <a:xfrm>
            <a:off x="521975" y="3768132"/>
            <a:ext cx="365760" cy="365760"/>
          </a:xfrm>
          <a:prstGeom prst="ellipse">
            <a:avLst/>
          </a:prstGeom>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5</a:t>
            </a:r>
          </a:p>
        </p:txBody>
      </p:sp>
      <p:sp>
        <p:nvSpPr>
          <p:cNvPr id="37" name="Oval 36">
            <a:hlinkClick r:id="rId8" action="ppaction://hlinksldjump"/>
            <a:extLst>
              <a:ext uri="{FF2B5EF4-FFF2-40B4-BE49-F238E27FC236}">
                <a16:creationId xmlns="" xmlns:a16="http://schemas.microsoft.com/office/drawing/2014/main" id="{5ACB2405-1C88-4245-869F-76C129C1EB63}"/>
              </a:ext>
            </a:extLst>
          </p:cNvPr>
          <p:cNvSpPr>
            <a:spLocks/>
          </p:cNvSpPr>
          <p:nvPr/>
        </p:nvSpPr>
        <p:spPr>
          <a:xfrm>
            <a:off x="4224323" y="1547446"/>
            <a:ext cx="365760" cy="365760"/>
          </a:xfrm>
          <a:prstGeom prst="ellipse">
            <a:avLst/>
          </a:prstGeom>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6</a:t>
            </a:r>
          </a:p>
        </p:txBody>
      </p:sp>
      <p:sp>
        <p:nvSpPr>
          <p:cNvPr id="38" name="Oval 37">
            <a:hlinkClick r:id="rId9" action="ppaction://hlinksldjump"/>
            <a:extLst>
              <a:ext uri="{FF2B5EF4-FFF2-40B4-BE49-F238E27FC236}">
                <a16:creationId xmlns="" xmlns:a16="http://schemas.microsoft.com/office/drawing/2014/main" id="{43511D0F-F47A-42B2-8C76-49B00D34056B}"/>
              </a:ext>
            </a:extLst>
          </p:cNvPr>
          <p:cNvSpPr>
            <a:spLocks/>
          </p:cNvSpPr>
          <p:nvPr/>
        </p:nvSpPr>
        <p:spPr>
          <a:xfrm>
            <a:off x="4224324" y="2200588"/>
            <a:ext cx="365760" cy="365760"/>
          </a:xfrm>
          <a:prstGeom prst="ellipse">
            <a:avLst/>
          </a:prstGeom>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7</a:t>
            </a:r>
          </a:p>
        </p:txBody>
      </p:sp>
      <p:sp>
        <p:nvSpPr>
          <p:cNvPr id="39" name="Oval 38">
            <a:hlinkClick r:id="rId4" action="ppaction://hlinksldjump"/>
            <a:extLst>
              <a:ext uri="{FF2B5EF4-FFF2-40B4-BE49-F238E27FC236}">
                <a16:creationId xmlns="" xmlns:a16="http://schemas.microsoft.com/office/drawing/2014/main" id="{32B86FA9-DA67-4488-9F33-232F7BF23A3E}"/>
              </a:ext>
            </a:extLst>
          </p:cNvPr>
          <p:cNvSpPr>
            <a:spLocks/>
          </p:cNvSpPr>
          <p:nvPr/>
        </p:nvSpPr>
        <p:spPr>
          <a:xfrm>
            <a:off x="4224324" y="2835013"/>
            <a:ext cx="365760" cy="365760"/>
          </a:xfrm>
          <a:prstGeom prst="ellipse">
            <a:avLst/>
          </a:prstGeom>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8</a:t>
            </a:r>
          </a:p>
        </p:txBody>
      </p:sp>
      <p:sp>
        <p:nvSpPr>
          <p:cNvPr id="2" name="Title 1"/>
          <p:cNvSpPr>
            <a:spLocks noGrp="1"/>
          </p:cNvSpPr>
          <p:nvPr>
            <p:ph type="title"/>
          </p:nvPr>
        </p:nvSpPr>
        <p:spPr>
          <a:xfrm>
            <a:off x="400929" y="153238"/>
            <a:ext cx="2817056" cy="1025525"/>
          </a:xfrm>
        </p:spPr>
        <p:txBody>
          <a:bodyPr>
            <a:normAutofit fontScale="90000"/>
          </a:bodyPr>
          <a:lstStyle/>
          <a:p>
            <a:pPr algn="ctr"/>
            <a:r>
              <a:rPr lang="en-US" sz="5000" b="1" dirty="0" smtClean="0">
                <a:solidFill>
                  <a:srgbClr val="FFC000"/>
                </a:solidFill>
                <a:latin typeface="+mn-lt"/>
              </a:rPr>
              <a:t>Equipment</a:t>
            </a:r>
            <a:endParaRPr lang="en-US" sz="5000" b="1" dirty="0">
              <a:solidFill>
                <a:srgbClr val="FFC000"/>
              </a:solidFill>
              <a:latin typeface="+mn-lt"/>
            </a:endParaRPr>
          </a:p>
        </p:txBody>
      </p:sp>
      <p:sp>
        <p:nvSpPr>
          <p:cNvPr id="3" name="Content Placeholder 2"/>
          <p:cNvSpPr>
            <a:spLocks noGrp="1"/>
          </p:cNvSpPr>
          <p:nvPr>
            <p:ph sz="half" idx="1"/>
          </p:nvPr>
        </p:nvSpPr>
        <p:spPr>
          <a:xfrm>
            <a:off x="4752526" y="1586642"/>
            <a:ext cx="3886200" cy="4919324"/>
          </a:xfrm>
        </p:spPr>
        <p:txBody>
          <a:bodyPr>
            <a:normAutofit fontScale="85000" lnSpcReduction="20000"/>
          </a:bodyPr>
          <a:lstStyle/>
          <a:p>
            <a:pPr marL="0" indent="0">
              <a:spcBef>
                <a:spcPts val="0"/>
              </a:spcBef>
              <a:buNone/>
            </a:pPr>
            <a:r>
              <a:rPr lang="en-US" sz="2400" dirty="0" smtClean="0"/>
              <a:t>Surgical Lights  </a:t>
            </a:r>
          </a:p>
          <a:p>
            <a:pPr marL="0" indent="0">
              <a:spcBef>
                <a:spcPts val="0"/>
              </a:spcBef>
              <a:buNone/>
            </a:pPr>
            <a:endParaRPr lang="en-US" sz="2400" dirty="0"/>
          </a:p>
          <a:p>
            <a:pPr marL="0" indent="0">
              <a:spcBef>
                <a:spcPts val="0"/>
              </a:spcBef>
              <a:buNone/>
            </a:pPr>
            <a:endParaRPr lang="en-US" sz="2400" dirty="0" smtClean="0"/>
          </a:p>
          <a:p>
            <a:pPr marL="0" indent="0">
              <a:spcBef>
                <a:spcPts val="0"/>
              </a:spcBef>
              <a:buNone/>
            </a:pPr>
            <a:r>
              <a:rPr lang="en-US" sz="2400" dirty="0" smtClean="0"/>
              <a:t>Medical Receptacle (“Kick Bucket”)</a:t>
            </a:r>
          </a:p>
          <a:p>
            <a:pPr marL="0" indent="0">
              <a:spcBef>
                <a:spcPts val="0"/>
              </a:spcBef>
              <a:buNone/>
            </a:pPr>
            <a:endParaRPr lang="en-US" sz="2400" dirty="0" smtClean="0"/>
          </a:p>
          <a:p>
            <a:pPr marL="0" indent="0">
              <a:spcBef>
                <a:spcPts val="0"/>
              </a:spcBef>
              <a:buNone/>
            </a:pPr>
            <a:endParaRPr lang="en-US" sz="2400" dirty="0"/>
          </a:p>
          <a:p>
            <a:pPr marL="0" indent="0">
              <a:spcBef>
                <a:spcPts val="0"/>
              </a:spcBef>
              <a:buNone/>
            </a:pPr>
            <a:r>
              <a:rPr lang="en-US" sz="2400" dirty="0" smtClean="0"/>
              <a:t>Electrocauterizing Equipment</a:t>
            </a:r>
          </a:p>
          <a:p>
            <a:pPr marL="0" indent="0">
              <a:spcBef>
                <a:spcPts val="0"/>
              </a:spcBef>
              <a:buNone/>
            </a:pPr>
            <a:endParaRPr lang="en-US" sz="2400" dirty="0" smtClean="0"/>
          </a:p>
          <a:p>
            <a:pPr marL="0" indent="0">
              <a:spcBef>
                <a:spcPts val="0"/>
              </a:spcBef>
              <a:buNone/>
            </a:pPr>
            <a:endParaRPr lang="en-US" sz="2400" dirty="0"/>
          </a:p>
          <a:p>
            <a:pPr marL="0" indent="0">
              <a:spcBef>
                <a:spcPts val="0"/>
              </a:spcBef>
              <a:buNone/>
            </a:pPr>
            <a:r>
              <a:rPr lang="en-US" sz="2400" dirty="0" smtClean="0"/>
              <a:t>Scrub Sink and Sterile Gown/Gloves</a:t>
            </a:r>
          </a:p>
          <a:p>
            <a:pPr marL="0" indent="0">
              <a:spcBef>
                <a:spcPts val="0"/>
              </a:spcBef>
              <a:buNone/>
            </a:pPr>
            <a:endParaRPr lang="en-US" sz="2400" dirty="0" smtClean="0"/>
          </a:p>
          <a:p>
            <a:pPr marL="0" indent="0">
              <a:spcBef>
                <a:spcPts val="0"/>
              </a:spcBef>
              <a:buNone/>
            </a:pPr>
            <a:endParaRPr lang="en-US" sz="2400" dirty="0"/>
          </a:p>
          <a:p>
            <a:pPr marL="0" indent="0">
              <a:spcBef>
                <a:spcPts val="0"/>
              </a:spcBef>
              <a:buNone/>
            </a:pPr>
            <a:r>
              <a:rPr lang="en-US" sz="2400" dirty="0" smtClean="0"/>
              <a:t>Suctioning Equipment</a:t>
            </a:r>
          </a:p>
          <a:p>
            <a:pPr marL="0" indent="0">
              <a:spcBef>
                <a:spcPts val="0"/>
              </a:spcBef>
              <a:buNone/>
            </a:pPr>
            <a:endParaRPr lang="en-US" sz="2400" dirty="0" smtClean="0"/>
          </a:p>
          <a:p>
            <a:pPr marL="0" indent="0">
              <a:spcBef>
                <a:spcPts val="0"/>
              </a:spcBef>
              <a:buNone/>
            </a:pPr>
            <a:endParaRPr lang="en-US" sz="2400" dirty="0"/>
          </a:p>
          <a:p>
            <a:pPr marL="0" indent="0">
              <a:spcBef>
                <a:spcPts val="0"/>
              </a:spcBef>
              <a:buNone/>
            </a:pPr>
            <a:r>
              <a:rPr lang="en-US" sz="2400" dirty="0" smtClean="0"/>
              <a:t>Lines and Outlets</a:t>
            </a:r>
          </a:p>
          <a:p>
            <a:pPr marL="0" indent="0">
              <a:spcBef>
                <a:spcPts val="0"/>
              </a:spcBef>
              <a:buNone/>
            </a:pPr>
            <a:endParaRPr lang="en-US" sz="2400" dirty="0" smtClean="0"/>
          </a:p>
          <a:p>
            <a:pPr marL="0" indent="0">
              <a:spcBef>
                <a:spcPts val="0"/>
              </a:spcBef>
              <a:buNone/>
            </a:pPr>
            <a:endParaRPr lang="en-US" sz="2400" dirty="0"/>
          </a:p>
          <a:p>
            <a:pPr marL="0" indent="0">
              <a:spcBef>
                <a:spcPts val="0"/>
              </a:spcBef>
              <a:buNone/>
            </a:pPr>
            <a:r>
              <a:rPr lang="en-US" sz="2400" dirty="0" smtClean="0"/>
              <a:t>Imaging</a:t>
            </a:r>
          </a:p>
          <a:p>
            <a:endParaRPr lang="en-US" dirty="0"/>
          </a:p>
        </p:txBody>
      </p:sp>
      <p:sp>
        <p:nvSpPr>
          <p:cNvPr id="5" name="Content Placeholder 4"/>
          <p:cNvSpPr>
            <a:spLocks noGrp="1"/>
          </p:cNvSpPr>
          <p:nvPr>
            <p:ph sz="half" idx="2"/>
          </p:nvPr>
        </p:nvSpPr>
        <p:spPr>
          <a:xfrm>
            <a:off x="1054531" y="1649053"/>
            <a:ext cx="2526869" cy="4936912"/>
          </a:xfrm>
        </p:spPr>
        <p:txBody>
          <a:bodyPr>
            <a:normAutofit fontScale="85000" lnSpcReduction="20000"/>
          </a:bodyPr>
          <a:lstStyle/>
          <a:p>
            <a:pPr marL="0" indent="0">
              <a:spcBef>
                <a:spcPts val="2400"/>
              </a:spcBef>
              <a:buNone/>
            </a:pPr>
            <a:r>
              <a:rPr lang="en-US" sz="2600" dirty="0" smtClean="0"/>
              <a:t>Sterile Back Table</a:t>
            </a:r>
          </a:p>
          <a:p>
            <a:pPr marL="0" indent="0">
              <a:spcBef>
                <a:spcPts val="2400"/>
              </a:spcBef>
              <a:buNone/>
            </a:pPr>
            <a:r>
              <a:rPr lang="en-US" sz="2600" dirty="0" smtClean="0"/>
              <a:t>Anesthesia Machine</a:t>
            </a:r>
          </a:p>
          <a:p>
            <a:pPr marL="0" indent="0">
              <a:spcBef>
                <a:spcPts val="2400"/>
              </a:spcBef>
              <a:buNone/>
            </a:pPr>
            <a:r>
              <a:rPr lang="en-US" sz="2600" dirty="0" smtClean="0"/>
              <a:t>Anesthesia Cart</a:t>
            </a:r>
          </a:p>
          <a:p>
            <a:pPr marL="0" indent="0">
              <a:spcBef>
                <a:spcPts val="2400"/>
              </a:spcBef>
              <a:buNone/>
            </a:pPr>
            <a:r>
              <a:rPr lang="en-US" sz="2600" dirty="0" smtClean="0"/>
              <a:t>Mayo Stand</a:t>
            </a:r>
          </a:p>
          <a:p>
            <a:pPr marL="0" indent="0">
              <a:spcBef>
                <a:spcPts val="2400"/>
              </a:spcBef>
              <a:buNone/>
            </a:pPr>
            <a:r>
              <a:rPr lang="en-US" sz="2600" dirty="0"/>
              <a:t>Operating Table</a:t>
            </a:r>
          </a:p>
          <a:p>
            <a:pPr lvl="1">
              <a:spcBef>
                <a:spcPts val="1200"/>
              </a:spcBef>
            </a:pPr>
            <a:r>
              <a:rPr lang="en-US" sz="2600" dirty="0"/>
              <a:t>Positioners</a:t>
            </a:r>
          </a:p>
          <a:p>
            <a:pPr lvl="1">
              <a:spcBef>
                <a:spcPts val="1200"/>
              </a:spcBef>
            </a:pPr>
            <a:r>
              <a:rPr lang="en-US" sz="2600" dirty="0"/>
              <a:t>Gel Pads</a:t>
            </a:r>
          </a:p>
          <a:p>
            <a:pPr lvl="1">
              <a:spcBef>
                <a:spcPts val="1200"/>
              </a:spcBef>
            </a:pPr>
            <a:r>
              <a:rPr lang="en-US" sz="2600" dirty="0"/>
              <a:t>Towels</a:t>
            </a:r>
          </a:p>
          <a:p>
            <a:pPr lvl="1">
              <a:spcBef>
                <a:spcPts val="1200"/>
              </a:spcBef>
            </a:pPr>
            <a:r>
              <a:rPr lang="en-US" sz="2600" dirty="0"/>
              <a:t>Drapes</a:t>
            </a:r>
          </a:p>
          <a:p>
            <a:pPr lvl="1">
              <a:spcBef>
                <a:spcPts val="1200"/>
              </a:spcBef>
            </a:pPr>
            <a:r>
              <a:rPr lang="en-US" sz="2600" dirty="0"/>
              <a:t>Patient Warmer</a:t>
            </a:r>
          </a:p>
          <a:p>
            <a:pPr lvl="1"/>
            <a:endParaRPr lang="en-US" sz="2000" dirty="0"/>
          </a:p>
        </p:txBody>
      </p:sp>
      <p:sp>
        <p:nvSpPr>
          <p:cNvPr id="4" name="Rectangle 3"/>
          <p:cNvSpPr/>
          <p:nvPr/>
        </p:nvSpPr>
        <p:spPr>
          <a:xfrm>
            <a:off x="3407605" y="18172"/>
            <a:ext cx="5441120" cy="1323439"/>
          </a:xfrm>
          <a:prstGeom prst="rect">
            <a:avLst/>
          </a:prstGeom>
        </p:spPr>
        <p:txBody>
          <a:bodyPr wrap="square">
            <a:spAutoFit/>
          </a:bodyPr>
          <a:lstStyle/>
          <a:p>
            <a:r>
              <a:rPr lang="en-US" sz="2000" dirty="0" smtClean="0">
                <a:solidFill>
                  <a:schemeClr val="accent4"/>
                </a:solidFill>
              </a:rPr>
              <a:t>Navigate </a:t>
            </a:r>
            <a:r>
              <a:rPr lang="en-US" sz="2000" dirty="0">
                <a:solidFill>
                  <a:schemeClr val="accent4"/>
                </a:solidFill>
              </a:rPr>
              <a:t>through the </a:t>
            </a:r>
            <a:r>
              <a:rPr lang="en-US" sz="2000" dirty="0" smtClean="0">
                <a:solidFill>
                  <a:schemeClr val="accent4"/>
                </a:solidFill>
              </a:rPr>
              <a:t>following slides sequentially. Or you may click </a:t>
            </a:r>
            <a:r>
              <a:rPr lang="en-US" sz="2000" dirty="0">
                <a:solidFill>
                  <a:schemeClr val="accent4"/>
                </a:solidFill>
              </a:rPr>
              <a:t>on </a:t>
            </a:r>
            <a:r>
              <a:rPr lang="en-US" sz="2000" dirty="0" smtClean="0">
                <a:solidFill>
                  <a:schemeClr val="accent4"/>
                </a:solidFill>
              </a:rPr>
              <a:t>the blue circles </a:t>
            </a:r>
            <a:r>
              <a:rPr lang="en-US" sz="2000" dirty="0">
                <a:solidFill>
                  <a:schemeClr val="accent4"/>
                </a:solidFill>
              </a:rPr>
              <a:t>to be taken to more detailed information. Click the “back” button to be taken to your original slide.</a:t>
            </a:r>
          </a:p>
        </p:txBody>
      </p:sp>
      <p:grpSp>
        <p:nvGrpSpPr>
          <p:cNvPr id="6" name="Group 5"/>
          <p:cNvGrpSpPr/>
          <p:nvPr/>
        </p:nvGrpSpPr>
        <p:grpSpPr>
          <a:xfrm>
            <a:off x="4224324" y="4116844"/>
            <a:ext cx="365760" cy="368644"/>
            <a:chOff x="4251558" y="4237974"/>
            <a:chExt cx="365760" cy="368644"/>
          </a:xfrm>
        </p:grpSpPr>
        <p:sp>
          <p:nvSpPr>
            <p:cNvPr id="41" name="Oval 40">
              <a:hlinkClick r:id="rId10" action="ppaction://hlinksldjump"/>
              <a:extLst>
                <a:ext uri="{FF2B5EF4-FFF2-40B4-BE49-F238E27FC236}">
                  <a16:creationId xmlns="" xmlns:a16="http://schemas.microsoft.com/office/drawing/2014/main" id="{D0D120B2-A8AC-402C-B8A1-02F297AF9148}"/>
                </a:ext>
              </a:extLst>
            </p:cNvPr>
            <p:cNvSpPr/>
            <p:nvPr/>
          </p:nvSpPr>
          <p:spPr>
            <a:xfrm>
              <a:off x="4251558" y="4237974"/>
              <a:ext cx="365760" cy="368644"/>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15375" y="4303233"/>
              <a:ext cx="238125" cy="23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Group 6"/>
          <p:cNvGrpSpPr/>
          <p:nvPr/>
        </p:nvGrpSpPr>
        <p:grpSpPr>
          <a:xfrm>
            <a:off x="4224324" y="4699690"/>
            <a:ext cx="365760" cy="365760"/>
            <a:chOff x="4251557" y="4913228"/>
            <a:chExt cx="401202" cy="423729"/>
          </a:xfrm>
        </p:grpSpPr>
        <p:sp>
          <p:nvSpPr>
            <p:cNvPr id="28" name="Oval 27">
              <a:hlinkClick r:id="rId12" action="ppaction://hlinksldjump"/>
              <a:extLst>
                <a:ext uri="{FF2B5EF4-FFF2-40B4-BE49-F238E27FC236}">
                  <a16:creationId xmlns="" xmlns:a16="http://schemas.microsoft.com/office/drawing/2014/main" id="{D0D120B2-A8AC-402C-B8A1-02F297AF9148}"/>
                </a:ext>
              </a:extLst>
            </p:cNvPr>
            <p:cNvSpPr/>
            <p:nvPr/>
          </p:nvSpPr>
          <p:spPr>
            <a:xfrm>
              <a:off x="4251557" y="4913228"/>
              <a:ext cx="401202" cy="423729"/>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pic>
          <p:nvPicPr>
            <p:cNvPr id="1027"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18808" y="5008411"/>
              <a:ext cx="266700"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8" name="Group 7"/>
          <p:cNvGrpSpPr/>
          <p:nvPr/>
        </p:nvGrpSpPr>
        <p:grpSpPr>
          <a:xfrm>
            <a:off x="4224324" y="5320752"/>
            <a:ext cx="365760" cy="365760"/>
            <a:chOff x="4251558" y="5595234"/>
            <a:chExt cx="401202" cy="423729"/>
          </a:xfrm>
        </p:grpSpPr>
        <p:sp>
          <p:nvSpPr>
            <p:cNvPr id="30" name="Oval 29">
              <a:hlinkClick r:id="rId14" action="ppaction://hlinksldjump"/>
              <a:extLst>
                <a:ext uri="{FF2B5EF4-FFF2-40B4-BE49-F238E27FC236}">
                  <a16:creationId xmlns="" xmlns:a16="http://schemas.microsoft.com/office/drawing/2014/main" id="{B5AAC59E-8C87-429D-A1DA-070DD8896F04}"/>
                </a:ext>
              </a:extLst>
            </p:cNvPr>
            <p:cNvSpPr/>
            <p:nvPr/>
          </p:nvSpPr>
          <p:spPr>
            <a:xfrm>
              <a:off x="4251558" y="5595234"/>
              <a:ext cx="401202" cy="423729"/>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pic>
          <p:nvPicPr>
            <p:cNvPr id="1028"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318809" y="5673748"/>
              <a:ext cx="266700"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53198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201615FA-CE95-4240-97CB-59BF62D69DCE}"/>
              </a:ext>
            </a:extLst>
          </p:cNvPr>
          <p:cNvSpPr txBox="1"/>
          <p:nvPr/>
        </p:nvSpPr>
        <p:spPr>
          <a:xfrm>
            <a:off x="1063068" y="301282"/>
            <a:ext cx="2827505" cy="861774"/>
          </a:xfrm>
          <a:prstGeom prst="rect">
            <a:avLst/>
          </a:prstGeom>
          <a:noFill/>
          <a:ln w="28575">
            <a:noFill/>
          </a:ln>
        </p:spPr>
        <p:txBody>
          <a:bodyPr wrap="none" rtlCol="0">
            <a:spAutoFit/>
          </a:bodyPr>
          <a:lstStyle/>
          <a:p>
            <a:r>
              <a:rPr lang="en-US" sz="5000" b="1" dirty="0">
                <a:solidFill>
                  <a:srgbClr val="FFC000"/>
                </a:solidFill>
              </a:rPr>
              <a:t>Personnel</a:t>
            </a:r>
          </a:p>
        </p:txBody>
      </p:sp>
      <p:sp>
        <p:nvSpPr>
          <p:cNvPr id="5" name="Oval 4">
            <a:extLst>
              <a:ext uri="{FF2B5EF4-FFF2-40B4-BE49-F238E27FC236}">
                <a16:creationId xmlns="" xmlns:a16="http://schemas.microsoft.com/office/drawing/2014/main" id="{49FC04A8-9A8B-4D49-A882-8D44EDCA77DF}"/>
              </a:ext>
            </a:extLst>
          </p:cNvPr>
          <p:cNvSpPr/>
          <p:nvPr/>
        </p:nvSpPr>
        <p:spPr>
          <a:xfrm>
            <a:off x="148499" y="1977968"/>
            <a:ext cx="228600" cy="228600"/>
          </a:xfrm>
          <a:prstGeom prst="ellipse">
            <a:avLst/>
          </a:prstGeom>
          <a:solidFill>
            <a:srgbClr val="00B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t>
            </a:r>
          </a:p>
        </p:txBody>
      </p:sp>
      <p:sp>
        <p:nvSpPr>
          <p:cNvPr id="7" name="Oval 6">
            <a:extLst>
              <a:ext uri="{FF2B5EF4-FFF2-40B4-BE49-F238E27FC236}">
                <a16:creationId xmlns="" xmlns:a16="http://schemas.microsoft.com/office/drawing/2014/main" id="{118D3B5D-9786-4E31-A2AC-808B16172F9B}"/>
              </a:ext>
            </a:extLst>
          </p:cNvPr>
          <p:cNvSpPr/>
          <p:nvPr/>
        </p:nvSpPr>
        <p:spPr>
          <a:xfrm>
            <a:off x="155438" y="2429018"/>
            <a:ext cx="228600" cy="228600"/>
          </a:xfrm>
          <a:prstGeom prst="ellipse">
            <a:avLst/>
          </a:prstGeom>
          <a:solidFill>
            <a:srgbClr val="00B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sp>
        <p:nvSpPr>
          <p:cNvPr id="9" name="Oval 8">
            <a:extLst>
              <a:ext uri="{FF2B5EF4-FFF2-40B4-BE49-F238E27FC236}">
                <a16:creationId xmlns="" xmlns:a16="http://schemas.microsoft.com/office/drawing/2014/main" id="{0255BE7B-FDCF-4F6E-B55D-570D0AAA18F5}"/>
              </a:ext>
            </a:extLst>
          </p:cNvPr>
          <p:cNvSpPr/>
          <p:nvPr/>
        </p:nvSpPr>
        <p:spPr>
          <a:xfrm>
            <a:off x="170587" y="4483198"/>
            <a:ext cx="228600" cy="228600"/>
          </a:xfrm>
          <a:prstGeom prst="ellipse">
            <a:avLst/>
          </a:prstGeom>
          <a:solidFill>
            <a:srgbClr val="00B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
            </a:r>
          </a:p>
        </p:txBody>
      </p:sp>
      <p:sp>
        <p:nvSpPr>
          <p:cNvPr id="11" name="Oval 10">
            <a:extLst>
              <a:ext uri="{FF2B5EF4-FFF2-40B4-BE49-F238E27FC236}">
                <a16:creationId xmlns="" xmlns:a16="http://schemas.microsoft.com/office/drawing/2014/main" id="{60A62F12-03ED-4392-9F85-5AAF57E23161}"/>
              </a:ext>
            </a:extLst>
          </p:cNvPr>
          <p:cNvSpPr/>
          <p:nvPr/>
        </p:nvSpPr>
        <p:spPr>
          <a:xfrm>
            <a:off x="149814" y="1443966"/>
            <a:ext cx="228600" cy="228600"/>
          </a:xfrm>
          <a:prstGeom prst="ellipse">
            <a:avLst/>
          </a:prstGeom>
          <a:solidFill>
            <a:srgbClr val="00B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23" name="Oval 22">
            <a:extLst>
              <a:ext uri="{FF2B5EF4-FFF2-40B4-BE49-F238E27FC236}">
                <a16:creationId xmlns="" xmlns:a16="http://schemas.microsoft.com/office/drawing/2014/main" id="{EC8E35C5-1545-490B-87AF-7DA1F75695B0}"/>
              </a:ext>
            </a:extLst>
          </p:cNvPr>
          <p:cNvSpPr/>
          <p:nvPr/>
        </p:nvSpPr>
        <p:spPr>
          <a:xfrm>
            <a:off x="5594973" y="4751892"/>
            <a:ext cx="183630" cy="254833"/>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26" name="Oval 25">
            <a:extLst>
              <a:ext uri="{FF2B5EF4-FFF2-40B4-BE49-F238E27FC236}">
                <a16:creationId xmlns="" xmlns:a16="http://schemas.microsoft.com/office/drawing/2014/main" id="{1B1476BF-97BE-4900-A0E4-2B7276720DE7}"/>
              </a:ext>
            </a:extLst>
          </p:cNvPr>
          <p:cNvSpPr/>
          <p:nvPr/>
        </p:nvSpPr>
        <p:spPr>
          <a:xfrm>
            <a:off x="8244116" y="908224"/>
            <a:ext cx="183630" cy="254833"/>
          </a:xfrm>
          <a:prstGeom prst="ellipse">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
            </a:r>
          </a:p>
        </p:txBody>
      </p:sp>
      <p:grpSp>
        <p:nvGrpSpPr>
          <p:cNvPr id="2" name="Group 1"/>
          <p:cNvGrpSpPr/>
          <p:nvPr/>
        </p:nvGrpSpPr>
        <p:grpSpPr>
          <a:xfrm>
            <a:off x="4777620" y="284648"/>
            <a:ext cx="4201084" cy="3065339"/>
            <a:chOff x="5691239" y="119129"/>
            <a:chExt cx="6254816" cy="3351998"/>
          </a:xfrm>
        </p:grpSpPr>
        <p:pic>
          <p:nvPicPr>
            <p:cNvPr id="18" name="Picture 17" descr="A group of people in a room&#10;&#10;Description generated with high confidence">
              <a:extLst>
                <a:ext uri="{FF2B5EF4-FFF2-40B4-BE49-F238E27FC236}">
                  <a16:creationId xmlns="" xmlns:a16="http://schemas.microsoft.com/office/drawing/2014/main" id="{C0E44B39-9EE0-4649-A7AD-188CBAA3F5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543" t="2666" b="34843"/>
            <a:stretch/>
          </p:blipFill>
          <p:spPr>
            <a:xfrm>
              <a:off x="5691239" y="119129"/>
              <a:ext cx="6254816" cy="3351998"/>
            </a:xfrm>
            <a:prstGeom prst="rect">
              <a:avLst/>
            </a:prstGeom>
          </p:spPr>
        </p:pic>
        <p:sp>
          <p:nvSpPr>
            <p:cNvPr id="22" name="Oval 21">
              <a:extLst>
                <a:ext uri="{FF2B5EF4-FFF2-40B4-BE49-F238E27FC236}">
                  <a16:creationId xmlns="" xmlns:a16="http://schemas.microsoft.com/office/drawing/2014/main" id="{654FAFE7-1F68-4913-A39B-4AB708083DFF}"/>
                </a:ext>
              </a:extLst>
            </p:cNvPr>
            <p:cNvSpPr/>
            <p:nvPr/>
          </p:nvSpPr>
          <p:spPr>
            <a:xfrm>
              <a:off x="11219658" y="1871774"/>
              <a:ext cx="340353" cy="249978"/>
            </a:xfrm>
            <a:prstGeom prst="ellipse">
              <a:avLst/>
            </a:pr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27" name="Oval 26">
              <a:extLst>
                <a:ext uri="{FF2B5EF4-FFF2-40B4-BE49-F238E27FC236}">
                  <a16:creationId xmlns="" xmlns:a16="http://schemas.microsoft.com/office/drawing/2014/main" id="{6D8F3650-7BCF-4DD9-9ADF-DF57073DB771}"/>
                </a:ext>
              </a:extLst>
            </p:cNvPr>
            <p:cNvSpPr/>
            <p:nvPr/>
          </p:nvSpPr>
          <p:spPr>
            <a:xfrm>
              <a:off x="6354074" y="2187937"/>
              <a:ext cx="340353" cy="249978"/>
            </a:xfrm>
            <a:prstGeom prst="ellipse">
              <a:avLst/>
            </a:prstGeom>
            <a:solidFill>
              <a:srgbClr val="00B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grpSp>
      <p:grpSp>
        <p:nvGrpSpPr>
          <p:cNvPr id="3" name="Group 2"/>
          <p:cNvGrpSpPr/>
          <p:nvPr/>
        </p:nvGrpSpPr>
        <p:grpSpPr>
          <a:xfrm>
            <a:off x="4777621" y="3452062"/>
            <a:ext cx="4201083" cy="2961932"/>
            <a:chOff x="6400300" y="3448113"/>
            <a:chExt cx="4836694" cy="3207468"/>
          </a:xfrm>
        </p:grpSpPr>
        <p:pic>
          <p:nvPicPr>
            <p:cNvPr id="20" name="Picture 19" descr="A person standing in a room&#10;&#10;Description generated with very high confidence">
              <a:extLst>
                <a:ext uri="{FF2B5EF4-FFF2-40B4-BE49-F238E27FC236}">
                  <a16:creationId xmlns="" xmlns:a16="http://schemas.microsoft.com/office/drawing/2014/main" id="{36319ECA-8478-432E-91D5-7AF3A9B2F9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852" r="4060" b="10317"/>
            <a:stretch/>
          </p:blipFill>
          <p:spPr>
            <a:xfrm>
              <a:off x="6400300" y="3448113"/>
              <a:ext cx="4836694" cy="3207468"/>
            </a:xfrm>
            <a:prstGeom prst="rect">
              <a:avLst/>
            </a:prstGeom>
          </p:spPr>
        </p:pic>
        <p:sp>
          <p:nvSpPr>
            <p:cNvPr id="24" name="Oval 23">
              <a:extLst>
                <a:ext uri="{FF2B5EF4-FFF2-40B4-BE49-F238E27FC236}">
                  <a16:creationId xmlns="" xmlns:a16="http://schemas.microsoft.com/office/drawing/2014/main" id="{A129EDFC-363D-4678-9B2F-B9717E32CD3D}"/>
                </a:ext>
              </a:extLst>
            </p:cNvPr>
            <p:cNvSpPr/>
            <p:nvPr/>
          </p:nvSpPr>
          <p:spPr>
            <a:xfrm>
              <a:off x="7501741" y="4875526"/>
              <a:ext cx="263186" cy="247550"/>
            </a:xfrm>
            <a:prstGeom prst="ellipse">
              <a:avLst/>
            </a:prstGeom>
            <a:solidFill>
              <a:srgbClr val="00B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25" name="Oval 24">
              <a:extLst>
                <a:ext uri="{FF2B5EF4-FFF2-40B4-BE49-F238E27FC236}">
                  <a16:creationId xmlns="" xmlns:a16="http://schemas.microsoft.com/office/drawing/2014/main" id="{B5912EE2-2673-4F12-B892-4B2B1D316F3B}"/>
                </a:ext>
              </a:extLst>
            </p:cNvPr>
            <p:cNvSpPr/>
            <p:nvPr/>
          </p:nvSpPr>
          <p:spPr>
            <a:xfrm>
              <a:off x="7951701" y="4724600"/>
              <a:ext cx="263186" cy="247550"/>
            </a:xfrm>
            <a:prstGeom prst="ellipse">
              <a:avLst/>
            </a:prstGeom>
            <a:solidFill>
              <a:srgbClr val="00B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
              </a:r>
            </a:p>
          </p:txBody>
        </p:sp>
        <p:sp>
          <p:nvSpPr>
            <p:cNvPr id="28" name="Oval 27">
              <a:extLst>
                <a:ext uri="{FF2B5EF4-FFF2-40B4-BE49-F238E27FC236}">
                  <a16:creationId xmlns="" xmlns:a16="http://schemas.microsoft.com/office/drawing/2014/main" id="{90BDA278-52DD-4114-8C0C-D0711219839A}"/>
                </a:ext>
              </a:extLst>
            </p:cNvPr>
            <p:cNvSpPr/>
            <p:nvPr/>
          </p:nvSpPr>
          <p:spPr>
            <a:xfrm>
              <a:off x="10696165" y="4844136"/>
              <a:ext cx="263186" cy="247550"/>
            </a:xfrm>
            <a:prstGeom prst="ellipse">
              <a:avLst/>
            </a:prstGeom>
            <a:solidFill>
              <a:srgbClr val="00B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t>
              </a:r>
            </a:p>
          </p:txBody>
        </p:sp>
      </p:grpSp>
      <p:sp>
        <p:nvSpPr>
          <p:cNvPr id="13" name="TextBox 12"/>
          <p:cNvSpPr txBox="1"/>
          <p:nvPr/>
        </p:nvSpPr>
        <p:spPr>
          <a:xfrm>
            <a:off x="377099" y="1443786"/>
            <a:ext cx="4400520" cy="5139869"/>
          </a:xfrm>
          <a:prstGeom prst="rect">
            <a:avLst/>
          </a:prstGeom>
          <a:noFill/>
        </p:spPr>
        <p:txBody>
          <a:bodyPr wrap="square" rtlCol="0">
            <a:spAutoFit/>
          </a:bodyPr>
          <a:lstStyle/>
          <a:p>
            <a:pPr>
              <a:spcBef>
                <a:spcPts val="600"/>
              </a:spcBef>
            </a:pPr>
            <a:r>
              <a:rPr lang="en-US" sz="1450" dirty="0"/>
              <a:t>Surgeon +/- Resident/Medical Student (All </a:t>
            </a:r>
            <a:r>
              <a:rPr lang="en-US" sz="1450" b="1" dirty="0">
                <a:solidFill>
                  <a:schemeClr val="accent2"/>
                </a:solidFill>
              </a:rPr>
              <a:t>Sterile Team</a:t>
            </a:r>
            <a:r>
              <a:rPr lang="en-US" sz="1450" dirty="0" smtClean="0"/>
              <a:t>)</a:t>
            </a:r>
          </a:p>
          <a:p>
            <a:pPr>
              <a:spcBef>
                <a:spcPts val="600"/>
              </a:spcBef>
            </a:pPr>
            <a:endParaRPr lang="en-US" sz="800" dirty="0" smtClean="0"/>
          </a:p>
          <a:p>
            <a:pPr>
              <a:spcBef>
                <a:spcPts val="600"/>
              </a:spcBef>
            </a:pPr>
            <a:r>
              <a:rPr lang="en-US" sz="1500" dirty="0" smtClean="0"/>
              <a:t>Anesthesiologist (</a:t>
            </a:r>
            <a:r>
              <a:rPr lang="en-US" sz="1500" b="1" dirty="0" smtClean="0">
                <a:solidFill>
                  <a:schemeClr val="accent5">
                    <a:lumMod val="75000"/>
                  </a:schemeClr>
                </a:solidFill>
              </a:rPr>
              <a:t>Unsterile Team</a:t>
            </a:r>
            <a:r>
              <a:rPr lang="en-US" sz="1500" dirty="0" smtClean="0"/>
              <a:t>)</a:t>
            </a:r>
          </a:p>
          <a:p>
            <a:pPr>
              <a:spcBef>
                <a:spcPts val="600"/>
              </a:spcBef>
            </a:pPr>
            <a:endParaRPr lang="en-US" sz="800" dirty="0" smtClean="0"/>
          </a:p>
          <a:p>
            <a:pPr>
              <a:spcBef>
                <a:spcPts val="600"/>
              </a:spcBef>
            </a:pPr>
            <a:r>
              <a:rPr lang="en-US" sz="1500" dirty="0" smtClean="0"/>
              <a:t>Circulating </a:t>
            </a:r>
            <a:r>
              <a:rPr lang="en-US" sz="1500" dirty="0"/>
              <a:t>Nurse/Circulator (</a:t>
            </a:r>
            <a:r>
              <a:rPr lang="en-US" sz="1500" b="1" dirty="0">
                <a:solidFill>
                  <a:schemeClr val="accent5">
                    <a:lumMod val="75000"/>
                  </a:schemeClr>
                </a:solidFill>
              </a:rPr>
              <a:t>Unsterile Team</a:t>
            </a:r>
            <a:r>
              <a:rPr lang="en-US" sz="1500" dirty="0">
                <a:solidFill>
                  <a:schemeClr val="accent5">
                    <a:lumMod val="75000"/>
                  </a:schemeClr>
                </a:solidFill>
              </a:rPr>
              <a:t>)</a:t>
            </a:r>
          </a:p>
          <a:p>
            <a:pPr marL="285750" indent="-285750">
              <a:spcBef>
                <a:spcPts val="600"/>
              </a:spcBef>
              <a:buFont typeface="Arial" panose="020B0604020202020204" pitchFamily="34" charset="0"/>
              <a:buChar char="•"/>
            </a:pPr>
            <a:r>
              <a:rPr lang="en-US" sz="1500" dirty="0" smtClean="0"/>
              <a:t>Opens </a:t>
            </a:r>
            <a:r>
              <a:rPr lang="en-US" sz="1500" dirty="0"/>
              <a:t>non-sterile instruments, </a:t>
            </a:r>
            <a:r>
              <a:rPr lang="en-US" sz="1500" dirty="0" smtClean="0"/>
              <a:t>retrieves </a:t>
            </a:r>
            <a:r>
              <a:rPr lang="en-US" sz="1500" dirty="0"/>
              <a:t>supplies</a:t>
            </a:r>
          </a:p>
          <a:p>
            <a:pPr marL="285750" indent="-285750">
              <a:spcBef>
                <a:spcPts val="600"/>
              </a:spcBef>
              <a:buFont typeface="Arial" panose="020B0604020202020204" pitchFamily="34" charset="0"/>
              <a:buChar char="•"/>
            </a:pPr>
            <a:r>
              <a:rPr lang="en-US" sz="1500" dirty="0" smtClean="0"/>
              <a:t>Ties </a:t>
            </a:r>
            <a:r>
              <a:rPr lang="en-US" sz="1500" dirty="0"/>
              <a:t>surgical gowns for others</a:t>
            </a:r>
          </a:p>
          <a:p>
            <a:pPr marL="285750" indent="-285750">
              <a:spcBef>
                <a:spcPts val="600"/>
              </a:spcBef>
              <a:buFont typeface="Arial" panose="020B0604020202020204" pitchFamily="34" charset="0"/>
              <a:buChar char="•"/>
            </a:pPr>
            <a:r>
              <a:rPr lang="en-US" sz="1500" dirty="0" smtClean="0"/>
              <a:t>Ensures </a:t>
            </a:r>
            <a:r>
              <a:rPr lang="en-US" sz="1500" dirty="0"/>
              <a:t>OR is prepared before surgery</a:t>
            </a:r>
          </a:p>
          <a:p>
            <a:pPr marL="285750" indent="-285750">
              <a:spcBef>
                <a:spcPts val="600"/>
              </a:spcBef>
              <a:buFont typeface="Arial" panose="020B0604020202020204" pitchFamily="34" charset="0"/>
              <a:buChar char="•"/>
            </a:pPr>
            <a:r>
              <a:rPr lang="en-US" sz="1500" dirty="0"/>
              <a:t>“Time-out" procedure</a:t>
            </a:r>
          </a:p>
          <a:p>
            <a:pPr marL="285750" indent="-285750">
              <a:spcBef>
                <a:spcPts val="600"/>
              </a:spcBef>
              <a:buFont typeface="Arial" panose="020B0604020202020204" pitchFamily="34" charset="0"/>
              <a:buChar char="•"/>
            </a:pPr>
            <a:r>
              <a:rPr lang="en-US" sz="1500" dirty="0"/>
              <a:t>Paperwork and coordination</a:t>
            </a:r>
          </a:p>
          <a:p>
            <a:pPr>
              <a:spcBef>
                <a:spcPts val="600"/>
              </a:spcBef>
            </a:pPr>
            <a:endParaRPr lang="en-US" sz="800" dirty="0" smtClean="0"/>
          </a:p>
          <a:p>
            <a:pPr>
              <a:spcBef>
                <a:spcPts val="600"/>
              </a:spcBef>
            </a:pPr>
            <a:r>
              <a:rPr lang="en-US" sz="1500" dirty="0" smtClean="0"/>
              <a:t>Scrub </a:t>
            </a:r>
            <a:r>
              <a:rPr lang="en-US" sz="1500" dirty="0"/>
              <a:t>Technician or Nurse </a:t>
            </a:r>
            <a:r>
              <a:rPr lang="en-US" sz="1500" dirty="0" smtClean="0"/>
              <a:t> </a:t>
            </a:r>
            <a:r>
              <a:rPr lang="en-US" sz="1500" dirty="0"/>
              <a:t>(</a:t>
            </a:r>
            <a:r>
              <a:rPr lang="en-US" sz="1500" b="1" dirty="0">
                <a:solidFill>
                  <a:schemeClr val="accent2"/>
                </a:solidFill>
              </a:rPr>
              <a:t>Sterile Team</a:t>
            </a:r>
            <a:r>
              <a:rPr lang="en-US" sz="1500" dirty="0"/>
              <a:t>)</a:t>
            </a:r>
          </a:p>
          <a:p>
            <a:pPr marL="285750" indent="-285750">
              <a:spcBef>
                <a:spcPts val="600"/>
              </a:spcBef>
              <a:buFont typeface="Arial" panose="020B0604020202020204" pitchFamily="34" charset="0"/>
              <a:buChar char="•"/>
            </a:pPr>
            <a:r>
              <a:rPr lang="en-US" sz="1500" dirty="0"/>
              <a:t>In charge of instruments/Mayo stand</a:t>
            </a:r>
          </a:p>
          <a:p>
            <a:pPr marL="285750" indent="-285750">
              <a:spcBef>
                <a:spcPts val="600"/>
              </a:spcBef>
              <a:buFont typeface="Arial" panose="020B0604020202020204" pitchFamily="34" charset="0"/>
              <a:buChar char="•"/>
            </a:pPr>
            <a:r>
              <a:rPr lang="en-US" sz="1500" dirty="0" smtClean="0"/>
              <a:t>Maintains </a:t>
            </a:r>
            <a:r>
              <a:rPr lang="en-US" sz="1500" dirty="0"/>
              <a:t>sterile field – if they say you are not sterile, </a:t>
            </a:r>
            <a:r>
              <a:rPr lang="en-US" sz="1500" dirty="0" smtClean="0"/>
              <a:t> </a:t>
            </a:r>
            <a:r>
              <a:rPr lang="en-US" sz="1500" b="1" dirty="0" smtClean="0"/>
              <a:t>DO </a:t>
            </a:r>
            <a:r>
              <a:rPr lang="en-US" sz="1500" b="1" dirty="0"/>
              <a:t>NOT </a:t>
            </a:r>
            <a:r>
              <a:rPr lang="en-US" sz="1500" dirty="0"/>
              <a:t>question! Scrub out!</a:t>
            </a:r>
          </a:p>
          <a:p>
            <a:pPr marL="285750" indent="-285750">
              <a:spcBef>
                <a:spcPts val="600"/>
              </a:spcBef>
              <a:buFont typeface="Arial" panose="020B0604020202020204" pitchFamily="34" charset="0"/>
              <a:buChar char="•"/>
            </a:pPr>
            <a:r>
              <a:rPr lang="en-US" sz="1500" dirty="0" smtClean="0"/>
              <a:t>Keeps </a:t>
            </a:r>
            <a:r>
              <a:rPr lang="en-US" sz="1500" dirty="0"/>
              <a:t>accurate count of all instruments/gauze </a:t>
            </a:r>
            <a:r>
              <a:rPr lang="en-US" sz="1500" dirty="0" smtClean="0"/>
              <a:t>used</a:t>
            </a:r>
            <a:endParaRPr lang="en-US" sz="1500" dirty="0"/>
          </a:p>
          <a:p>
            <a:pPr marL="285750" indent="-285750">
              <a:spcBef>
                <a:spcPts val="600"/>
              </a:spcBef>
              <a:buFont typeface="Arial" panose="020B0604020202020204" pitchFamily="34" charset="0"/>
              <a:buChar char="•"/>
            </a:pPr>
            <a:r>
              <a:rPr lang="en-US" sz="1500" dirty="0" smtClean="0"/>
              <a:t>Organizes </a:t>
            </a:r>
            <a:r>
              <a:rPr lang="en-US" sz="1500" dirty="0"/>
              <a:t>tissues for biopsy </a:t>
            </a:r>
          </a:p>
        </p:txBody>
      </p:sp>
      <p:sp>
        <p:nvSpPr>
          <p:cNvPr id="19" name="Oval 18">
            <a:extLst>
              <a:ext uri="{FF2B5EF4-FFF2-40B4-BE49-F238E27FC236}">
                <a16:creationId xmlns="" xmlns:a16="http://schemas.microsoft.com/office/drawing/2014/main" id="{A129EDFC-363D-4678-9B2F-B9717E32CD3D}"/>
              </a:ext>
            </a:extLst>
          </p:cNvPr>
          <p:cNvSpPr/>
          <p:nvPr/>
        </p:nvSpPr>
        <p:spPr>
          <a:xfrm>
            <a:off x="6569199" y="4720669"/>
            <a:ext cx="228600" cy="228600"/>
          </a:xfrm>
          <a:prstGeom prst="ellipse">
            <a:avLst/>
          </a:prstGeom>
          <a:solidFill>
            <a:srgbClr val="00B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30" name="Oval 29">
            <a:extLst>
              <a:ext uri="{FF2B5EF4-FFF2-40B4-BE49-F238E27FC236}">
                <a16:creationId xmlns="" xmlns:a16="http://schemas.microsoft.com/office/drawing/2014/main" id="{A129EDFC-363D-4678-9B2F-B9717E32CD3D}"/>
              </a:ext>
            </a:extLst>
          </p:cNvPr>
          <p:cNvSpPr/>
          <p:nvPr/>
        </p:nvSpPr>
        <p:spPr>
          <a:xfrm>
            <a:off x="8432662" y="934061"/>
            <a:ext cx="228600" cy="228600"/>
          </a:xfrm>
          <a:prstGeom prst="ellipse">
            <a:avLst/>
          </a:pr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a:t>
            </a:r>
            <a:endParaRPr lang="en-US" dirty="0"/>
          </a:p>
        </p:txBody>
      </p:sp>
    </p:spTree>
    <p:extLst>
      <p:ext uri="{BB962C8B-B14F-4D97-AF65-F5344CB8AC3E}">
        <p14:creationId xmlns:p14="http://schemas.microsoft.com/office/powerpoint/2010/main" val="40742549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 xmlns:a16="http://schemas.microsoft.com/office/drawing/2014/main" id="{2C136BF2-A2BA-4803-95CC-6610082A039A}"/>
              </a:ext>
            </a:extLst>
          </p:cNvPr>
          <p:cNvSpPr txBox="1"/>
          <p:nvPr/>
        </p:nvSpPr>
        <p:spPr>
          <a:xfrm>
            <a:off x="1333014" y="5899342"/>
            <a:ext cx="2609561" cy="369332"/>
          </a:xfrm>
          <a:prstGeom prst="rect">
            <a:avLst/>
          </a:prstGeom>
          <a:noFill/>
        </p:spPr>
        <p:txBody>
          <a:bodyPr wrap="none" rtlCol="0">
            <a:spAutoFit/>
          </a:bodyPr>
          <a:lstStyle/>
          <a:p>
            <a:r>
              <a:rPr lang="en-US" dirty="0"/>
              <a:t>Scrub Technician or Nurse</a:t>
            </a:r>
          </a:p>
        </p:txBody>
      </p:sp>
      <p:grpSp>
        <p:nvGrpSpPr>
          <p:cNvPr id="9" name="Group 8"/>
          <p:cNvGrpSpPr/>
          <p:nvPr/>
        </p:nvGrpSpPr>
        <p:grpSpPr>
          <a:xfrm>
            <a:off x="4638617" y="5930119"/>
            <a:ext cx="4505383" cy="311875"/>
            <a:chOff x="6153721" y="1480730"/>
            <a:chExt cx="4699912" cy="311875"/>
          </a:xfrm>
        </p:grpSpPr>
        <p:sp>
          <p:nvSpPr>
            <p:cNvPr id="23" name="Oval 22">
              <a:extLst>
                <a:ext uri="{FF2B5EF4-FFF2-40B4-BE49-F238E27FC236}">
                  <a16:creationId xmlns="" xmlns:a16="http://schemas.microsoft.com/office/drawing/2014/main" id="{02253D32-DE8F-4595-914F-8A3ACC8818F1}"/>
                </a:ext>
              </a:extLst>
            </p:cNvPr>
            <p:cNvSpPr/>
            <p:nvPr/>
          </p:nvSpPr>
          <p:spPr>
            <a:xfrm>
              <a:off x="6153721" y="1518285"/>
              <a:ext cx="286164" cy="274320"/>
            </a:xfrm>
            <a:prstGeom prst="ellipse">
              <a:avLst/>
            </a:prstGeom>
            <a:solidFill>
              <a:srgbClr val="00B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24" name="TextBox 23">
              <a:extLst>
                <a:ext uri="{FF2B5EF4-FFF2-40B4-BE49-F238E27FC236}">
                  <a16:creationId xmlns="" xmlns:a16="http://schemas.microsoft.com/office/drawing/2014/main" id="{33ED4097-77C9-4A1F-A2B6-32BE4F4B2774}"/>
                </a:ext>
              </a:extLst>
            </p:cNvPr>
            <p:cNvSpPr txBox="1"/>
            <p:nvPr/>
          </p:nvSpPr>
          <p:spPr>
            <a:xfrm>
              <a:off x="6430265" y="1480730"/>
              <a:ext cx="4423368" cy="307777"/>
            </a:xfrm>
            <a:prstGeom prst="rect">
              <a:avLst/>
            </a:prstGeom>
            <a:noFill/>
          </p:spPr>
          <p:txBody>
            <a:bodyPr wrap="square" rtlCol="0">
              <a:spAutoFit/>
            </a:bodyPr>
            <a:lstStyle/>
            <a:p>
              <a:r>
                <a:rPr lang="en-US" sz="1400" dirty="0"/>
                <a:t>Surgeon +/- Resident/Medical Student (All </a:t>
              </a:r>
              <a:r>
                <a:rPr lang="en-US" sz="1400" b="1" dirty="0">
                  <a:solidFill>
                    <a:schemeClr val="accent2"/>
                  </a:solidFill>
                </a:rPr>
                <a:t>Sterile Team</a:t>
              </a:r>
              <a:r>
                <a:rPr lang="en-US" sz="1400" dirty="0"/>
                <a:t>)</a:t>
              </a:r>
            </a:p>
          </p:txBody>
        </p:sp>
      </p:grpSp>
      <p:grpSp>
        <p:nvGrpSpPr>
          <p:cNvPr id="14" name="Group 13"/>
          <p:cNvGrpSpPr/>
          <p:nvPr/>
        </p:nvGrpSpPr>
        <p:grpSpPr>
          <a:xfrm>
            <a:off x="4445703" y="1424075"/>
            <a:ext cx="4586288" cy="4381367"/>
            <a:chOff x="6041905" y="1992404"/>
            <a:chExt cx="6115050" cy="4381367"/>
          </a:xfrm>
        </p:grpSpPr>
        <p:sp>
          <p:nvSpPr>
            <p:cNvPr id="7" name="TextBox 6">
              <a:extLst>
                <a:ext uri="{FF2B5EF4-FFF2-40B4-BE49-F238E27FC236}">
                  <a16:creationId xmlns="" xmlns:a16="http://schemas.microsoft.com/office/drawing/2014/main" id="{DB37C6A6-3441-4B5D-B01E-E4940F55DB66}"/>
                </a:ext>
              </a:extLst>
            </p:cNvPr>
            <p:cNvSpPr txBox="1"/>
            <p:nvPr/>
          </p:nvSpPr>
          <p:spPr>
            <a:xfrm>
              <a:off x="7354870" y="1992404"/>
              <a:ext cx="3837461" cy="461665"/>
            </a:xfrm>
            <a:prstGeom prst="rect">
              <a:avLst/>
            </a:prstGeom>
            <a:noFill/>
          </p:spPr>
          <p:txBody>
            <a:bodyPr wrap="none" rtlCol="0">
              <a:spAutoFit/>
            </a:bodyPr>
            <a:lstStyle/>
            <a:p>
              <a:r>
                <a:rPr lang="en-US" sz="2400" b="1" u="sng" dirty="0">
                  <a:ln w="3175">
                    <a:solidFill>
                      <a:srgbClr val="000000"/>
                    </a:solidFill>
                  </a:ln>
                  <a:solidFill>
                    <a:srgbClr val="FFC000"/>
                  </a:solidFill>
                </a:rPr>
                <a:t>Laparoscopic Surgery</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1905" y="2592346"/>
              <a:ext cx="6115050" cy="3781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0" name="TextBox 9">
            <a:extLst>
              <a:ext uri="{FF2B5EF4-FFF2-40B4-BE49-F238E27FC236}">
                <a16:creationId xmlns="" xmlns:a16="http://schemas.microsoft.com/office/drawing/2014/main" id="{28EA7AFB-CBBC-4A20-AA85-90D8A3571002}"/>
              </a:ext>
            </a:extLst>
          </p:cNvPr>
          <p:cNvSpPr txBox="1"/>
          <p:nvPr/>
        </p:nvSpPr>
        <p:spPr>
          <a:xfrm>
            <a:off x="-101910" y="1300966"/>
            <a:ext cx="4396443" cy="707886"/>
          </a:xfrm>
          <a:prstGeom prst="rect">
            <a:avLst/>
          </a:prstGeom>
          <a:noFill/>
        </p:spPr>
        <p:txBody>
          <a:bodyPr wrap="square" rtlCol="0">
            <a:spAutoFit/>
          </a:bodyPr>
          <a:lstStyle/>
          <a:p>
            <a:pPr algn="ctr"/>
            <a:r>
              <a:rPr lang="en-US" sz="2000" b="1" u="sng" dirty="0">
                <a:ln w="3175">
                  <a:solidFill>
                    <a:srgbClr val="000000"/>
                  </a:solidFill>
                </a:ln>
                <a:solidFill>
                  <a:srgbClr val="FFC000"/>
                </a:solidFill>
              </a:rPr>
              <a:t>Thoracic Suite with Intraoperative Imaging</a:t>
            </a:r>
          </a:p>
        </p:txBody>
      </p:sp>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2696"/>
          <a:stretch/>
        </p:blipFill>
        <p:spPr bwMode="auto">
          <a:xfrm>
            <a:off x="194021" y="2008852"/>
            <a:ext cx="4100513" cy="3781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1850664" y="244998"/>
            <a:ext cx="5381625" cy="707886"/>
          </a:xfrm>
          <a:prstGeom prst="rect">
            <a:avLst/>
          </a:prstGeom>
          <a:noFill/>
        </p:spPr>
        <p:txBody>
          <a:bodyPr wrap="square" rtlCol="0">
            <a:spAutoFit/>
          </a:bodyPr>
          <a:lstStyle/>
          <a:p>
            <a:pPr algn="ctr"/>
            <a:r>
              <a:rPr lang="en-US" sz="4000" b="1" dirty="0" smtClean="0">
                <a:solidFill>
                  <a:srgbClr val="FFC000"/>
                </a:solidFill>
              </a:rPr>
              <a:t>Operating Room Set-Ups</a:t>
            </a:r>
            <a:endParaRPr lang="en-US" sz="4000" b="1" dirty="0">
              <a:solidFill>
                <a:srgbClr val="FFC000"/>
              </a:solidFill>
            </a:endParaRPr>
          </a:p>
        </p:txBody>
      </p:sp>
      <p:sp>
        <p:nvSpPr>
          <p:cNvPr id="16" name="Oval 15">
            <a:extLst>
              <a:ext uri="{FF2B5EF4-FFF2-40B4-BE49-F238E27FC236}">
                <a16:creationId xmlns="" xmlns:a16="http://schemas.microsoft.com/office/drawing/2014/main" id="{759C0890-454F-4F2C-80F5-28F4D8162786}"/>
              </a:ext>
            </a:extLst>
          </p:cNvPr>
          <p:cNvSpPr/>
          <p:nvPr/>
        </p:nvSpPr>
        <p:spPr>
          <a:xfrm>
            <a:off x="787434" y="3921786"/>
            <a:ext cx="274320" cy="274320"/>
          </a:xfrm>
          <a:prstGeom prst="ellipse">
            <a:avLst/>
          </a:prstGeom>
          <a:solidFill>
            <a:srgbClr val="00B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
            </a:r>
          </a:p>
        </p:txBody>
      </p:sp>
      <p:sp>
        <p:nvSpPr>
          <p:cNvPr id="18" name="Oval 17">
            <a:extLst>
              <a:ext uri="{FF2B5EF4-FFF2-40B4-BE49-F238E27FC236}">
                <a16:creationId xmlns="" xmlns:a16="http://schemas.microsoft.com/office/drawing/2014/main" id="{02253D32-DE8F-4595-914F-8A3ACC8818F1}"/>
              </a:ext>
            </a:extLst>
          </p:cNvPr>
          <p:cNvSpPr/>
          <p:nvPr/>
        </p:nvSpPr>
        <p:spPr>
          <a:xfrm>
            <a:off x="5521066" y="3585103"/>
            <a:ext cx="274320" cy="274320"/>
          </a:xfrm>
          <a:prstGeom prst="ellipse">
            <a:avLst/>
          </a:prstGeom>
          <a:solidFill>
            <a:srgbClr val="00B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19" name="Oval 18">
            <a:extLst>
              <a:ext uri="{FF2B5EF4-FFF2-40B4-BE49-F238E27FC236}">
                <a16:creationId xmlns="" xmlns:a16="http://schemas.microsoft.com/office/drawing/2014/main" id="{02253D32-DE8F-4595-914F-8A3ACC8818F1}"/>
              </a:ext>
            </a:extLst>
          </p:cNvPr>
          <p:cNvSpPr/>
          <p:nvPr/>
        </p:nvSpPr>
        <p:spPr>
          <a:xfrm>
            <a:off x="6997573" y="3448427"/>
            <a:ext cx="274320" cy="274320"/>
          </a:xfrm>
          <a:prstGeom prst="ellipse">
            <a:avLst/>
          </a:prstGeom>
          <a:solidFill>
            <a:srgbClr val="00B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20" name="Oval 19">
            <a:extLst>
              <a:ext uri="{FF2B5EF4-FFF2-40B4-BE49-F238E27FC236}">
                <a16:creationId xmlns="" xmlns:a16="http://schemas.microsoft.com/office/drawing/2014/main" id="{759C0890-454F-4F2C-80F5-28F4D8162786}"/>
              </a:ext>
            </a:extLst>
          </p:cNvPr>
          <p:cNvSpPr/>
          <p:nvPr/>
        </p:nvSpPr>
        <p:spPr>
          <a:xfrm>
            <a:off x="4811809" y="3697996"/>
            <a:ext cx="274320" cy="274320"/>
          </a:xfrm>
          <a:prstGeom prst="ellipse">
            <a:avLst/>
          </a:prstGeom>
          <a:solidFill>
            <a:srgbClr val="00B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a:t>
            </a:r>
            <a:endParaRPr lang="en-US" dirty="0"/>
          </a:p>
        </p:txBody>
      </p:sp>
      <p:sp>
        <p:nvSpPr>
          <p:cNvPr id="21" name="Oval 20">
            <a:extLst>
              <a:ext uri="{FF2B5EF4-FFF2-40B4-BE49-F238E27FC236}">
                <a16:creationId xmlns="" xmlns:a16="http://schemas.microsoft.com/office/drawing/2014/main" id="{02253D32-DE8F-4595-914F-8A3ACC8818F1}"/>
              </a:ext>
            </a:extLst>
          </p:cNvPr>
          <p:cNvSpPr/>
          <p:nvPr/>
        </p:nvSpPr>
        <p:spPr>
          <a:xfrm>
            <a:off x="1097175" y="5933509"/>
            <a:ext cx="274320" cy="274320"/>
          </a:xfrm>
          <a:prstGeom prst="ellipse">
            <a:avLst/>
          </a:prstGeom>
          <a:solidFill>
            <a:srgbClr val="00B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
            </a:r>
          </a:p>
        </p:txBody>
      </p:sp>
    </p:spTree>
    <p:extLst>
      <p:ext uri="{BB962C8B-B14F-4D97-AF65-F5344CB8AC3E}">
        <p14:creationId xmlns:p14="http://schemas.microsoft.com/office/powerpoint/2010/main" val="36907960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cancer.gov/PublishedContent/Images/about-cancer/treatment/research/peter-pinto-da-vinci-robot-console-large.__v10099470.jpg">
            <a:extLst>
              <a:ext uri="{FF2B5EF4-FFF2-40B4-BE49-F238E27FC236}">
                <a16:creationId xmlns="" xmlns:a16="http://schemas.microsoft.com/office/drawing/2014/main" id="{678808FE-0A20-49E1-A76C-6F86931F72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63" t="3162" r="7129" b="9993"/>
          <a:stretch/>
        </p:blipFill>
        <p:spPr bwMode="auto">
          <a:xfrm>
            <a:off x="90397" y="1855334"/>
            <a:ext cx="4407836" cy="393891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 xmlns:a16="http://schemas.microsoft.com/office/drawing/2014/main" id="{DB37C6A6-3441-4B5D-B01E-E4940F55DB66}"/>
              </a:ext>
            </a:extLst>
          </p:cNvPr>
          <p:cNvSpPr txBox="1"/>
          <p:nvPr/>
        </p:nvSpPr>
        <p:spPr>
          <a:xfrm>
            <a:off x="5334538" y="1349062"/>
            <a:ext cx="3413178" cy="461665"/>
          </a:xfrm>
          <a:prstGeom prst="rect">
            <a:avLst/>
          </a:prstGeom>
          <a:noFill/>
        </p:spPr>
        <p:txBody>
          <a:bodyPr wrap="none" rtlCol="0">
            <a:spAutoFit/>
          </a:bodyPr>
          <a:lstStyle/>
          <a:p>
            <a:r>
              <a:rPr lang="en-US" sz="2400" b="1" u="sng" dirty="0">
                <a:ln w="3175">
                  <a:solidFill>
                    <a:schemeClr val="tx1"/>
                  </a:solidFill>
                </a:ln>
                <a:solidFill>
                  <a:srgbClr val="FFC000"/>
                </a:solidFill>
              </a:rPr>
              <a:t>Vascular Combined Suite </a:t>
            </a:r>
          </a:p>
        </p:txBody>
      </p:sp>
      <p:sp>
        <p:nvSpPr>
          <p:cNvPr id="10" name="TextBox 9">
            <a:extLst>
              <a:ext uri="{FF2B5EF4-FFF2-40B4-BE49-F238E27FC236}">
                <a16:creationId xmlns="" xmlns:a16="http://schemas.microsoft.com/office/drawing/2014/main" id="{28EA7AFB-CBBC-4A20-AA85-90D8A3571002}"/>
              </a:ext>
            </a:extLst>
          </p:cNvPr>
          <p:cNvSpPr txBox="1"/>
          <p:nvPr/>
        </p:nvSpPr>
        <p:spPr>
          <a:xfrm>
            <a:off x="1444106" y="1317469"/>
            <a:ext cx="2267224" cy="461665"/>
          </a:xfrm>
          <a:prstGeom prst="rect">
            <a:avLst/>
          </a:prstGeom>
          <a:noFill/>
        </p:spPr>
        <p:txBody>
          <a:bodyPr wrap="none" rtlCol="0">
            <a:spAutoFit/>
          </a:bodyPr>
          <a:lstStyle/>
          <a:p>
            <a:r>
              <a:rPr lang="en-US" sz="2400" b="1" u="sng" dirty="0">
                <a:ln w="3175">
                  <a:solidFill>
                    <a:schemeClr val="tx1"/>
                  </a:solidFill>
                </a:ln>
                <a:solidFill>
                  <a:srgbClr val="FFC000"/>
                </a:solidFill>
              </a:rPr>
              <a:t>Robotic Surgery </a:t>
            </a:r>
          </a:p>
        </p:txBody>
      </p:sp>
      <p:grpSp>
        <p:nvGrpSpPr>
          <p:cNvPr id="2" name="Group 1"/>
          <p:cNvGrpSpPr/>
          <p:nvPr/>
        </p:nvGrpSpPr>
        <p:grpSpPr>
          <a:xfrm>
            <a:off x="249738" y="3274187"/>
            <a:ext cx="3759989" cy="1504788"/>
            <a:chOff x="332984" y="3274186"/>
            <a:chExt cx="5013318" cy="1504788"/>
          </a:xfrm>
        </p:grpSpPr>
        <p:sp>
          <p:nvSpPr>
            <p:cNvPr id="11" name="Oval 10">
              <a:extLst>
                <a:ext uri="{FF2B5EF4-FFF2-40B4-BE49-F238E27FC236}">
                  <a16:creationId xmlns="" xmlns:a16="http://schemas.microsoft.com/office/drawing/2014/main" id="{CE6F093D-313A-4B39-B063-F6FAC0508596}"/>
                </a:ext>
              </a:extLst>
            </p:cNvPr>
            <p:cNvSpPr/>
            <p:nvPr/>
          </p:nvSpPr>
          <p:spPr>
            <a:xfrm>
              <a:off x="2516377" y="3274186"/>
              <a:ext cx="365760" cy="274320"/>
            </a:xfrm>
            <a:prstGeom prst="ellipse">
              <a:avLst/>
            </a:prstGeom>
            <a:solidFill>
              <a:srgbClr val="00B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sp>
          <p:nvSpPr>
            <p:cNvPr id="12" name="Oval 11">
              <a:extLst>
                <a:ext uri="{FF2B5EF4-FFF2-40B4-BE49-F238E27FC236}">
                  <a16:creationId xmlns="" xmlns:a16="http://schemas.microsoft.com/office/drawing/2014/main" id="{E7442207-1811-4703-A730-F46DDC95D95D}"/>
                </a:ext>
              </a:extLst>
            </p:cNvPr>
            <p:cNvSpPr/>
            <p:nvPr/>
          </p:nvSpPr>
          <p:spPr>
            <a:xfrm>
              <a:off x="332984" y="4504654"/>
              <a:ext cx="365760" cy="274320"/>
            </a:xfrm>
            <a:prstGeom prst="ellipse">
              <a:avLst/>
            </a:pr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13" name="Oval 12">
              <a:extLst>
                <a:ext uri="{FF2B5EF4-FFF2-40B4-BE49-F238E27FC236}">
                  <a16:creationId xmlns="" xmlns:a16="http://schemas.microsoft.com/office/drawing/2014/main" id="{DF61EC14-488D-4B7E-92FC-18ADA89F8612}"/>
                </a:ext>
              </a:extLst>
            </p:cNvPr>
            <p:cNvSpPr/>
            <p:nvPr/>
          </p:nvSpPr>
          <p:spPr>
            <a:xfrm>
              <a:off x="4980542" y="3629677"/>
              <a:ext cx="365760" cy="274320"/>
            </a:xfrm>
            <a:prstGeom prst="ellipse">
              <a:avLst/>
            </a:prstGeom>
            <a:solidFill>
              <a:srgbClr val="00B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grpSp>
      <p:pic>
        <p:nvPicPr>
          <p:cNvPr id="3" name="Picture 2" descr="A large room&#10;&#10;Description generated with high confidence">
            <a:extLst>
              <a:ext uri="{FF2B5EF4-FFF2-40B4-BE49-F238E27FC236}">
                <a16:creationId xmlns="" xmlns:a16="http://schemas.microsoft.com/office/drawing/2014/main" id="{970274B1-9BC7-4AC1-BC13-049715820C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4935711" y="1869980"/>
            <a:ext cx="3924270" cy="3924270"/>
          </a:xfrm>
          <a:prstGeom prst="rect">
            <a:avLst/>
          </a:prstGeom>
        </p:spPr>
      </p:pic>
      <p:sp>
        <p:nvSpPr>
          <p:cNvPr id="15" name="TextBox 14">
            <a:extLst>
              <a:ext uri="{FF2B5EF4-FFF2-40B4-BE49-F238E27FC236}">
                <a16:creationId xmlns="" xmlns:a16="http://schemas.microsoft.com/office/drawing/2014/main" id="{5D690652-83AB-43FD-9B19-70F87267C0E8}"/>
              </a:ext>
            </a:extLst>
          </p:cNvPr>
          <p:cNvSpPr txBox="1"/>
          <p:nvPr/>
        </p:nvSpPr>
        <p:spPr>
          <a:xfrm>
            <a:off x="5004147" y="5822148"/>
            <a:ext cx="4036839" cy="584775"/>
          </a:xfrm>
          <a:prstGeom prst="rect">
            <a:avLst/>
          </a:prstGeom>
          <a:noFill/>
        </p:spPr>
        <p:txBody>
          <a:bodyPr wrap="square" rtlCol="0">
            <a:spAutoFit/>
          </a:bodyPr>
          <a:lstStyle/>
          <a:p>
            <a:r>
              <a:rPr lang="en-US" sz="1600" dirty="0"/>
              <a:t>Surgeon +/- Resident/Medical Student </a:t>
            </a:r>
            <a:endParaRPr lang="en-US" sz="1600" dirty="0" smtClean="0"/>
          </a:p>
          <a:p>
            <a:r>
              <a:rPr lang="en-US" sz="1600" dirty="0" smtClean="0"/>
              <a:t>(</a:t>
            </a:r>
            <a:r>
              <a:rPr lang="en-US" sz="1600" dirty="0"/>
              <a:t>All </a:t>
            </a:r>
            <a:r>
              <a:rPr lang="en-US" sz="1600" b="1" dirty="0">
                <a:solidFill>
                  <a:schemeClr val="accent2"/>
                </a:solidFill>
              </a:rPr>
              <a:t>Sterile</a:t>
            </a:r>
            <a:r>
              <a:rPr lang="en-US" sz="1600" dirty="0">
                <a:solidFill>
                  <a:schemeClr val="accent2"/>
                </a:solidFill>
              </a:rPr>
              <a:t> </a:t>
            </a:r>
            <a:r>
              <a:rPr lang="en-US" sz="1600" dirty="0"/>
              <a:t>Team)</a:t>
            </a:r>
          </a:p>
        </p:txBody>
      </p:sp>
      <p:sp>
        <p:nvSpPr>
          <p:cNvPr id="17" name="TextBox 16">
            <a:extLst>
              <a:ext uri="{FF2B5EF4-FFF2-40B4-BE49-F238E27FC236}">
                <a16:creationId xmlns="" xmlns:a16="http://schemas.microsoft.com/office/drawing/2014/main" id="{0ABB93DE-EB0D-4EBF-81F1-51E23BA23027}"/>
              </a:ext>
            </a:extLst>
          </p:cNvPr>
          <p:cNvSpPr txBox="1"/>
          <p:nvPr/>
        </p:nvSpPr>
        <p:spPr>
          <a:xfrm>
            <a:off x="386898" y="5914347"/>
            <a:ext cx="4060446" cy="615553"/>
          </a:xfrm>
          <a:prstGeom prst="rect">
            <a:avLst/>
          </a:prstGeom>
          <a:noFill/>
        </p:spPr>
        <p:txBody>
          <a:bodyPr wrap="square" rtlCol="0">
            <a:spAutoFit/>
          </a:bodyPr>
          <a:lstStyle/>
          <a:p>
            <a:r>
              <a:rPr lang="en-US" sz="1600" dirty="0"/>
              <a:t>Circulating Nurse/Circulator (</a:t>
            </a:r>
            <a:r>
              <a:rPr lang="en-US" sz="1600" b="1" dirty="0">
                <a:solidFill>
                  <a:schemeClr val="accent5">
                    <a:lumMod val="75000"/>
                  </a:schemeClr>
                </a:solidFill>
              </a:rPr>
              <a:t>Unsterile</a:t>
            </a:r>
            <a:r>
              <a:rPr lang="en-US" sz="1600" dirty="0">
                <a:solidFill>
                  <a:schemeClr val="accent5">
                    <a:lumMod val="75000"/>
                  </a:schemeClr>
                </a:solidFill>
              </a:rPr>
              <a:t> </a:t>
            </a:r>
            <a:r>
              <a:rPr lang="en-US" sz="1600" dirty="0"/>
              <a:t>Team)</a:t>
            </a:r>
          </a:p>
          <a:p>
            <a:pPr marL="285750" indent="-285750">
              <a:buFont typeface="Arial" panose="020B0604020202020204" pitchFamily="34" charset="0"/>
              <a:buChar char="•"/>
            </a:pPr>
            <a:endParaRPr lang="en-US" dirty="0"/>
          </a:p>
        </p:txBody>
      </p:sp>
      <p:sp>
        <p:nvSpPr>
          <p:cNvPr id="18" name="TextBox 17"/>
          <p:cNvSpPr txBox="1"/>
          <p:nvPr/>
        </p:nvSpPr>
        <p:spPr>
          <a:xfrm>
            <a:off x="2024443" y="249311"/>
            <a:ext cx="5109593" cy="646331"/>
          </a:xfrm>
          <a:prstGeom prst="rect">
            <a:avLst/>
          </a:prstGeom>
          <a:noFill/>
        </p:spPr>
        <p:txBody>
          <a:bodyPr wrap="square" rtlCol="0">
            <a:spAutoFit/>
          </a:bodyPr>
          <a:lstStyle/>
          <a:p>
            <a:pPr algn="ctr"/>
            <a:r>
              <a:rPr lang="en-US" sz="3600" b="1" dirty="0" smtClean="0">
                <a:solidFill>
                  <a:srgbClr val="FFC000"/>
                </a:solidFill>
              </a:rPr>
              <a:t>Operating Room Set-Ups</a:t>
            </a:r>
            <a:endParaRPr lang="en-US" sz="3600" b="1" dirty="0">
              <a:solidFill>
                <a:srgbClr val="FFC000"/>
              </a:solidFill>
            </a:endParaRPr>
          </a:p>
        </p:txBody>
      </p:sp>
      <p:sp>
        <p:nvSpPr>
          <p:cNvPr id="19" name="Oval 18">
            <a:extLst>
              <a:ext uri="{FF2B5EF4-FFF2-40B4-BE49-F238E27FC236}">
                <a16:creationId xmlns="" xmlns:a16="http://schemas.microsoft.com/office/drawing/2014/main" id="{02253D32-DE8F-4595-914F-8A3ACC8818F1}"/>
              </a:ext>
            </a:extLst>
          </p:cNvPr>
          <p:cNvSpPr/>
          <p:nvPr/>
        </p:nvSpPr>
        <p:spPr>
          <a:xfrm>
            <a:off x="121079" y="5934465"/>
            <a:ext cx="274320" cy="274320"/>
          </a:xfrm>
          <a:prstGeom prst="ellipse">
            <a:avLst/>
          </a:prstGeom>
          <a:solidFill>
            <a:srgbClr val="00B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20" name="Oval 19">
            <a:extLst>
              <a:ext uri="{FF2B5EF4-FFF2-40B4-BE49-F238E27FC236}">
                <a16:creationId xmlns="" xmlns:a16="http://schemas.microsoft.com/office/drawing/2014/main" id="{02253D32-DE8F-4595-914F-8A3ACC8818F1}"/>
              </a:ext>
            </a:extLst>
          </p:cNvPr>
          <p:cNvSpPr/>
          <p:nvPr/>
        </p:nvSpPr>
        <p:spPr>
          <a:xfrm>
            <a:off x="4769441" y="5921125"/>
            <a:ext cx="234706" cy="300999"/>
          </a:xfrm>
          <a:prstGeom prst="ellipse">
            <a:avLst/>
          </a:prstGeom>
          <a:solidFill>
            <a:srgbClr val="00B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spTree>
    <p:extLst>
      <p:ext uri="{BB962C8B-B14F-4D97-AF65-F5344CB8AC3E}">
        <p14:creationId xmlns:p14="http://schemas.microsoft.com/office/powerpoint/2010/main" val="327394681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8613</TotalTime>
  <Words>1297</Words>
  <Application>Microsoft Office PowerPoint</Application>
  <PresentationFormat>On-screen Show (4:3)</PresentationFormat>
  <Paragraphs>254</Paragraphs>
  <Slides>23</Slides>
  <Notes>23</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PowerPoint Presentation</vt:lpstr>
      <vt:lpstr>Read this slide first!</vt:lpstr>
      <vt:lpstr>Preparing for Operating Room</vt:lpstr>
      <vt:lpstr>In the Operating Room</vt:lpstr>
      <vt:lpstr>PowerPoint Presentation</vt:lpstr>
      <vt:lpstr>Equipment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 Thomas</dc:creator>
  <cp:lastModifiedBy>Test</cp:lastModifiedBy>
  <cp:revision>242</cp:revision>
  <dcterms:created xsi:type="dcterms:W3CDTF">2017-10-04T21:10:30Z</dcterms:created>
  <dcterms:modified xsi:type="dcterms:W3CDTF">2018-04-17T17:58:09Z</dcterms:modified>
</cp:coreProperties>
</file>