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9" r:id="rId2"/>
    <p:sldId id="287" r:id="rId3"/>
    <p:sldId id="277" r:id="rId4"/>
    <p:sldId id="284" r:id="rId5"/>
    <p:sldId id="281" r:id="rId6"/>
    <p:sldId id="276" r:id="rId7"/>
    <p:sldId id="275" r:id="rId8"/>
    <p:sldId id="264" r:id="rId9"/>
    <p:sldId id="285" r:id="rId10"/>
    <p:sldId id="278" r:id="rId11"/>
    <p:sldId id="280" r:id="rId12"/>
    <p:sldId id="266" r:id="rId13"/>
    <p:sldId id="265" r:id="rId14"/>
    <p:sldId id="268" r:id="rId15"/>
    <p:sldId id="286" r:id="rId16"/>
    <p:sldId id="270" r:id="rId17"/>
    <p:sldId id="289" r:id="rId18"/>
    <p:sldId id="271" r:id="rId19"/>
    <p:sldId id="272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AFF"/>
    <a:srgbClr val="512D6D"/>
    <a:srgbClr val="E7E3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6" autoAdjust="0"/>
    <p:restoredTop sz="94660"/>
  </p:normalViewPr>
  <p:slideViewPr>
    <p:cSldViewPr snapToGrid="0">
      <p:cViewPr varScale="1">
        <p:scale>
          <a:sx n="70" d="100"/>
          <a:sy n="70" d="100"/>
        </p:scale>
        <p:origin x="336" y="6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EDE3C1-7076-492E-AC3C-32A8CC388883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E320E2-620D-4926-BDF0-2E087DDED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285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BBEE3-5762-4880-ABFC-A897C652C50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533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4893E-BE5D-439F-9E33-7C650D045842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CBDC1-B928-40DF-B4D4-715BDF381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683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4893E-BE5D-439F-9E33-7C650D045842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CBDC1-B928-40DF-B4D4-715BDF381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75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4893E-BE5D-439F-9E33-7C650D045842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CBDC1-B928-40DF-B4D4-715BDF381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859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4893E-BE5D-439F-9E33-7C650D045842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CBDC1-B928-40DF-B4D4-715BDF381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564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4893E-BE5D-439F-9E33-7C650D045842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CBDC1-B928-40DF-B4D4-715BDF381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720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4893E-BE5D-439F-9E33-7C650D045842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CBDC1-B928-40DF-B4D4-715BDF381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588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4893E-BE5D-439F-9E33-7C650D045842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CBDC1-B928-40DF-B4D4-715BDF381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32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4893E-BE5D-439F-9E33-7C650D045842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CBDC1-B928-40DF-B4D4-715BDF381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024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4893E-BE5D-439F-9E33-7C650D045842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CBDC1-B928-40DF-B4D4-715BDF381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814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4893E-BE5D-439F-9E33-7C650D045842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CBDC1-B928-40DF-B4D4-715BDF381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483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4893E-BE5D-439F-9E33-7C650D045842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CBDC1-B928-40DF-B4D4-715BDF381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836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1E4893E-BE5D-439F-9E33-7C650D045842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1BCCBDC1-B928-40DF-B4D4-715BDF381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226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mailto:casereviews@facs.or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gif"/><Relationship Id="rId4" Type="http://schemas.openxmlformats.org/officeDocument/2006/relationships/hyperlink" Target="mailto:hlakew@facs.or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s.org/publications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facs.org/~/media/files/education/medicalstudents/6_medical_students_guide_to_advocacy.ashx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s.org/member-services/chapters/find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acs.org/" TargetMode="External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twitter.com/amcollsurgeons" TargetMode="External"/><Relationship Id="rId11" Type="http://schemas.openxmlformats.org/officeDocument/2006/relationships/image" Target="../media/image31.png"/><Relationship Id="rId5" Type="http://schemas.openxmlformats.org/officeDocument/2006/relationships/image" Target="../media/image28.png"/><Relationship Id="rId10" Type="http://schemas.openxmlformats.org/officeDocument/2006/relationships/hyperlink" Target="youtube.com/AmCollegeofSurgeons" TargetMode="External"/><Relationship Id="rId4" Type="http://schemas.openxmlformats.org/officeDocument/2006/relationships/hyperlink" Target="facebook.com/AmCollSurgeons" TargetMode="External"/><Relationship Id="rId9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gif"/><Relationship Id="rId4" Type="http://schemas.openxmlformats.org/officeDocument/2006/relationships/hyperlink" Target="https://www.facs.org/education/resources/residency-search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hyperlink" Target="https://www.facs.org/education/program/simulation-based" TargetMode="External"/><Relationship Id="rId7" Type="http://schemas.openxmlformats.org/officeDocument/2006/relationships/hyperlink" Target="https://www.facs.org/education/program/resident-skills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hyperlink" Target="https://www.facs.org/education/program/core-curriculum" TargetMode="Externa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s.org/quality-programs/trauma/atls/team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hyperlink" Target="https://www.facs.org/education/division-of-education/publications/navigatefirstyear" TargetMode="Externa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CA3EF-E5EB-4284-A71A-47BBA0374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934" y="2115117"/>
            <a:ext cx="6586491" cy="1286160"/>
          </a:xfrm>
        </p:spPr>
        <p:txBody>
          <a:bodyPr anchor="b">
            <a:normAutofit/>
          </a:bodyPr>
          <a:lstStyle/>
          <a:p>
            <a:pPr algn="ctr"/>
            <a:r>
              <a:rPr lang="en-US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ACS MEDICAL STUDENT TOOLKIT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A5A1F87-9E3B-47E5-A108-03E45DBDAE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2" y="3627120"/>
            <a:ext cx="6586489" cy="12861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BENEFITS OF MEDICAL STUDENT MEMBERSHIP</a:t>
            </a:r>
          </a:p>
        </p:txBody>
      </p:sp>
      <p:pic>
        <p:nvPicPr>
          <p:cNvPr id="8" name="Content Placeholder 4" descr="A close up of text on a white background&#10;&#10;Description generated with high confidence">
            <a:extLst>
              <a:ext uri="{FF2B5EF4-FFF2-40B4-BE49-F238E27FC236}">
                <a16:creationId xmlns:a16="http://schemas.microsoft.com/office/drawing/2014/main" id="{85712EC7-1502-4AA6-9647-201D5B7E6F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51"/>
          <a:stretch/>
        </p:blipFill>
        <p:spPr>
          <a:xfrm>
            <a:off x="20" y="10"/>
            <a:ext cx="4844696" cy="6857990"/>
          </a:xfrm>
          <a:prstGeom prst="rect">
            <a:avLst/>
          </a:prstGeom>
          <a:effectLst/>
        </p:spPr>
      </p:pic>
      <p:pic>
        <p:nvPicPr>
          <p:cNvPr id="5" name="Picture 4" descr="A close up of a logo&#10;&#10;Description generated with high confidence">
            <a:extLst>
              <a:ext uri="{FF2B5EF4-FFF2-40B4-BE49-F238E27FC236}">
                <a16:creationId xmlns:a16="http://schemas.microsoft.com/office/drawing/2014/main" id="{256CB65E-35C6-40E0-8A5F-71D41C812D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706" y="6208295"/>
            <a:ext cx="2214914" cy="57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4920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953827D-97E0-4E97-A71D-D3EE9969933C}"/>
              </a:ext>
            </a:extLst>
          </p:cNvPr>
          <p:cNvSpPr/>
          <p:nvPr/>
        </p:nvSpPr>
        <p:spPr>
          <a:xfrm>
            <a:off x="0" y="0"/>
            <a:ext cx="12192000" cy="12512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814074F-3504-47C1-8F57-A886A556A270}"/>
              </a:ext>
            </a:extLst>
          </p:cNvPr>
          <p:cNvSpPr txBox="1">
            <a:spLocks/>
          </p:cNvSpPr>
          <p:nvPr/>
        </p:nvSpPr>
        <p:spPr>
          <a:xfrm>
            <a:off x="0" y="-34876"/>
            <a:ext cx="12191999" cy="128616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Engagement Opportunities </a:t>
            </a:r>
          </a:p>
        </p:txBody>
      </p:sp>
      <p:pic>
        <p:nvPicPr>
          <p:cNvPr id="7" name="Picture 6" descr="A close up of a logo&#10;&#10;Description generated with high confidence">
            <a:extLst>
              <a:ext uri="{FF2B5EF4-FFF2-40B4-BE49-F238E27FC236}">
                <a16:creationId xmlns:a16="http://schemas.microsoft.com/office/drawing/2014/main" id="{4A18ED53-E64D-42C4-9E16-72E5E22454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706" y="6208295"/>
            <a:ext cx="2214914" cy="573505"/>
          </a:xfrm>
          <a:prstGeom prst="rect">
            <a:avLst/>
          </a:prstGeom>
        </p:spPr>
      </p:pic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8ED196B1-A4B3-48BB-ABD0-8A012BA558E0}"/>
              </a:ext>
            </a:extLst>
          </p:cNvPr>
          <p:cNvSpPr txBox="1">
            <a:spLocks/>
          </p:cNvSpPr>
          <p:nvPr/>
        </p:nvSpPr>
        <p:spPr>
          <a:xfrm>
            <a:off x="455072" y="1787434"/>
            <a:ext cx="5102238" cy="534852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pitchFamily="18" charset="2"/>
              <a:buNone/>
            </a:pP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HANGOUT WITH RAS-ACS</a:t>
            </a:r>
            <a:endParaRPr lang="en-US" altLang="en-US" sz="2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endParaRPr lang="en-US" sz="2400" dirty="0"/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6CA7342F-70F6-490D-AC47-B847FF60869D}"/>
              </a:ext>
            </a:extLst>
          </p:cNvPr>
          <p:cNvSpPr txBox="1">
            <a:spLocks/>
          </p:cNvSpPr>
          <p:nvPr/>
        </p:nvSpPr>
        <p:spPr>
          <a:xfrm>
            <a:off x="6386287" y="1787434"/>
            <a:ext cx="5236190" cy="534852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pitchFamily="18" charset="2"/>
              <a:buNone/>
            </a:pP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START A CONVERSATION</a:t>
            </a:r>
            <a:endParaRPr lang="en-US" altLang="en-US" sz="2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9" name="Picture 8" descr="A picture containing text&#10;&#10;Description generated with high confidence">
            <a:extLst>
              <a:ext uri="{FF2B5EF4-FFF2-40B4-BE49-F238E27FC236}">
                <a16:creationId xmlns:a16="http://schemas.microsoft.com/office/drawing/2014/main" id="{2335A061-692B-447E-8A1F-DF53EB680D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71" y="2453632"/>
            <a:ext cx="5102238" cy="25523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60E4FD4-3B99-478E-8EC8-F5A9A60F96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287" y="2453632"/>
            <a:ext cx="5102238" cy="2551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9319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953827D-97E0-4E97-A71D-D3EE9969933C}"/>
              </a:ext>
            </a:extLst>
          </p:cNvPr>
          <p:cNvSpPr/>
          <p:nvPr/>
        </p:nvSpPr>
        <p:spPr>
          <a:xfrm>
            <a:off x="0" y="0"/>
            <a:ext cx="12192000" cy="12512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814074F-3504-47C1-8F57-A886A556A270}"/>
              </a:ext>
            </a:extLst>
          </p:cNvPr>
          <p:cNvSpPr txBox="1">
            <a:spLocks/>
          </p:cNvSpPr>
          <p:nvPr/>
        </p:nvSpPr>
        <p:spPr>
          <a:xfrm>
            <a:off x="0" y="-34876"/>
            <a:ext cx="12191999" cy="128616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Engagement Opportunities </a:t>
            </a:r>
          </a:p>
        </p:txBody>
      </p:sp>
      <p:pic>
        <p:nvPicPr>
          <p:cNvPr id="7" name="Picture 6" descr="A close up of a logo&#10;&#10;Description generated with high confidence">
            <a:extLst>
              <a:ext uri="{FF2B5EF4-FFF2-40B4-BE49-F238E27FC236}">
                <a16:creationId xmlns:a16="http://schemas.microsoft.com/office/drawing/2014/main" id="{4A18ED53-E64D-42C4-9E16-72E5E22454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706" y="6208295"/>
            <a:ext cx="2214914" cy="573505"/>
          </a:xfrm>
          <a:prstGeom prst="rect">
            <a:avLst/>
          </a:prstGeom>
        </p:spPr>
      </p:pic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B5383774-6D96-47A6-8765-BBBDB844CDB3}"/>
              </a:ext>
            </a:extLst>
          </p:cNvPr>
          <p:cNvSpPr txBox="1">
            <a:spLocks/>
          </p:cNvSpPr>
          <p:nvPr/>
        </p:nvSpPr>
        <p:spPr>
          <a:xfrm>
            <a:off x="510903" y="1787558"/>
            <a:ext cx="5334001" cy="519450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pitchFamily="18" charset="2"/>
              <a:buNone/>
            </a:pP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BUILD CONNECTIONS</a:t>
            </a:r>
            <a:endParaRPr lang="en-US" altLang="en-US" sz="2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endParaRPr lang="en-US" sz="24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D439409-BEC7-4488-80C0-849E6BEA8E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05" y="2569030"/>
            <a:ext cx="5334000" cy="2667000"/>
          </a:xfrm>
          <a:prstGeom prst="rect">
            <a:avLst/>
          </a:prstGeom>
        </p:spPr>
      </p:pic>
      <p:sp>
        <p:nvSpPr>
          <p:cNvPr id="22" name="Content Placeholder 4">
            <a:extLst>
              <a:ext uri="{FF2B5EF4-FFF2-40B4-BE49-F238E27FC236}">
                <a16:creationId xmlns:a16="http://schemas.microsoft.com/office/drawing/2014/main" id="{6F28386A-11BF-49EF-B1B5-DA0651ABA5C4}"/>
              </a:ext>
            </a:extLst>
          </p:cNvPr>
          <p:cNvSpPr txBox="1">
            <a:spLocks/>
          </p:cNvSpPr>
          <p:nvPr/>
        </p:nvSpPr>
        <p:spPr>
          <a:xfrm>
            <a:off x="6347096" y="1787558"/>
            <a:ext cx="5334001" cy="519450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pitchFamily="18" charset="2"/>
              <a:buNone/>
            </a:pPr>
            <a:r>
              <a:rPr lang="en-US" alt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LISTEN AND LEARN 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en-US" alt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Student Podcast Series</a:t>
            </a:r>
            <a:endParaRPr lang="en-US" altLang="en-US" sz="2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3F80600C-F944-440F-B6D6-5920A0A60085}"/>
              </a:ext>
            </a:extLst>
          </p:cNvPr>
          <p:cNvSpPr txBox="1">
            <a:spLocks/>
          </p:cNvSpPr>
          <p:nvPr/>
        </p:nvSpPr>
        <p:spPr>
          <a:xfrm>
            <a:off x="6801855" y="2843282"/>
            <a:ext cx="4879240" cy="3229237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RAS-ACS has developed a podcast series designed to improve future experiences for medical students who enter the surgical field by providing guidance on common topics related to research, interviews, matching, and more.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2167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2BC6987-A889-4169-9C59-82044B05F623}"/>
              </a:ext>
            </a:extLst>
          </p:cNvPr>
          <p:cNvSpPr/>
          <p:nvPr/>
        </p:nvSpPr>
        <p:spPr>
          <a:xfrm>
            <a:off x="312821" y="1680567"/>
            <a:ext cx="4353904" cy="83418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GET PUBLISHED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995BA00-DBF9-4CBA-B9EA-3845CE8585F3}"/>
              </a:ext>
            </a:extLst>
          </p:cNvPr>
          <p:cNvSpPr/>
          <p:nvPr/>
        </p:nvSpPr>
        <p:spPr>
          <a:xfrm>
            <a:off x="6694908" y="1680567"/>
            <a:ext cx="4860758" cy="83418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SHARE YOUR STORY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493A216E-AED3-4EAA-A1B3-DEA0FC3574FB}"/>
              </a:ext>
            </a:extLst>
          </p:cNvPr>
          <p:cNvSpPr txBox="1">
            <a:spLocks/>
          </p:cNvSpPr>
          <p:nvPr/>
        </p:nvSpPr>
        <p:spPr>
          <a:xfrm>
            <a:off x="312821" y="2689535"/>
            <a:ext cx="4652211" cy="2882317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Medical students are encouraged to submit to </a:t>
            </a:r>
            <a:r>
              <a:rPr lang="en-US" sz="24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ACS Case Reviews in Surgery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however, in order to do so, an ACS fellow must be included as one of the case report authors.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Contact: </a:t>
            </a:r>
            <a:r>
              <a:rPr lang="en-US" sz="2400" u="sng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 tooltip="E-mail casereviews@facs.or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casereviews@facs.org</a:t>
            </a:r>
            <a:r>
              <a:rPr lang="en-US" sz="2400" u="sng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2400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Font typeface="Wingdings 2" pitchFamily="18" charset="2"/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5B0DD5-F3BE-4B06-BE4B-20CF11FA62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1983" y="5571852"/>
            <a:ext cx="1615580" cy="1176630"/>
          </a:xfrm>
          <a:prstGeom prst="rect">
            <a:avLst/>
          </a:prstGeom>
        </p:spPr>
      </p:pic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E1E38B0D-5812-4551-8332-BB514FDA5655}"/>
              </a:ext>
            </a:extLst>
          </p:cNvPr>
          <p:cNvSpPr txBox="1">
            <a:spLocks/>
          </p:cNvSpPr>
          <p:nvPr/>
        </p:nvSpPr>
        <p:spPr>
          <a:xfrm>
            <a:off x="6801855" y="2689535"/>
            <a:ext cx="4868779" cy="2956523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Share your </a:t>
            </a:r>
            <a:r>
              <a:rPr lang="en-US" sz="24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SIG success story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about a program, new initiative, event, or volunteer project and you may be featured on our website and in an issue of ACS Medical Student News.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Contact: </a:t>
            </a:r>
            <a:r>
              <a:rPr lang="en-US" sz="2400" u="sng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hlakew</a:t>
            </a:r>
            <a:r>
              <a:rPr lang="en-US" sz="2400" u="sng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 tooltip="E-mail casereviews@facs.or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@facs.org</a:t>
            </a:r>
            <a:r>
              <a:rPr lang="en-US" sz="2400" u="sng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2400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Font typeface="Wingdings 2" pitchFamily="18" charset="2"/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8" name="Picture 7" descr="A close up of a logo&#10;&#10;Description generated with high confidence">
            <a:extLst>
              <a:ext uri="{FF2B5EF4-FFF2-40B4-BE49-F238E27FC236}">
                <a16:creationId xmlns:a16="http://schemas.microsoft.com/office/drawing/2014/main" id="{361ED364-0CF7-4880-B657-4E12E2D4CC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706" y="6208295"/>
            <a:ext cx="2214914" cy="57350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6DA2276-FFEB-4122-B353-8851EFF20AB7}"/>
              </a:ext>
            </a:extLst>
          </p:cNvPr>
          <p:cNvSpPr/>
          <p:nvPr/>
        </p:nvSpPr>
        <p:spPr>
          <a:xfrm>
            <a:off x="0" y="0"/>
            <a:ext cx="12192000" cy="12512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8D2AC68-B5C6-4AEA-91D4-6DC6F0F23A33}"/>
              </a:ext>
            </a:extLst>
          </p:cNvPr>
          <p:cNvSpPr txBox="1">
            <a:spLocks/>
          </p:cNvSpPr>
          <p:nvPr/>
        </p:nvSpPr>
        <p:spPr>
          <a:xfrm>
            <a:off x="0" y="-34876"/>
            <a:ext cx="12191999" cy="128616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Engagement Opportunities </a:t>
            </a:r>
          </a:p>
        </p:txBody>
      </p:sp>
    </p:spTree>
    <p:extLst>
      <p:ext uri="{BB962C8B-B14F-4D97-AF65-F5344CB8AC3E}">
        <p14:creationId xmlns:p14="http://schemas.microsoft.com/office/powerpoint/2010/main" val="3936310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953827D-97E0-4E97-A71D-D3EE9969933C}"/>
              </a:ext>
            </a:extLst>
          </p:cNvPr>
          <p:cNvSpPr/>
          <p:nvPr/>
        </p:nvSpPr>
        <p:spPr>
          <a:xfrm>
            <a:off x="0" y="0"/>
            <a:ext cx="12192000" cy="12512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814074F-3504-47C1-8F57-A886A556A270}"/>
              </a:ext>
            </a:extLst>
          </p:cNvPr>
          <p:cNvSpPr txBox="1">
            <a:spLocks/>
          </p:cNvSpPr>
          <p:nvPr/>
        </p:nvSpPr>
        <p:spPr>
          <a:xfrm>
            <a:off x="5882540" y="-34876"/>
            <a:ext cx="6309459" cy="128616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PUBLICATIONS</a:t>
            </a:r>
          </a:p>
        </p:txBody>
      </p:sp>
      <p:pic>
        <p:nvPicPr>
          <p:cNvPr id="7" name="Picture 6" descr="A close up of a logo&#10;&#10;Description generated with high confidence">
            <a:extLst>
              <a:ext uri="{FF2B5EF4-FFF2-40B4-BE49-F238E27FC236}">
                <a16:creationId xmlns:a16="http://schemas.microsoft.com/office/drawing/2014/main" id="{4A18ED53-E64D-42C4-9E16-72E5E22454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706" y="6208295"/>
            <a:ext cx="2214914" cy="573505"/>
          </a:xfrm>
          <a:prstGeom prst="rect">
            <a:avLst/>
          </a:prstGeom>
        </p:spPr>
      </p:pic>
      <p:pic>
        <p:nvPicPr>
          <p:cNvPr id="3" name="Picture 2" descr="A screenshot of a cell phone&#10;&#10;Description generated with high confidence">
            <a:hlinkClick r:id="rId3"/>
            <a:extLst>
              <a:ext uri="{FF2B5EF4-FFF2-40B4-BE49-F238E27FC236}">
                <a16:creationId xmlns:a16="http://schemas.microsoft.com/office/drawing/2014/main" id="{1A8138A2-CA1E-40B6-939A-9B5BDC9D4F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882541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9D6E209-E8B0-4C97-816D-E003E91952B7}"/>
              </a:ext>
            </a:extLst>
          </p:cNvPr>
          <p:cNvSpPr/>
          <p:nvPr/>
        </p:nvSpPr>
        <p:spPr>
          <a:xfrm>
            <a:off x="6826835" y="2367171"/>
            <a:ext cx="442086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rgbClr val="002060"/>
                </a:solidFill>
              </a:rPr>
              <a:t>Complimentary access to </a:t>
            </a:r>
            <a:r>
              <a:rPr lang="en-US" sz="4400" b="1" i="1" dirty="0">
                <a:solidFill>
                  <a:srgbClr val="002060"/>
                </a:solidFill>
              </a:rPr>
              <a:t>ALL</a:t>
            </a:r>
            <a:r>
              <a:rPr lang="en-US" sz="4400" dirty="0">
                <a:solidFill>
                  <a:srgbClr val="002060"/>
                </a:solidFill>
              </a:rPr>
              <a:t> </a:t>
            </a:r>
          </a:p>
          <a:p>
            <a:r>
              <a:rPr lang="en-US" sz="4400" dirty="0">
                <a:solidFill>
                  <a:srgbClr val="002060"/>
                </a:solidFill>
              </a:rPr>
              <a:t>ACS publications!</a:t>
            </a:r>
          </a:p>
        </p:txBody>
      </p:sp>
    </p:spTree>
    <p:extLst>
      <p:ext uri="{BB962C8B-B14F-4D97-AF65-F5344CB8AC3E}">
        <p14:creationId xmlns:p14="http://schemas.microsoft.com/office/powerpoint/2010/main" val="35513610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953827D-97E0-4E97-A71D-D3EE9969933C}"/>
              </a:ext>
            </a:extLst>
          </p:cNvPr>
          <p:cNvSpPr/>
          <p:nvPr/>
        </p:nvSpPr>
        <p:spPr>
          <a:xfrm>
            <a:off x="0" y="0"/>
            <a:ext cx="12192000" cy="12512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814074F-3504-47C1-8F57-A886A556A270}"/>
              </a:ext>
            </a:extLst>
          </p:cNvPr>
          <p:cNvSpPr txBox="1">
            <a:spLocks/>
          </p:cNvSpPr>
          <p:nvPr/>
        </p:nvSpPr>
        <p:spPr>
          <a:xfrm>
            <a:off x="0" y="-34876"/>
            <a:ext cx="12191999" cy="128616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ADVOCACY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6F9D899-5C3B-4F7B-958E-91F13B28B2E7}"/>
              </a:ext>
            </a:extLst>
          </p:cNvPr>
          <p:cNvSpPr txBox="1">
            <a:spLocks/>
          </p:cNvSpPr>
          <p:nvPr/>
        </p:nvSpPr>
        <p:spPr>
          <a:xfrm>
            <a:off x="609600" y="1600200"/>
            <a:ext cx="10988842" cy="4572000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 typeface="Arial" charset="0"/>
              <a:buNone/>
            </a:pPr>
            <a:r>
              <a:rPr lang="en-US" altLang="en-US" sz="2800" b="1" dirty="0">
                <a:solidFill>
                  <a:schemeClr val="accent2"/>
                </a:solidFill>
                <a:latin typeface="Tahoma" pitchFamily="34" charset="0"/>
              </a:rPr>
              <a:t>The ACS is the largest and most comprehensive voice for all surgeons.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endParaRPr lang="en-US" altLang="en-US" sz="2800" dirty="0">
              <a:latin typeface="Tahoma" pitchFamily="34" charset="0"/>
            </a:endParaRP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en-US" altLang="en-US" sz="2800" dirty="0">
                <a:latin typeface="Tahoma" pitchFamily="34" charset="0"/>
              </a:rPr>
              <a:t>Advocacy is an important part of </a:t>
            </a:r>
            <a:r>
              <a:rPr lang="en-US" altLang="en-US" sz="2800" i="1" dirty="0">
                <a:solidFill>
                  <a:schemeClr val="accent1"/>
                </a:solidFill>
                <a:latin typeface="Tahoma" pitchFamily="34" charset="0"/>
              </a:rPr>
              <a:t>your</a:t>
            </a:r>
            <a:r>
              <a:rPr lang="en-US" altLang="en-US" sz="2800" dirty="0">
                <a:latin typeface="Tahoma" pitchFamily="34" charset="0"/>
              </a:rPr>
              <a:t> future career.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endParaRPr lang="en-US" altLang="en-US" sz="2800" dirty="0">
              <a:latin typeface="Tahoma" pitchFamily="34" charset="0"/>
            </a:endParaRPr>
          </a:p>
          <a:p>
            <a:pPr marL="0" indent="0">
              <a:spcBef>
                <a:spcPct val="0"/>
              </a:spcBef>
              <a:buFont typeface="Wingdings 2" pitchFamily="18" charset="2"/>
              <a:buNone/>
            </a:pPr>
            <a:r>
              <a:rPr lang="en-US" altLang="en-US" sz="2800" dirty="0">
                <a:latin typeface="Tahoma" pitchFamily="34" charset="0"/>
              </a:rPr>
              <a:t>It’s important to advocate for </a:t>
            </a:r>
            <a:r>
              <a:rPr lang="en-US" altLang="en-US" sz="2800" i="1" dirty="0">
                <a:solidFill>
                  <a:schemeClr val="accent1"/>
                </a:solidFill>
                <a:latin typeface="Tahoma" pitchFamily="34" charset="0"/>
              </a:rPr>
              <a:t>your</a:t>
            </a:r>
            <a:r>
              <a:rPr lang="en-US" altLang="en-US" sz="2800" dirty="0">
                <a:latin typeface="Tahoma" pitchFamily="34" charset="0"/>
              </a:rPr>
              <a:t> profession and future patients.</a:t>
            </a:r>
          </a:p>
          <a:p>
            <a:endParaRPr lang="en-US" dirty="0"/>
          </a:p>
        </p:txBody>
      </p:sp>
      <p:pic>
        <p:nvPicPr>
          <p:cNvPr id="7" name="Picture 4" descr="C:\Users\hlakew\Desktop\photo_72037_square_650x650.png">
            <a:extLst>
              <a:ext uri="{FF2B5EF4-FFF2-40B4-BE49-F238E27FC236}">
                <a16:creationId xmlns:a16="http://schemas.microsoft.com/office/drawing/2014/main" id="{6E6D6A20-B4DE-45C0-9A8B-43E11A67EC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347" y="4796652"/>
            <a:ext cx="2061348" cy="2061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198B025-DAEC-49F5-9887-0529120601AA}"/>
              </a:ext>
            </a:extLst>
          </p:cNvPr>
          <p:cNvSpPr txBox="1"/>
          <p:nvPr/>
        </p:nvSpPr>
        <p:spPr>
          <a:xfrm rot="19841222">
            <a:off x="6768391" y="4544778"/>
            <a:ext cx="16182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3A60B"/>
                </a:solidFill>
              </a:rPr>
              <a:t>Find your voice!</a:t>
            </a:r>
          </a:p>
        </p:txBody>
      </p:sp>
      <p:pic>
        <p:nvPicPr>
          <p:cNvPr id="9" name="Picture 8" descr="A close up of a logo&#10;&#10;Description generated with high confidence">
            <a:extLst>
              <a:ext uri="{FF2B5EF4-FFF2-40B4-BE49-F238E27FC236}">
                <a16:creationId xmlns:a16="http://schemas.microsoft.com/office/drawing/2014/main" id="{25F21F70-C167-46B7-A451-74230F8A2F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537" y="6172200"/>
            <a:ext cx="2214914" cy="57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5519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953827D-97E0-4E97-A71D-D3EE9969933C}"/>
              </a:ext>
            </a:extLst>
          </p:cNvPr>
          <p:cNvSpPr/>
          <p:nvPr/>
        </p:nvSpPr>
        <p:spPr>
          <a:xfrm>
            <a:off x="0" y="0"/>
            <a:ext cx="12192000" cy="12512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814074F-3504-47C1-8F57-A886A556A270}"/>
              </a:ext>
            </a:extLst>
          </p:cNvPr>
          <p:cNvSpPr txBox="1">
            <a:spLocks/>
          </p:cNvSpPr>
          <p:nvPr/>
        </p:nvSpPr>
        <p:spPr>
          <a:xfrm>
            <a:off x="0" y="-34876"/>
            <a:ext cx="12191999" cy="1286160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LEADERSHIP &amp; ADVOCACY SUMMIT</a:t>
            </a:r>
          </a:p>
        </p:txBody>
      </p:sp>
      <p:pic>
        <p:nvPicPr>
          <p:cNvPr id="9" name="Picture 8" descr="A close up of a logo&#10;&#10;Description generated with high confidence">
            <a:extLst>
              <a:ext uri="{FF2B5EF4-FFF2-40B4-BE49-F238E27FC236}">
                <a16:creationId xmlns:a16="http://schemas.microsoft.com/office/drawing/2014/main" id="{25F21F70-C167-46B7-A451-74230F8A2F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537" y="6172200"/>
            <a:ext cx="2214914" cy="573505"/>
          </a:xfrm>
          <a:prstGeom prst="rect">
            <a:avLst/>
          </a:prstGeom>
        </p:spPr>
      </p:pic>
      <p:pic>
        <p:nvPicPr>
          <p:cNvPr id="3" name="Picture 2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3F93C4C5-F6F6-4261-B506-C89874F1CD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86160"/>
            <a:ext cx="7109704" cy="3554852"/>
          </a:xfrm>
          <a:prstGeom prst="rect">
            <a:avLst/>
          </a:prstGeom>
        </p:spPr>
      </p:pic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D4DAD20F-F340-4F53-826E-FE062EF326FC}"/>
              </a:ext>
            </a:extLst>
          </p:cNvPr>
          <p:cNvSpPr txBox="1">
            <a:spLocks/>
          </p:cNvSpPr>
          <p:nvPr/>
        </p:nvSpPr>
        <p:spPr>
          <a:xfrm>
            <a:off x="208549" y="5342021"/>
            <a:ext cx="6901154" cy="1403684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Access the </a:t>
            </a:r>
            <a:r>
              <a:rPr lang="en-US" sz="24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ACS Medical Student’s Guide to Advocacy</a:t>
            </a:r>
            <a:r>
              <a:rPr lang="en-US" sz="24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learn more about getting involved in advocacy!</a:t>
            </a:r>
          </a:p>
          <a:p>
            <a:pPr marL="0" indent="0">
              <a:buFont typeface="Wingdings 2" pitchFamily="18" charset="2"/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B992C2AD-0D51-4042-BC3B-FA013A4DEEA6}"/>
              </a:ext>
            </a:extLst>
          </p:cNvPr>
          <p:cNvSpPr txBox="1">
            <a:spLocks/>
          </p:cNvSpPr>
          <p:nvPr/>
        </p:nvSpPr>
        <p:spPr>
          <a:xfrm>
            <a:off x="7358741" y="1510410"/>
            <a:ext cx="4348937" cy="3554852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“Through my participation at the ACS Leadership Summit, I have become more knowledgeable about the various ways that surgeons across the country are serving as leaders and making a significant impact within the medical community.”</a:t>
            </a:r>
          </a:p>
          <a:p>
            <a:pPr marL="0" indent="0" algn="r">
              <a:lnSpc>
                <a:spcPct val="100000"/>
              </a:lnSpc>
              <a:buNone/>
            </a:pPr>
            <a:endParaRPr lang="en-US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r">
              <a:lnSpc>
                <a:spcPct val="100000"/>
              </a:lnSpc>
              <a:buNone/>
            </a:pPr>
            <a:endParaRPr lang="en-US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r">
              <a:lnSpc>
                <a:spcPct val="100000"/>
              </a:lnSpc>
              <a:buNone/>
            </a:pPr>
            <a:endParaRPr lang="en-US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r">
              <a:lnSpc>
                <a:spcPct val="100000"/>
              </a:lnSpc>
              <a:buNone/>
            </a:pPr>
            <a:endParaRPr lang="en-US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A8D128-5DD2-4E0B-AC78-EA36A8D59D9A}"/>
              </a:ext>
            </a:extLst>
          </p:cNvPr>
          <p:cNvSpPr txBox="1"/>
          <p:nvPr/>
        </p:nvSpPr>
        <p:spPr>
          <a:xfrm>
            <a:off x="9669941" y="5065262"/>
            <a:ext cx="2037737" cy="7463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50" b="1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Adam Miles Berenson</a:t>
            </a:r>
            <a:br>
              <a:rPr lang="en-US" sz="105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05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Texas A&amp;M College of Medicine</a:t>
            </a:r>
            <a:br>
              <a:rPr lang="en-US" sz="105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05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MD Candidate, Class of 2019</a:t>
            </a:r>
            <a:endParaRPr lang="en-US" sz="600" dirty="0">
              <a:solidFill>
                <a:schemeClr val="bg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endParaRPr lang="en-US" sz="105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5704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A close up of a logo&#10;&#10;Description generated with high confidence">
            <a:extLst>
              <a:ext uri="{FF2B5EF4-FFF2-40B4-BE49-F238E27FC236}">
                <a16:creationId xmlns:a16="http://schemas.microsoft.com/office/drawing/2014/main" id="{8E0DD4D0-ABF4-437D-A98B-E3D2DAE35C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95" b="6558"/>
          <a:stretch/>
        </p:blipFill>
        <p:spPr bwMode="auto">
          <a:xfrm>
            <a:off x="625642" y="127334"/>
            <a:ext cx="11566358" cy="6506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508E6AB-F765-47A2-9ACB-5F1189B344D3}"/>
              </a:ext>
            </a:extLst>
          </p:cNvPr>
          <p:cNvSpPr txBox="1"/>
          <p:nvPr/>
        </p:nvSpPr>
        <p:spPr>
          <a:xfrm>
            <a:off x="128337" y="0"/>
            <a:ext cx="43685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Did  you know…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C5195C-1A04-4195-B02B-A46A45145B84}"/>
              </a:ext>
            </a:extLst>
          </p:cNvPr>
          <p:cNvSpPr txBox="1"/>
          <p:nvPr/>
        </p:nvSpPr>
        <p:spPr>
          <a:xfrm>
            <a:off x="4684295" y="5780772"/>
            <a:ext cx="76587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…that the #1 way to get a job </a:t>
            </a:r>
          </a:p>
          <a:p>
            <a:r>
              <a:rPr lang="en-US" sz="32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(or a recommendation) is to </a:t>
            </a:r>
            <a:r>
              <a:rPr lang="en-US" sz="32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network</a:t>
            </a:r>
            <a:r>
              <a:rPr lang="en-US" sz="32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</a:p>
        </p:txBody>
      </p:sp>
      <p:pic>
        <p:nvPicPr>
          <p:cNvPr id="5" name="Picture 4" descr="A close up of a logo&#10;&#10;Description generated with high confidence">
            <a:extLst>
              <a:ext uri="{FF2B5EF4-FFF2-40B4-BE49-F238E27FC236}">
                <a16:creationId xmlns:a16="http://schemas.microsoft.com/office/drawing/2014/main" id="{B2FF6D41-C484-4738-9925-74EA4D53AB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37" y="6187240"/>
            <a:ext cx="2214914" cy="57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9617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AB1DB8B-E075-4026-A6FE-525462F63B85}"/>
              </a:ext>
            </a:extLst>
          </p:cNvPr>
          <p:cNvSpPr/>
          <p:nvPr/>
        </p:nvSpPr>
        <p:spPr>
          <a:xfrm>
            <a:off x="0" y="0"/>
            <a:ext cx="12192000" cy="10522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7535989-365F-4EF5-990D-8C50CA30403A}"/>
              </a:ext>
            </a:extLst>
          </p:cNvPr>
          <p:cNvSpPr txBox="1">
            <a:spLocks/>
          </p:cNvSpPr>
          <p:nvPr/>
        </p:nvSpPr>
        <p:spPr>
          <a:xfrm>
            <a:off x="0" y="-34876"/>
            <a:ext cx="12191999" cy="128616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NETWORKING</a:t>
            </a:r>
          </a:p>
        </p:txBody>
      </p:sp>
      <p:pic>
        <p:nvPicPr>
          <p:cNvPr id="11" name="Picture 10" descr="A close up of a logo&#10;&#10;Description generated with high confidence">
            <a:extLst>
              <a:ext uri="{FF2B5EF4-FFF2-40B4-BE49-F238E27FC236}">
                <a16:creationId xmlns:a16="http://schemas.microsoft.com/office/drawing/2014/main" id="{F0FE5CCB-D2F7-45E6-80C3-711560A19E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3882" y="6179630"/>
            <a:ext cx="2214914" cy="57350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F6CD5F8-2C18-4497-A95E-71DF78724077}"/>
              </a:ext>
            </a:extLst>
          </p:cNvPr>
          <p:cNvSpPr txBox="1"/>
          <p:nvPr/>
        </p:nvSpPr>
        <p:spPr>
          <a:xfrm>
            <a:off x="6095999" y="1347538"/>
            <a:ext cx="5789024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Join:</a:t>
            </a:r>
            <a:endParaRPr lang="en-US" sz="24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Local ACS Chapter</a:t>
            </a:r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Surgery Interest Group Directory</a:t>
            </a:r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Medical Student Community </a:t>
            </a:r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RAS-ACS Hangouts </a:t>
            </a:r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ACS Committees</a:t>
            </a:r>
          </a:p>
          <a:p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Attend: </a:t>
            </a:r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Clinical Congress</a:t>
            </a:r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Leadership &amp; Advocacy Summit</a:t>
            </a:r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Local ACS Chapter Meetings </a:t>
            </a:r>
          </a:p>
          <a:p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 descr="A close up of text on a black background&#10;&#10;Description generated with very high confidence">
            <a:extLst>
              <a:ext uri="{FF2B5EF4-FFF2-40B4-BE49-F238E27FC236}">
                <a16:creationId xmlns:a16="http://schemas.microsoft.com/office/drawing/2014/main" id="{68C0033D-1146-4DAF-BBCD-5CB855A31C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4868"/>
            <a:ext cx="5814462" cy="3508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0122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2BC6987-A889-4169-9C59-82044B05F623}"/>
              </a:ext>
            </a:extLst>
          </p:cNvPr>
          <p:cNvSpPr/>
          <p:nvPr/>
        </p:nvSpPr>
        <p:spPr>
          <a:xfrm>
            <a:off x="529389" y="1573271"/>
            <a:ext cx="4860758" cy="8341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Medical Student Membership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995BA00-DBF9-4CBA-B9EA-3845CE8585F3}"/>
              </a:ext>
            </a:extLst>
          </p:cNvPr>
          <p:cNvSpPr/>
          <p:nvPr/>
        </p:nvSpPr>
        <p:spPr>
          <a:xfrm>
            <a:off x="6801853" y="1573271"/>
            <a:ext cx="4860758" cy="8341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you’ll need to apply</a:t>
            </a:r>
          </a:p>
        </p:txBody>
      </p:sp>
      <p:pic>
        <p:nvPicPr>
          <p:cNvPr id="8" name="Picture 7" descr="A close up of a logo&#10;&#10;Description generated with high confidence">
            <a:extLst>
              <a:ext uri="{FF2B5EF4-FFF2-40B4-BE49-F238E27FC236}">
                <a16:creationId xmlns:a16="http://schemas.microsoft.com/office/drawing/2014/main" id="{361ED364-0CF7-4880-B657-4E12E2D4CC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706" y="6208295"/>
            <a:ext cx="2214914" cy="573505"/>
          </a:xfrm>
          <a:prstGeom prst="rect">
            <a:avLst/>
          </a:prstGeom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609E356E-2A0A-41CF-8229-DE5E97DE1F3A}"/>
              </a:ext>
            </a:extLst>
          </p:cNvPr>
          <p:cNvSpPr txBox="1">
            <a:spLocks/>
          </p:cNvSpPr>
          <p:nvPr/>
        </p:nvSpPr>
        <p:spPr>
          <a:xfrm>
            <a:off x="529389" y="2684000"/>
            <a:ext cx="4860758" cy="399047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Easy online application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Only $20 to apply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Access to ACS communities &amp; publications 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Unique educational and networking opportunities </a:t>
            </a:r>
          </a:p>
          <a:p>
            <a:pPr marL="0" indent="0">
              <a:buFont typeface="Wingdings 2" pitchFamily="18" charset="2"/>
              <a:buNone/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Font typeface="Wingdings 2" pitchFamily="18" charset="2"/>
              <a:buNone/>
            </a:pPr>
            <a:r>
              <a:rPr lang="en-US" sz="28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Membership Matters!</a:t>
            </a:r>
          </a:p>
          <a:p>
            <a:pPr marL="0" indent="0">
              <a:buFont typeface="Wingdings 2" pitchFamily="18" charset="2"/>
              <a:buNone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 you have any questions about applying contact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enroll@facs.org</a:t>
            </a:r>
          </a:p>
          <a:p>
            <a:pPr marL="0" indent="0">
              <a:buFont typeface="Wingdings 2" pitchFamily="18" charset="2"/>
              <a:buNone/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66D0919-EC98-41B8-A597-B50403A7256E}"/>
              </a:ext>
            </a:extLst>
          </p:cNvPr>
          <p:cNvSpPr txBox="1">
            <a:spLocks/>
          </p:cNvSpPr>
          <p:nvPr/>
        </p:nvSpPr>
        <p:spPr>
          <a:xfrm>
            <a:off x="6801853" y="2511360"/>
            <a:ext cx="4860758" cy="4191000"/>
          </a:xfrm>
          <a:prstGeom prst="rect">
            <a:avLst/>
          </a:prstGeom>
        </p:spPr>
        <p:txBody>
          <a:bodyPr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current contact information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Information about your medical education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Verification that you are currently attending medical school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Information about your graduate degree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Information about your military service, if applicable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D029315-D4AD-4E15-AE45-149185C97DA4}"/>
              </a:ext>
            </a:extLst>
          </p:cNvPr>
          <p:cNvSpPr/>
          <p:nvPr/>
        </p:nvSpPr>
        <p:spPr>
          <a:xfrm>
            <a:off x="529389" y="1081114"/>
            <a:ext cx="11662611" cy="1323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96D98FA-478B-4F29-9C7F-8F11BAC6FA49}"/>
              </a:ext>
            </a:extLst>
          </p:cNvPr>
          <p:cNvSpPr/>
          <p:nvPr/>
        </p:nvSpPr>
        <p:spPr>
          <a:xfrm>
            <a:off x="0" y="1093713"/>
            <a:ext cx="388448" cy="13235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DDD05B5-E52A-4332-B418-5573F2512732}"/>
              </a:ext>
            </a:extLst>
          </p:cNvPr>
          <p:cNvSpPr txBox="1">
            <a:spLocks/>
          </p:cNvSpPr>
          <p:nvPr/>
        </p:nvSpPr>
        <p:spPr>
          <a:xfrm>
            <a:off x="0" y="-34876"/>
            <a:ext cx="12191999" cy="128616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TO APPLY</a:t>
            </a:r>
          </a:p>
        </p:txBody>
      </p:sp>
    </p:spTree>
    <p:extLst>
      <p:ext uri="{BB962C8B-B14F-4D97-AF65-F5344CB8AC3E}">
        <p14:creationId xmlns:p14="http://schemas.microsoft.com/office/powerpoint/2010/main" val="12034563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generated with high confidence">
            <a:extLst>
              <a:ext uri="{FF2B5EF4-FFF2-40B4-BE49-F238E27FC236}">
                <a16:creationId xmlns:a16="http://schemas.microsoft.com/office/drawing/2014/main" id="{887546C1-B057-462E-9151-B6A66A5174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50" y="0"/>
            <a:ext cx="6191250" cy="14287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4549E48-89BE-445A-A404-F61D471983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2112" y="6135278"/>
            <a:ext cx="2213040" cy="57917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08FEF57-4CD8-4FA6-9068-1C6E6481F603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6000750" cy="1428750"/>
          </a:xfrm>
          <a:prstGeom prst="rect">
            <a:avLst/>
          </a:prstGeom>
          <a:solidFill>
            <a:srgbClr val="E7E3C6"/>
          </a:solidFill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b="1" dirty="0">
                <a:solidFill>
                  <a:srgbClr val="512D6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STAY CONNECTED!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4A8A93-EB6A-4C29-A91A-A4DE87EABF51}"/>
              </a:ext>
            </a:extLst>
          </p:cNvPr>
          <p:cNvSpPr/>
          <p:nvPr/>
        </p:nvSpPr>
        <p:spPr>
          <a:xfrm>
            <a:off x="-2" y="160774"/>
            <a:ext cx="6292517" cy="1205801"/>
          </a:xfrm>
          <a:prstGeom prst="rect">
            <a:avLst/>
          </a:prstGeom>
          <a:solidFill>
            <a:srgbClr val="512D6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STAY </a:t>
            </a:r>
            <a:r>
              <a:rPr lang="en-US" sz="3600" b="1" dirty="0">
                <a:solidFill>
                  <a:srgbClr val="FFFA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CONNECTED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261FF0C-8F6F-40A9-B989-5ECB49223B30}"/>
              </a:ext>
            </a:extLst>
          </p:cNvPr>
          <p:cNvSpPr txBox="1">
            <a:spLocks/>
          </p:cNvSpPr>
          <p:nvPr/>
        </p:nvSpPr>
        <p:spPr>
          <a:xfrm>
            <a:off x="0" y="1753737"/>
            <a:ext cx="12192000" cy="91440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pitchFamily="18" charset="2"/>
              <a:buNone/>
            </a:pPr>
            <a:r>
              <a:rPr lang="en-US" sz="36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Connect with us to make sure you don’t miss out on any ACS news or opportunities!</a:t>
            </a:r>
          </a:p>
        </p:txBody>
      </p:sp>
      <p:pic>
        <p:nvPicPr>
          <p:cNvPr id="8" name="Picture 2" descr="C:\Users\hlakew\AppData\Local\Microsoft\Windows\Temporary Internet Files\Content.IE5\F5TRUYEY\768px-Facebook_Shiny_Icon.svg[1].png">
            <a:hlinkClick r:id="rId4"/>
            <a:extLst>
              <a:ext uri="{FF2B5EF4-FFF2-40B4-BE49-F238E27FC236}">
                <a16:creationId xmlns:a16="http://schemas.microsoft.com/office/drawing/2014/main" id="{EB3EB067-33BC-4E85-B49E-1948E3D34D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26" y="3816335"/>
            <a:ext cx="618952" cy="618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hlakew\AppData\Local\Microsoft\Windows\Temporary Internet Files\Content.IE5\F5TRUYEY\Twitter_bird_logo_2012.svg[1].png">
            <a:hlinkClick r:id="rId6"/>
            <a:extLst>
              <a:ext uri="{FF2B5EF4-FFF2-40B4-BE49-F238E27FC236}">
                <a16:creationId xmlns:a16="http://schemas.microsoft.com/office/drawing/2014/main" id="{0F926D1A-A287-4CEB-9E7D-5192B0D6B9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942" y="4654535"/>
            <a:ext cx="621636" cy="505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hlakew\AppData\Local\Microsoft\Windows\Temporary Internet Files\Content.IE5\1QQ8PQFX\icon___internet_by_liuyanghejerry-d4955n5[1].png">
            <a:hlinkClick r:id="rId8"/>
            <a:extLst>
              <a:ext uri="{FF2B5EF4-FFF2-40B4-BE49-F238E27FC236}">
                <a16:creationId xmlns:a16="http://schemas.microsoft.com/office/drawing/2014/main" id="{31250DC9-099C-4316-9B5F-EE02CBFB9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26" y="2993124"/>
            <a:ext cx="618952" cy="618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B197F32-E0FE-4D6F-9C4D-60A73D5110C8}"/>
              </a:ext>
            </a:extLst>
          </p:cNvPr>
          <p:cNvSpPr txBox="1"/>
          <p:nvPr/>
        </p:nvSpPr>
        <p:spPr>
          <a:xfrm>
            <a:off x="4918265" y="4707158"/>
            <a:ext cx="22376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@</a:t>
            </a:r>
            <a:r>
              <a:rPr lang="en-US" sz="20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AmCollSurgeons</a:t>
            </a:r>
            <a:endParaRPr lang="en-US" sz="20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3A5685-BC5C-4CA1-AFD2-DA0535E5FBF9}"/>
              </a:ext>
            </a:extLst>
          </p:cNvPr>
          <p:cNvSpPr txBox="1"/>
          <p:nvPr/>
        </p:nvSpPr>
        <p:spPr>
          <a:xfrm>
            <a:off x="4918265" y="3858076"/>
            <a:ext cx="36771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facebook.com/</a:t>
            </a:r>
            <a:r>
              <a:rPr lang="en-US" sz="20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AmCollSurgeons</a:t>
            </a:r>
            <a:endParaRPr lang="en-US" sz="3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CF7DA6-24B5-4A17-86E8-DA287E3D3D24}"/>
              </a:ext>
            </a:extLst>
          </p:cNvPr>
          <p:cNvSpPr txBox="1"/>
          <p:nvPr/>
        </p:nvSpPr>
        <p:spPr>
          <a:xfrm>
            <a:off x="4918265" y="3102545"/>
            <a:ext cx="17202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www.facs.org</a:t>
            </a:r>
            <a:endParaRPr lang="en-US" sz="24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79A4A80-C533-445A-9000-9F3F0F531CB6}"/>
              </a:ext>
            </a:extLst>
          </p:cNvPr>
          <p:cNvSpPr/>
          <p:nvPr/>
        </p:nvSpPr>
        <p:spPr>
          <a:xfrm>
            <a:off x="4918265" y="5451798"/>
            <a:ext cx="53339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youtube.com/</a:t>
            </a:r>
            <a:r>
              <a:rPr lang="en-US" sz="20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AmCollegeofSurgeons</a:t>
            </a:r>
            <a:endParaRPr lang="en-US" sz="16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Picture 2" descr="C:\Users\hlakew\AppData\Local\Microsoft\Windows\Temporary Internet Files\Content.IE5\HCGFWGPZ\youtube_play[1].png">
            <a:hlinkClick r:id="rId10"/>
            <a:extLst>
              <a:ext uri="{FF2B5EF4-FFF2-40B4-BE49-F238E27FC236}">
                <a16:creationId xmlns:a16="http://schemas.microsoft.com/office/drawing/2014/main" id="{4B1549A3-240B-47B9-85C6-6F9D64912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222" y="5260151"/>
            <a:ext cx="919076" cy="919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9491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generated with high confidence">
            <a:extLst>
              <a:ext uri="{FF2B5EF4-FFF2-40B4-BE49-F238E27FC236}">
                <a16:creationId xmlns:a16="http://schemas.microsoft.com/office/drawing/2014/main" id="{B09E5A70-830F-48CA-8E3F-31D316FF9C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556" y="1371600"/>
            <a:ext cx="3765443" cy="421983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953827D-97E0-4E97-A71D-D3EE9969933C}"/>
              </a:ext>
            </a:extLst>
          </p:cNvPr>
          <p:cNvSpPr/>
          <p:nvPr/>
        </p:nvSpPr>
        <p:spPr>
          <a:xfrm>
            <a:off x="0" y="0"/>
            <a:ext cx="12192000" cy="12512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814074F-3504-47C1-8F57-A886A556A270}"/>
              </a:ext>
            </a:extLst>
          </p:cNvPr>
          <p:cNvSpPr txBox="1">
            <a:spLocks/>
          </p:cNvSpPr>
          <p:nvPr/>
        </p:nvSpPr>
        <p:spPr>
          <a:xfrm>
            <a:off x="0" y="-34876"/>
            <a:ext cx="12191999" cy="128616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is the American College of Surgeons?</a:t>
            </a:r>
          </a:p>
        </p:txBody>
      </p:sp>
      <p:pic>
        <p:nvPicPr>
          <p:cNvPr id="15" name="Picture 14" descr="A close up of a logo&#10;&#10;Description generated with high confidence">
            <a:extLst>
              <a:ext uri="{FF2B5EF4-FFF2-40B4-BE49-F238E27FC236}">
                <a16:creationId xmlns:a16="http://schemas.microsoft.com/office/drawing/2014/main" id="{38A4689A-E5A8-4B59-88A2-A6FFAA53F8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706" y="6208295"/>
            <a:ext cx="2214914" cy="573505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D8BEF2C-29FF-4767-B7A2-311CAE94DF0E}"/>
              </a:ext>
            </a:extLst>
          </p:cNvPr>
          <p:cNvSpPr txBox="1">
            <a:spLocks/>
          </p:cNvSpPr>
          <p:nvPr/>
        </p:nvSpPr>
        <p:spPr>
          <a:xfrm>
            <a:off x="304800" y="1371600"/>
            <a:ext cx="8998858" cy="4836695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latin typeface="Tahoma" pitchFamily="34" charset="0"/>
              </a:rPr>
              <a:t>The </a:t>
            </a:r>
            <a:r>
              <a:rPr lang="en-US" altLang="en-US" sz="2800" b="1" dirty="0">
                <a:solidFill>
                  <a:srgbClr val="F3A60B"/>
                </a:solidFill>
                <a:latin typeface="Tahoma" pitchFamily="34" charset="0"/>
              </a:rPr>
              <a:t>largest</a:t>
            </a:r>
            <a:r>
              <a:rPr lang="en-US" altLang="en-US" sz="2400" dirty="0">
                <a:latin typeface="Tahoma" pitchFamily="34" charset="0"/>
              </a:rPr>
              <a:t> organization of surgeons in the world</a:t>
            </a:r>
          </a:p>
          <a:p>
            <a:pPr>
              <a:lnSpc>
                <a:spcPct val="110000"/>
              </a:lnSpc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latin typeface="Tahoma" pitchFamily="34" charset="0"/>
              </a:rPr>
              <a:t>Founded in 1913</a:t>
            </a:r>
          </a:p>
          <a:p>
            <a:pPr>
              <a:lnSpc>
                <a:spcPct val="110000"/>
              </a:lnSpc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latin typeface="Tahoma" pitchFamily="34" charset="0"/>
              </a:rPr>
              <a:t>Develops education and training programs</a:t>
            </a:r>
          </a:p>
          <a:p>
            <a:pPr>
              <a:lnSpc>
                <a:spcPct val="110000"/>
              </a:lnSpc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latin typeface="Tahoma" pitchFamily="34" charset="0"/>
              </a:rPr>
              <a:t>Improves care for surgical patients</a:t>
            </a:r>
          </a:p>
          <a:p>
            <a:pPr>
              <a:lnSpc>
                <a:spcPct val="110000"/>
              </a:lnSpc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latin typeface="Tahoma" pitchFamily="34" charset="0"/>
              </a:rPr>
              <a:t>Provides scholarships and fellowships for the next generation of surgeons</a:t>
            </a:r>
          </a:p>
          <a:p>
            <a:pPr>
              <a:lnSpc>
                <a:spcPct val="110000"/>
              </a:lnSpc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latin typeface="Tahoma" pitchFamily="34" charset="0"/>
              </a:rPr>
              <a:t>Conducts research to provide best practices in patient care</a:t>
            </a:r>
          </a:p>
          <a:p>
            <a:pPr>
              <a:lnSpc>
                <a:spcPct val="110000"/>
              </a:lnSpc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latin typeface="Tahoma" pitchFamily="34" charset="0"/>
              </a:rPr>
              <a:t>Gives surgeons throughout the world opportunities for networking</a:t>
            </a:r>
          </a:p>
          <a:p>
            <a:pPr>
              <a:lnSpc>
                <a:spcPct val="110000"/>
              </a:lnSpc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latin typeface="Tahoma" pitchFamily="34" charset="0"/>
              </a:rPr>
              <a:t>Promotes the image of the surgical profession</a:t>
            </a:r>
          </a:p>
          <a:p>
            <a:pPr marL="0" indent="0">
              <a:buFont typeface="Wingdings 2" pitchFamily="18" charset="2"/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89760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995168" cy="4343400"/>
          </a:xfrm>
        </p:spPr>
        <p:txBody>
          <a:bodyPr anchor="ctr">
            <a:normAutofit/>
          </a:bodyPr>
          <a:lstStyle/>
          <a:p>
            <a:pPr algn="ctr"/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More than </a:t>
            </a:r>
            <a:r>
              <a:rPr lang="en-US" sz="6000" b="1" dirty="0">
                <a:ln w="19050">
                  <a:solidFill>
                    <a:schemeClr val="bg1"/>
                  </a:solidFill>
                </a:ln>
                <a:solidFill>
                  <a:srgbClr val="F3A60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80,000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Members Worldwide</a:t>
            </a:r>
          </a:p>
        </p:txBody>
      </p:sp>
      <p:pic>
        <p:nvPicPr>
          <p:cNvPr id="5" name="Picture 2" descr="C:\Users\hlakew\AppData\Local\Microsoft\Windows\Temporary Internet Files\Content.IE5\F5TRUYEY\world-map-continents-country-flat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686" y="1143000"/>
            <a:ext cx="8229600" cy="4166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 rot="19872516">
            <a:off x="4177271" y="1709003"/>
            <a:ext cx="615788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dirty="0">
                <a:solidFill>
                  <a:schemeClr val="accent1"/>
                </a:solidFill>
                <a:latin typeface="Stencil" panose="040409050D0802020404" pitchFamily="82" charset="0"/>
              </a:rPr>
              <a:t>ACS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4849" y="6062626"/>
            <a:ext cx="2855437" cy="734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318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59805-65FB-484F-95C0-F5ACE315E2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1283932"/>
            <a:ext cx="7237110" cy="4521781"/>
          </a:xfrm>
        </p:spPr>
        <p:txBody>
          <a:bodyPr anchor="t">
            <a:no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Join the more than 3,000 medical student members across the country who have turned to the American College of Surgeons (ACS) to learn more about how to prepare for a career in surgery. </a:t>
            </a:r>
            <a:b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 a Medical Student Member, you will receive access to a wide variety of benefits to </a:t>
            </a:r>
            <a:r>
              <a:rPr lang="en-US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enhance your professional experience and assist you on your path to becoming a surgeon. </a:t>
            </a:r>
          </a:p>
        </p:txBody>
      </p:sp>
      <p:pic>
        <p:nvPicPr>
          <p:cNvPr id="5" name="Picture 4" descr="A picture containing person, indoor&#10;&#10;Description generated with high confidence">
            <a:extLst>
              <a:ext uri="{FF2B5EF4-FFF2-40B4-BE49-F238E27FC236}">
                <a16:creationId xmlns:a16="http://schemas.microsoft.com/office/drawing/2014/main" id="{ED907B99-C569-4BDD-ADF4-8654AA48E5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402"/>
          <a:stretch/>
        </p:blipFill>
        <p:spPr>
          <a:xfrm>
            <a:off x="7237112" y="1051703"/>
            <a:ext cx="4954888" cy="4746171"/>
          </a:xfrm>
          <a:prstGeom prst="rect">
            <a:avLst/>
          </a:prstGeom>
        </p:spPr>
      </p:pic>
      <p:pic>
        <p:nvPicPr>
          <p:cNvPr id="4" name="Picture 3" descr="A close up of a logo&#10;&#10;Description generated with high confidence">
            <a:extLst>
              <a:ext uri="{FF2B5EF4-FFF2-40B4-BE49-F238E27FC236}">
                <a16:creationId xmlns:a16="http://schemas.microsoft.com/office/drawing/2014/main" id="{1825BB3A-BF7C-434A-8849-CC38496AF8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706" y="6208295"/>
            <a:ext cx="2214914" cy="57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140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953827D-97E0-4E97-A71D-D3EE9969933C}"/>
              </a:ext>
            </a:extLst>
          </p:cNvPr>
          <p:cNvSpPr/>
          <p:nvPr/>
        </p:nvSpPr>
        <p:spPr>
          <a:xfrm>
            <a:off x="0" y="0"/>
            <a:ext cx="12192000" cy="12512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814074F-3504-47C1-8F57-A886A556A270}"/>
              </a:ext>
            </a:extLst>
          </p:cNvPr>
          <p:cNvSpPr txBox="1">
            <a:spLocks/>
          </p:cNvSpPr>
          <p:nvPr/>
        </p:nvSpPr>
        <p:spPr>
          <a:xfrm>
            <a:off x="0" y="-34876"/>
            <a:ext cx="12191999" cy="128616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EDUCATIONAL RESOURCES</a:t>
            </a:r>
          </a:p>
        </p:txBody>
      </p:sp>
      <p:pic>
        <p:nvPicPr>
          <p:cNvPr id="15" name="Picture 14" descr="A close up of a logo&#10;&#10;Description generated with high confidence">
            <a:extLst>
              <a:ext uri="{FF2B5EF4-FFF2-40B4-BE49-F238E27FC236}">
                <a16:creationId xmlns:a16="http://schemas.microsoft.com/office/drawing/2014/main" id="{38A4689A-E5A8-4B59-88A2-A6FFAA53F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706" y="6208295"/>
            <a:ext cx="2214914" cy="57350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C2396B4B-5FC7-465C-B4C6-FD24F3474D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295254"/>
            <a:ext cx="7858468" cy="34774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FF13B58-D560-44B5-8F3F-DAC2FD3C041A}"/>
              </a:ext>
            </a:extLst>
          </p:cNvPr>
          <p:cNvSpPr txBox="1"/>
          <p:nvPr/>
        </p:nvSpPr>
        <p:spPr>
          <a:xfrm>
            <a:off x="182956" y="5006551"/>
            <a:ext cx="60548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ACS Clinical Congress</a:t>
            </a:r>
          </a:p>
          <a:p>
            <a:r>
              <a:rPr lang="en-US" sz="36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Medical Student Program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CE89E0-4C47-49C5-9DE6-81CF7801923F}"/>
              </a:ext>
            </a:extLst>
          </p:cNvPr>
          <p:cNvSpPr txBox="1"/>
          <p:nvPr/>
        </p:nvSpPr>
        <p:spPr>
          <a:xfrm>
            <a:off x="7949691" y="1500352"/>
            <a:ext cx="41510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Planned presentations and activities include:</a:t>
            </a:r>
          </a:p>
        </p:txBody>
      </p:sp>
      <p:sp>
        <p:nvSpPr>
          <p:cNvPr id="16" name="Content Placeholder 16">
            <a:extLst>
              <a:ext uri="{FF2B5EF4-FFF2-40B4-BE49-F238E27FC236}">
                <a16:creationId xmlns:a16="http://schemas.microsoft.com/office/drawing/2014/main" id="{BDCA9F5E-DF2A-4D19-94DB-720CDBD6A4AE}"/>
              </a:ext>
            </a:extLst>
          </p:cNvPr>
          <p:cNvSpPr txBox="1">
            <a:spLocks/>
          </p:cNvSpPr>
          <p:nvPr/>
        </p:nvSpPr>
        <p:spPr>
          <a:xfrm>
            <a:off x="8197804" y="2596808"/>
            <a:ext cx="3811240" cy="3157903"/>
          </a:xfrm>
          <a:prstGeom prst="rect">
            <a:avLst/>
          </a:prstGeom>
        </p:spPr>
        <p:txBody>
          <a:bodyPr anchor="t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Lifestyle Issues in Surgery</a:t>
            </a:r>
          </a:p>
          <a:p>
            <a:r>
              <a:rPr lang="en-US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Mastering the Surgical Residency Interview</a:t>
            </a:r>
          </a:p>
          <a:p>
            <a:r>
              <a:rPr lang="en-US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Skills Workshops</a:t>
            </a:r>
          </a:p>
          <a:p>
            <a:r>
              <a:rPr lang="en-US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Mock Interview Practice</a:t>
            </a:r>
          </a:p>
          <a:p>
            <a:r>
              <a:rPr lang="en-US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Networking with Specialty Surgeons, Program Directors, and Surgical Residents</a:t>
            </a:r>
          </a:p>
          <a:p>
            <a:endParaRPr lang="en-US" sz="18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549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953827D-97E0-4E97-A71D-D3EE9969933C}"/>
              </a:ext>
            </a:extLst>
          </p:cNvPr>
          <p:cNvSpPr/>
          <p:nvPr/>
        </p:nvSpPr>
        <p:spPr>
          <a:xfrm>
            <a:off x="0" y="0"/>
            <a:ext cx="12192000" cy="12512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814074F-3504-47C1-8F57-A886A556A270}"/>
              </a:ext>
            </a:extLst>
          </p:cNvPr>
          <p:cNvSpPr txBox="1">
            <a:spLocks/>
          </p:cNvSpPr>
          <p:nvPr/>
        </p:nvSpPr>
        <p:spPr>
          <a:xfrm>
            <a:off x="0" y="-34876"/>
            <a:ext cx="12191999" cy="128616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EDUCATIONAL RESOURCES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919C0F2-88DD-4933-9337-79BF27F5EB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251284"/>
            <a:ext cx="4463528" cy="5606716"/>
          </a:xfrm>
          <a:prstGeom prst="rect">
            <a:avLst/>
          </a:prstGeom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C1407A75-3EC8-4F08-A3B9-C55619E660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52" y="1755775"/>
            <a:ext cx="421957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BB88E8E-85A2-47A3-A0B7-6EE240474610}"/>
              </a:ext>
            </a:extLst>
          </p:cNvPr>
          <p:cNvSpPr txBox="1">
            <a:spLocks/>
          </p:cNvSpPr>
          <p:nvPr/>
        </p:nvSpPr>
        <p:spPr>
          <a:xfrm>
            <a:off x="5446678" y="1755775"/>
            <a:ext cx="5762170" cy="4301840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American College of Surgeons created an online version of the popular book, "So you want to be a surgeon,” that contains expanded content, including information about all the surgical specialties that admit PGY 1 residents. </a:t>
            </a:r>
          </a:p>
          <a:p>
            <a:pPr marL="0" indent="0">
              <a:buNone/>
            </a:pPr>
            <a:endParaRPr lang="en-US" sz="2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2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</a:t>
            </a:r>
            <a:r>
              <a:rPr lang="en-US" sz="2200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 You Want to Be A Surgeon: An Online Guide to Selecting and Matching with the Best Surgery Residency</a:t>
            </a:r>
            <a:r>
              <a:rPr lang="en-US" sz="2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 is updated on a continuous basis. </a:t>
            </a:r>
          </a:p>
        </p:txBody>
      </p:sp>
      <p:pic>
        <p:nvPicPr>
          <p:cNvPr id="15" name="Picture 14" descr="A close up of a logo&#10;&#10;Description generated with high confidence">
            <a:extLst>
              <a:ext uri="{FF2B5EF4-FFF2-40B4-BE49-F238E27FC236}">
                <a16:creationId xmlns:a16="http://schemas.microsoft.com/office/drawing/2014/main" id="{38A4689A-E5A8-4B59-88A2-A6FFAA53F8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706" y="6208295"/>
            <a:ext cx="2214914" cy="57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229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953827D-97E0-4E97-A71D-D3EE9969933C}"/>
              </a:ext>
            </a:extLst>
          </p:cNvPr>
          <p:cNvSpPr/>
          <p:nvPr/>
        </p:nvSpPr>
        <p:spPr>
          <a:xfrm>
            <a:off x="0" y="0"/>
            <a:ext cx="12192000" cy="12512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814074F-3504-47C1-8F57-A886A556A270}"/>
              </a:ext>
            </a:extLst>
          </p:cNvPr>
          <p:cNvSpPr txBox="1">
            <a:spLocks/>
          </p:cNvSpPr>
          <p:nvPr/>
        </p:nvSpPr>
        <p:spPr>
          <a:xfrm>
            <a:off x="0" y="-34876"/>
            <a:ext cx="12191999" cy="128616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EDUCATIONAL RESOURCES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B58003D-A49A-4BEE-801E-40BBAA16E791}"/>
              </a:ext>
            </a:extLst>
          </p:cNvPr>
          <p:cNvSpPr txBox="1">
            <a:spLocks/>
          </p:cNvSpPr>
          <p:nvPr/>
        </p:nvSpPr>
        <p:spPr>
          <a:xfrm>
            <a:off x="6096000" y="1600200"/>
            <a:ext cx="5646820" cy="5181600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Ensures that fourth-year students have the solid basic surgical skills necessary to step into their new roles as surgery residents</a:t>
            </a:r>
          </a:p>
          <a:p>
            <a:pPr marL="0" indent="0">
              <a:buFont typeface="Wingdings 2" pitchFamily="18" charset="2"/>
              <a:buNone/>
            </a:pPr>
            <a:endParaRPr lang="en-US" sz="2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2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Offers medical students structured, uniform, and consistent learning experiences related to the essential surgical skills needed by all physicians</a:t>
            </a:r>
          </a:p>
          <a:p>
            <a:endParaRPr lang="en-US" sz="2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2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Addresses the competency-based surgical cognitive skills needed by all medical students prior to graduation</a:t>
            </a:r>
          </a:p>
        </p:txBody>
      </p:sp>
      <p:pic>
        <p:nvPicPr>
          <p:cNvPr id="3" name="Picture 2" descr="A close up of a logo&#10;&#10;Description generated with high confidence">
            <a:extLst>
              <a:ext uri="{FF2B5EF4-FFF2-40B4-BE49-F238E27FC236}">
                <a16:creationId xmlns:a16="http://schemas.microsoft.com/office/drawing/2014/main" id="{A7D702A1-C55A-4F2C-BEE5-3B39BC128A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706" y="6208295"/>
            <a:ext cx="2214914" cy="573505"/>
          </a:xfrm>
          <a:prstGeom prst="rect">
            <a:avLst/>
          </a:prstGeom>
        </p:spPr>
      </p:pic>
      <p:pic>
        <p:nvPicPr>
          <p:cNvPr id="7" name="Picture 6">
            <a:hlinkClick r:id="rId3"/>
            <a:extLst>
              <a:ext uri="{FF2B5EF4-FFF2-40B4-BE49-F238E27FC236}">
                <a16:creationId xmlns:a16="http://schemas.microsoft.com/office/drawing/2014/main" id="{62637744-12C6-40B7-88C4-22A06B5A37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206" y="2965640"/>
            <a:ext cx="4103280" cy="1693175"/>
          </a:xfrm>
          <a:prstGeom prst="rect">
            <a:avLst/>
          </a:prstGeom>
        </p:spPr>
      </p:pic>
      <p:pic>
        <p:nvPicPr>
          <p:cNvPr id="11" name="Picture 10">
            <a:hlinkClick r:id="rId5"/>
            <a:extLst>
              <a:ext uri="{FF2B5EF4-FFF2-40B4-BE49-F238E27FC236}">
                <a16:creationId xmlns:a16="http://schemas.microsoft.com/office/drawing/2014/main" id="{A529E042-06D8-4FE6-8336-2F1086D843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206" y="4905749"/>
            <a:ext cx="4103279" cy="1804584"/>
          </a:xfrm>
          <a:prstGeom prst="rect">
            <a:avLst/>
          </a:prstGeom>
        </p:spPr>
      </p:pic>
      <p:pic>
        <p:nvPicPr>
          <p:cNvPr id="13" name="Picture 12" descr="A close up of a logo&#10;&#10;Description generated with high confidence">
            <a:hlinkClick r:id="rId7"/>
            <a:extLst>
              <a:ext uri="{FF2B5EF4-FFF2-40B4-BE49-F238E27FC236}">
                <a16:creationId xmlns:a16="http://schemas.microsoft.com/office/drawing/2014/main" id="{3ACE6111-30F4-48D7-9BCF-5029D8FB7AB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93" y="1600200"/>
            <a:ext cx="5307693" cy="1118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1264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953827D-97E0-4E97-A71D-D3EE9969933C}"/>
              </a:ext>
            </a:extLst>
          </p:cNvPr>
          <p:cNvSpPr/>
          <p:nvPr/>
        </p:nvSpPr>
        <p:spPr>
          <a:xfrm>
            <a:off x="0" y="0"/>
            <a:ext cx="12192000" cy="12512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814074F-3504-47C1-8F57-A886A556A270}"/>
              </a:ext>
            </a:extLst>
          </p:cNvPr>
          <p:cNvSpPr txBox="1">
            <a:spLocks/>
          </p:cNvSpPr>
          <p:nvPr/>
        </p:nvSpPr>
        <p:spPr>
          <a:xfrm>
            <a:off x="0" y="-34876"/>
            <a:ext cx="12191999" cy="128616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EDUCATIONAL RESOURCES</a:t>
            </a:r>
          </a:p>
        </p:txBody>
      </p:sp>
      <p:pic>
        <p:nvPicPr>
          <p:cNvPr id="7" name="Picture 6" descr="A close up of a logo&#10;&#10;Description generated with high confidence">
            <a:extLst>
              <a:ext uri="{FF2B5EF4-FFF2-40B4-BE49-F238E27FC236}">
                <a16:creationId xmlns:a16="http://schemas.microsoft.com/office/drawing/2014/main" id="{4A18ED53-E64D-42C4-9E16-72E5E22454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706" y="6208295"/>
            <a:ext cx="2214914" cy="573505"/>
          </a:xfrm>
          <a:prstGeom prst="rect">
            <a:avLst/>
          </a:prstGeom>
        </p:spPr>
      </p:pic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8FC4FE4D-5268-49A4-B836-1B69E92EFAA4}"/>
              </a:ext>
            </a:extLst>
          </p:cNvPr>
          <p:cNvSpPr txBox="1">
            <a:spLocks/>
          </p:cNvSpPr>
          <p:nvPr/>
        </p:nvSpPr>
        <p:spPr>
          <a:xfrm>
            <a:off x="5709674" y="4372870"/>
            <a:ext cx="5022705" cy="1286161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lvl="1" indent="0"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en-US" sz="2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Provides a standardized introductory course in the evaluation and management of trauma for medical students</a:t>
            </a:r>
          </a:p>
          <a:p>
            <a:endParaRPr lang="en-US" dirty="0"/>
          </a:p>
        </p:txBody>
      </p:sp>
      <p:pic>
        <p:nvPicPr>
          <p:cNvPr id="9" name="Picture 3">
            <a:hlinkClick r:id="rId3"/>
            <a:extLst>
              <a:ext uri="{FF2B5EF4-FFF2-40B4-BE49-F238E27FC236}">
                <a16:creationId xmlns:a16="http://schemas.microsoft.com/office/drawing/2014/main" id="{60FCFA88-B7AC-4470-B3A5-01F37C6574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701" y="4592125"/>
            <a:ext cx="2920472" cy="1286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hlinkClick r:id="rId5"/>
            <a:extLst>
              <a:ext uri="{FF2B5EF4-FFF2-40B4-BE49-F238E27FC236}">
                <a16:creationId xmlns:a16="http://schemas.microsoft.com/office/drawing/2014/main" id="{2009FB36-8E53-48B2-9A37-AE568183AE9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39" r="1685" b="31852"/>
          <a:stretch/>
        </p:blipFill>
        <p:spPr>
          <a:xfrm>
            <a:off x="1739516" y="1467757"/>
            <a:ext cx="3514657" cy="2380343"/>
          </a:xfrm>
          <a:prstGeom prst="rect">
            <a:avLst/>
          </a:prstGeom>
        </p:spPr>
      </p:pic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EB66B428-A84B-4553-96BF-70158413AC48}"/>
              </a:ext>
            </a:extLst>
          </p:cNvPr>
          <p:cNvSpPr txBox="1">
            <a:spLocks/>
          </p:cNvSpPr>
          <p:nvPr/>
        </p:nvSpPr>
        <p:spPr>
          <a:xfrm>
            <a:off x="5709674" y="1800548"/>
            <a:ext cx="5655774" cy="1286161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lvl="1" indent="0">
              <a:spcBef>
                <a:spcPct val="0"/>
              </a:spcBef>
              <a:buNone/>
              <a:defRPr/>
            </a:pPr>
            <a:r>
              <a:rPr lang="en-US" altLang="en-US" sz="2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Addresses the essential areas of knowledge and skills that medical students should possess before beginning surgical residency training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800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953827D-97E0-4E97-A71D-D3EE9969933C}"/>
              </a:ext>
            </a:extLst>
          </p:cNvPr>
          <p:cNvSpPr/>
          <p:nvPr/>
        </p:nvSpPr>
        <p:spPr>
          <a:xfrm>
            <a:off x="0" y="0"/>
            <a:ext cx="12192000" cy="12512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814074F-3504-47C1-8F57-A886A556A270}"/>
              </a:ext>
            </a:extLst>
          </p:cNvPr>
          <p:cNvSpPr txBox="1">
            <a:spLocks/>
          </p:cNvSpPr>
          <p:nvPr/>
        </p:nvSpPr>
        <p:spPr>
          <a:xfrm>
            <a:off x="0" y="-34876"/>
            <a:ext cx="12191999" cy="128616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Engagement Opportunities </a:t>
            </a:r>
          </a:p>
        </p:txBody>
      </p:sp>
      <p:pic>
        <p:nvPicPr>
          <p:cNvPr id="7" name="Picture 6" descr="A close up of a logo&#10;&#10;Description generated with high confidence">
            <a:extLst>
              <a:ext uri="{FF2B5EF4-FFF2-40B4-BE49-F238E27FC236}">
                <a16:creationId xmlns:a16="http://schemas.microsoft.com/office/drawing/2014/main" id="{4A18ED53-E64D-42C4-9E16-72E5E22454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706" y="6208295"/>
            <a:ext cx="2214914" cy="573505"/>
          </a:xfrm>
          <a:prstGeom prst="rect">
            <a:avLst/>
          </a:prstGeom>
        </p:spPr>
      </p:pic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B5383774-6D96-47A6-8765-BBBDB844CDB3}"/>
              </a:ext>
            </a:extLst>
          </p:cNvPr>
          <p:cNvSpPr txBox="1">
            <a:spLocks/>
          </p:cNvSpPr>
          <p:nvPr/>
        </p:nvSpPr>
        <p:spPr>
          <a:xfrm>
            <a:off x="510903" y="1787558"/>
            <a:ext cx="5334001" cy="519450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pitchFamily="18" charset="2"/>
              <a:buNone/>
            </a:pP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GLOBAL</a:t>
            </a:r>
            <a:endParaRPr lang="en-US" altLang="en-US" sz="2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1D2AD1-C22A-4A26-803F-85ACFA8A06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03" y="2274924"/>
            <a:ext cx="5334001" cy="3807325"/>
          </a:xfrm>
          <a:prstGeom prst="rect">
            <a:avLst/>
          </a:prstGeom>
        </p:spPr>
      </p:pic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C6F627D0-205A-4199-A35A-1F8FE26F3876}"/>
              </a:ext>
            </a:extLst>
          </p:cNvPr>
          <p:cNvSpPr txBox="1">
            <a:spLocks/>
          </p:cNvSpPr>
          <p:nvPr/>
        </p:nvSpPr>
        <p:spPr>
          <a:xfrm>
            <a:off x="7157505" y="1787558"/>
            <a:ext cx="4194626" cy="519450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pitchFamily="18" charset="2"/>
              <a:buNone/>
            </a:pPr>
            <a:r>
              <a:rPr lang="en-US" alt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STOP THE BLEED</a:t>
            </a:r>
          </a:p>
        </p:txBody>
      </p:sp>
      <p:pic>
        <p:nvPicPr>
          <p:cNvPr id="11" name="Picture 10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7A8A21DE-4000-4304-A955-D3D9B04AF8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744" y="2462301"/>
            <a:ext cx="4589691" cy="2773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579835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Custom 23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7030A0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797</Words>
  <Application>Microsoft Office PowerPoint</Application>
  <PresentationFormat>Widescreen</PresentationFormat>
  <Paragraphs>109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Century Gothic</vt:lpstr>
      <vt:lpstr>Corbel</vt:lpstr>
      <vt:lpstr>Stencil</vt:lpstr>
      <vt:lpstr>Tahoma</vt:lpstr>
      <vt:lpstr>Wingdings 2</vt:lpstr>
      <vt:lpstr>Frame</vt:lpstr>
      <vt:lpstr>ACS MEDICAL STUDENT TOOLKIT</vt:lpstr>
      <vt:lpstr>PowerPoint Presentation</vt:lpstr>
      <vt:lpstr>More than 80,000 Members Worldwide</vt:lpstr>
      <vt:lpstr>Join the more than 3,000 medical student members across the country who have turned to the American College of Surgeons (ACS) to learn more about how to prepare for a career in surgery.   As a Medical Student Member, you will receive access to a wide variety of benefits to enhance your professional experience and assist you on your path to becoming a surgeon.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ACS MEDICAL STUDENT TOOLKIT</dc:title>
  <dc:creator>Hanna Lakew</dc:creator>
  <cp:lastModifiedBy>Hanna Lakew</cp:lastModifiedBy>
  <cp:revision>28</cp:revision>
  <dcterms:created xsi:type="dcterms:W3CDTF">2019-05-07T17:09:27Z</dcterms:created>
  <dcterms:modified xsi:type="dcterms:W3CDTF">2020-08-06T14:50:14Z</dcterms:modified>
</cp:coreProperties>
</file>