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56" r:id="rId2"/>
    <p:sldId id="276" r:id="rId3"/>
    <p:sldId id="271" r:id="rId4"/>
    <p:sldId id="275" r:id="rId5"/>
    <p:sldId id="257" r:id="rId6"/>
    <p:sldId id="258" r:id="rId7"/>
    <p:sldId id="262" r:id="rId8"/>
    <p:sldId id="279" r:id="rId9"/>
    <p:sldId id="277" r:id="rId10"/>
    <p:sldId id="261" r:id="rId11"/>
    <p:sldId id="280" r:id="rId12"/>
    <p:sldId id="281" r:id="rId13"/>
    <p:sldId id="282" r:id="rId14"/>
    <p:sldId id="283" r:id="rId15"/>
    <p:sldId id="284" r:id="rId16"/>
    <p:sldId id="285" r:id="rId17"/>
    <p:sldId id="288" r:id="rId18"/>
    <p:sldId id="286" r:id="rId19"/>
    <p:sldId id="287" r:id="rId20"/>
    <p:sldId id="263" r:id="rId21"/>
    <p:sldId id="274"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801" autoAdjust="0"/>
  </p:normalViewPr>
  <p:slideViewPr>
    <p:cSldViewPr snapToGrid="0" snapToObjects="1">
      <p:cViewPr>
        <p:scale>
          <a:sx n="88" d="100"/>
          <a:sy n="88" d="100"/>
        </p:scale>
        <p:origin x="-570" y="1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43B527-3B20-D141-886A-63AC492DC86D}" type="datetimeFigureOut">
              <a:rPr lang="en-US" smtClean="0"/>
              <a:pPr/>
              <a:t>3/22/2016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30AD48-928F-7740-9011-EBCC3F4D8BB4}" type="slidenum">
              <a:rPr lang="en-US" smtClean="0"/>
              <a:pPr/>
              <a:t>‹#›</a:t>
            </a:fld>
            <a:endParaRPr lang="en-US"/>
          </a:p>
        </p:txBody>
      </p:sp>
    </p:spTree>
    <p:extLst>
      <p:ext uri="{BB962C8B-B14F-4D97-AF65-F5344CB8AC3E}">
        <p14:creationId xmlns:p14="http://schemas.microsoft.com/office/powerpoint/2010/main" val="14374230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Teaching surgery outside of the operating room can be a significant challenge for many practitioners.</a:t>
            </a:r>
            <a:r>
              <a:rPr lang="en-US" baseline="0" dirty="0" smtClean="0"/>
              <a:t>  The talk on teaching </a:t>
            </a:r>
            <a:r>
              <a:rPr lang="en-US" baseline="0" dirty="0" err="1" smtClean="0"/>
              <a:t>millenials</a:t>
            </a:r>
            <a:r>
              <a:rPr lang="en-US" baseline="0" dirty="0" smtClean="0"/>
              <a:t> highlights the learning styles of this new generation of others.  While the </a:t>
            </a:r>
            <a:r>
              <a:rPr lang="en-US" baseline="0" dirty="0" err="1" smtClean="0"/>
              <a:t>socratic</a:t>
            </a:r>
            <a:r>
              <a:rPr lang="en-US" baseline="0" dirty="0" smtClean="0"/>
              <a:t> method is useful at times this style can be perceived as abusive and demeaning.  Teachers therefore, need to adopt techniques they may not be familiar with to effectively interact with modern medical learners.  In this talk we will highlight the challenges facing the surgeon trying to teach outside the operating room and provide some simple tools that can be used in an attempt to be successful.  </a:t>
            </a:r>
            <a:endParaRPr lang="en-US" dirty="0"/>
          </a:p>
        </p:txBody>
      </p:sp>
      <p:sp>
        <p:nvSpPr>
          <p:cNvPr id="4" name="Slide Number Placeholder 3"/>
          <p:cNvSpPr>
            <a:spLocks noGrp="1"/>
          </p:cNvSpPr>
          <p:nvPr>
            <p:ph type="sldNum" sz="quarter" idx="10"/>
          </p:nvPr>
        </p:nvSpPr>
        <p:spPr/>
        <p:txBody>
          <a:bodyPr/>
          <a:lstStyle/>
          <a:p>
            <a:fld id="{7330AD48-928F-7740-9011-EBCC3F4D8BB4}" type="slidenum">
              <a:rPr lang="en-US" smtClean="0"/>
              <a:pPr/>
              <a:t>1</a:t>
            </a:fld>
            <a:endParaRPr lang="en-US"/>
          </a:p>
        </p:txBody>
      </p:sp>
    </p:spTree>
    <p:extLst>
      <p:ext uri="{BB962C8B-B14F-4D97-AF65-F5344CB8AC3E}">
        <p14:creationId xmlns:p14="http://schemas.microsoft.com/office/powerpoint/2010/main" val="1338491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thing is to adopt the mindset</a:t>
            </a:r>
            <a:r>
              <a:rPr lang="en-US" baseline="0" dirty="0" smtClean="0"/>
              <a:t> that part of my daily standard work is teaching.</a:t>
            </a:r>
            <a:endParaRPr lang="en-US" dirty="0"/>
          </a:p>
        </p:txBody>
      </p:sp>
      <p:sp>
        <p:nvSpPr>
          <p:cNvPr id="4" name="Slide Number Placeholder 3"/>
          <p:cNvSpPr>
            <a:spLocks noGrp="1"/>
          </p:cNvSpPr>
          <p:nvPr>
            <p:ph type="sldNum" sz="quarter" idx="10"/>
          </p:nvPr>
        </p:nvSpPr>
        <p:spPr/>
        <p:txBody>
          <a:bodyPr/>
          <a:lstStyle/>
          <a:p>
            <a:fld id="{7330AD48-928F-7740-9011-EBCC3F4D8BB4}" type="slidenum">
              <a:rPr lang="en-US" smtClean="0"/>
              <a:pPr/>
              <a:t>10</a:t>
            </a:fld>
            <a:endParaRPr lang="en-US"/>
          </a:p>
        </p:txBody>
      </p:sp>
    </p:spTree>
    <p:extLst>
      <p:ext uri="{BB962C8B-B14F-4D97-AF65-F5344CB8AC3E}">
        <p14:creationId xmlns:p14="http://schemas.microsoft.com/office/powerpoint/2010/main" val="3831731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McGee and Irby describe three practical tips for efficient teaching in the outpatient clinic.  The first is to make sure you prepare the learners for the experience. Learners should</a:t>
            </a:r>
            <a:r>
              <a:rPr lang="en-US" baseline="0" dirty="0" smtClean="0"/>
              <a:t> be thoroughly oriented to clinic personnel and management including </a:t>
            </a:r>
            <a:r>
              <a:rPr lang="en-US" dirty="0" smtClean="0"/>
              <a:t>the</a:t>
            </a:r>
            <a:r>
              <a:rPr lang="en-US" baseline="0" dirty="0" smtClean="0"/>
              <a:t> </a:t>
            </a:r>
            <a:r>
              <a:rPr lang="en-US" dirty="0" smtClean="0"/>
              <a:t>number of patients to be seen, time to be spent with</a:t>
            </a:r>
            <a:r>
              <a:rPr lang="en-US" baseline="0" dirty="0" smtClean="0"/>
              <a:t> </a:t>
            </a:r>
            <a:r>
              <a:rPr lang="en-US" dirty="0" smtClean="0"/>
              <a:t>each patient and how to present patients succinctly. Patient Specific Orientation should also be considered.</a:t>
            </a:r>
          </a:p>
          <a:p>
            <a:r>
              <a:rPr lang="en-US" dirty="0" smtClean="0"/>
              <a:t>Orienting the student to each patient to be interviewed can significantly enhance the effectiveness of</a:t>
            </a:r>
          </a:p>
          <a:p>
            <a:r>
              <a:rPr lang="en-US" dirty="0" smtClean="0"/>
              <a:t>both the learning process and the clinic. This orientation might include reviewing the patient’s medical</a:t>
            </a:r>
          </a:p>
          <a:p>
            <a:r>
              <a:rPr lang="en-US" dirty="0" smtClean="0"/>
              <a:t>background, directing the trainee which complaint to focus on, setting guideline for physical exam., and</a:t>
            </a:r>
          </a:p>
          <a:p>
            <a:r>
              <a:rPr lang="en-US" dirty="0" smtClean="0"/>
              <a:t>setting a time limit for the initial encounter.</a:t>
            </a:r>
          </a:p>
          <a:p>
            <a:r>
              <a:rPr lang="en-US" dirty="0" smtClean="0"/>
              <a:t>The second tip is to teach during the visit. Ask questions to diagnose the</a:t>
            </a:r>
          </a:p>
          <a:p>
            <a:r>
              <a:rPr lang="en-US" dirty="0" smtClean="0"/>
              <a:t>learner’s knowledge and clinical reasoning, select</a:t>
            </a:r>
            <a:r>
              <a:rPr lang="en-US" baseline="0" dirty="0" smtClean="0"/>
              <a:t> </a:t>
            </a:r>
            <a:r>
              <a:rPr lang="en-US" dirty="0" smtClean="0"/>
              <a:t>a specific teaching point in each case, model good</a:t>
            </a:r>
          </a:p>
          <a:p>
            <a:r>
              <a:rPr lang="en-US" dirty="0" smtClean="0"/>
              <a:t>physician-patient interactions, observe at least in part</a:t>
            </a:r>
            <a:r>
              <a:rPr lang="en-US" baseline="0" dirty="0" smtClean="0"/>
              <a:t> </a:t>
            </a:r>
            <a:r>
              <a:rPr lang="en-US" dirty="0" smtClean="0"/>
              <a:t>learner-patient interactions and provide timely and</a:t>
            </a:r>
          </a:p>
          <a:p>
            <a:r>
              <a:rPr lang="en-US" dirty="0" smtClean="0"/>
              <a:t>specific feedback.  The third tip is to teach after the visit.  This means answering questions that arise from</a:t>
            </a:r>
          </a:p>
          <a:p>
            <a:r>
              <a:rPr lang="en-US" dirty="0" smtClean="0"/>
              <a:t>specific patient problems, clarify what learners did not</a:t>
            </a:r>
            <a:r>
              <a:rPr lang="en-US" baseline="0" dirty="0" smtClean="0"/>
              <a:t> </a:t>
            </a:r>
            <a:r>
              <a:rPr lang="en-US" dirty="0" smtClean="0"/>
              <a:t>understand, refer to literature and create reading</a:t>
            </a:r>
          </a:p>
          <a:p>
            <a:r>
              <a:rPr lang="en-US" dirty="0" smtClean="0"/>
              <a:t>assignments.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330AD48-928F-7740-9011-EBCC3F4D8BB4}" type="slidenum">
              <a:rPr lang="en-US" smtClean="0"/>
              <a:pPr/>
              <a:t>11</a:t>
            </a:fld>
            <a:endParaRPr lang="en-US"/>
          </a:p>
        </p:txBody>
      </p:sp>
    </p:spTree>
    <p:extLst>
      <p:ext uri="{BB962C8B-B14F-4D97-AF65-F5344CB8AC3E}">
        <p14:creationId xmlns:p14="http://schemas.microsoft.com/office/powerpoint/2010/main" val="3172908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Microskills</a:t>
            </a:r>
            <a:r>
              <a:rPr lang="en-US" dirty="0" smtClean="0"/>
              <a:t>’ of teaching, also called the one minute</a:t>
            </a:r>
            <a:r>
              <a:rPr lang="en-US" baseline="0" dirty="0" smtClean="0"/>
              <a:t> </a:t>
            </a:r>
            <a:r>
              <a:rPr lang="en-US" dirty="0" smtClean="0"/>
              <a:t>preceptor because of the short time available for teaching in</a:t>
            </a:r>
          </a:p>
          <a:p>
            <a:r>
              <a:rPr lang="en-US" dirty="0" smtClean="0"/>
              <a:t>the clinical environment, provides a simple framework for</a:t>
            </a:r>
            <a:r>
              <a:rPr lang="en-US" baseline="0" dirty="0" smtClean="0"/>
              <a:t> </a:t>
            </a:r>
            <a:r>
              <a:rPr lang="en-US" dirty="0" smtClean="0"/>
              <a:t>daily teaching during patient care (</a:t>
            </a:r>
            <a:r>
              <a:rPr lang="en-US" dirty="0" err="1" smtClean="0"/>
              <a:t>Neher</a:t>
            </a:r>
            <a:r>
              <a:rPr lang="en-US" dirty="0" smtClean="0"/>
              <a:t> et al. 1992). These steps can be used to</a:t>
            </a:r>
          </a:p>
          <a:p>
            <a:r>
              <a:rPr lang="en-US" dirty="0" smtClean="0"/>
              <a:t>structure effective short clinical teaching encounters that last</a:t>
            </a:r>
            <a:r>
              <a:rPr lang="en-US" baseline="0" dirty="0" smtClean="0"/>
              <a:t> </a:t>
            </a:r>
            <a:r>
              <a:rPr lang="en-US" dirty="0" smtClean="0"/>
              <a:t>five minutes or less as well as to address problems that arise.</a:t>
            </a:r>
          </a:p>
        </p:txBody>
      </p:sp>
      <p:sp>
        <p:nvSpPr>
          <p:cNvPr id="4" name="Slide Number Placeholder 3"/>
          <p:cNvSpPr>
            <a:spLocks noGrp="1"/>
          </p:cNvSpPr>
          <p:nvPr>
            <p:ph type="sldNum" sz="quarter" idx="10"/>
          </p:nvPr>
        </p:nvSpPr>
        <p:spPr/>
        <p:txBody>
          <a:bodyPr/>
          <a:lstStyle/>
          <a:p>
            <a:fld id="{7330AD48-928F-7740-9011-EBCC3F4D8BB4}" type="slidenum">
              <a:rPr lang="en-US" smtClean="0"/>
              <a:pPr/>
              <a:t>12</a:t>
            </a:fld>
            <a:endParaRPr lang="en-US"/>
          </a:p>
        </p:txBody>
      </p:sp>
    </p:spTree>
    <p:extLst>
      <p:ext uri="{BB962C8B-B14F-4D97-AF65-F5344CB8AC3E}">
        <p14:creationId xmlns:p14="http://schemas.microsoft.com/office/powerpoint/2010/main" val="1804368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original </a:t>
            </a:r>
            <a:r>
              <a:rPr lang="en-US" dirty="0" err="1" smtClean="0"/>
              <a:t>microskills</a:t>
            </a:r>
            <a:r>
              <a:rPr lang="en-US" dirty="0" smtClean="0"/>
              <a:t> model uses a five-step approach. 1.  Getting a commitment: The teacher encourages</a:t>
            </a:r>
          </a:p>
          <a:p>
            <a:r>
              <a:rPr lang="en-US" dirty="0" smtClean="0"/>
              <a:t>learners to articulate their opinions on the differential diagnosis and management rather than giving their own</a:t>
            </a:r>
          </a:p>
          <a:p>
            <a:r>
              <a:rPr lang="en-US" dirty="0" smtClean="0"/>
              <a:t>conclusions and plans. The teacher must create a safe learning</a:t>
            </a:r>
            <a:r>
              <a:rPr lang="en-US" baseline="0" dirty="0" smtClean="0"/>
              <a:t> </a:t>
            </a:r>
            <a:r>
              <a:rPr lang="en-US" dirty="0" smtClean="0"/>
              <a:t>environment so that learners feel safe enough to risk</a:t>
            </a:r>
          </a:p>
          <a:p>
            <a:r>
              <a:rPr lang="en-US" dirty="0" smtClean="0"/>
              <a:t>a commitment – even if it is wrong.</a:t>
            </a:r>
          </a:p>
          <a:p>
            <a:r>
              <a:rPr lang="en-US" dirty="0" smtClean="0"/>
              <a:t>Step 2. Probing for supporting evidence: The teacher</a:t>
            </a:r>
            <a:r>
              <a:rPr lang="en-US" baseline="0" dirty="0" smtClean="0"/>
              <a:t> </a:t>
            </a:r>
            <a:r>
              <a:rPr lang="en-US" dirty="0" smtClean="0"/>
              <a:t>should encourage learners to ‘think out loud’ and give their</a:t>
            </a:r>
          </a:p>
          <a:p>
            <a:r>
              <a:rPr lang="en-US" dirty="0" smtClean="0"/>
              <a:t>rationale for the commitment they have just made to diagnosis,</a:t>
            </a:r>
            <a:r>
              <a:rPr lang="en-US" baseline="0" dirty="0" smtClean="0"/>
              <a:t> </a:t>
            </a:r>
            <a:r>
              <a:rPr lang="en-US" dirty="0" smtClean="0"/>
              <a:t>treatment, or other aspects of the patient’s problem. Teachers</a:t>
            </a:r>
          </a:p>
          <a:p>
            <a:r>
              <a:rPr lang="en-US" dirty="0" smtClean="0"/>
              <a:t>should either validate learners’ commitments or reject them</a:t>
            </a:r>
            <a:r>
              <a:rPr lang="en-US" baseline="0" dirty="0" smtClean="0"/>
              <a:t> </a:t>
            </a:r>
            <a:r>
              <a:rPr lang="en-US" dirty="0" smtClean="0"/>
              <a:t>gently if flawed.</a:t>
            </a:r>
          </a:p>
          <a:p>
            <a:r>
              <a:rPr lang="en-US" dirty="0" smtClean="0"/>
              <a:t>Step 3. Teaching general rules: Teachers can guide learners</a:t>
            </a:r>
            <a:r>
              <a:rPr lang="en-US" baseline="0" dirty="0" smtClean="0"/>
              <a:t> </a:t>
            </a:r>
            <a:r>
              <a:rPr lang="en-US" dirty="0" smtClean="0"/>
              <a:t>to understand how the learning from one patient can be</a:t>
            </a:r>
          </a:p>
          <a:p>
            <a:r>
              <a:rPr lang="en-US" dirty="0" smtClean="0"/>
              <a:t>applied to other situations. The learner is primed for new</a:t>
            </a:r>
            <a:r>
              <a:rPr lang="en-US" baseline="0" dirty="0" smtClean="0"/>
              <a:t> </a:t>
            </a:r>
            <a:r>
              <a:rPr lang="en-US" dirty="0" smtClean="0"/>
              <a:t>information they can apply to a given patient as well as future</a:t>
            </a:r>
          </a:p>
          <a:p>
            <a:r>
              <a:rPr lang="en-US" dirty="0" smtClean="0"/>
              <a:t>patients. If the learner has performed well and the teacher has</a:t>
            </a:r>
            <a:r>
              <a:rPr lang="en-US" baseline="0" dirty="0" smtClean="0"/>
              <a:t> </a:t>
            </a:r>
            <a:r>
              <a:rPr lang="en-US" dirty="0" smtClean="0"/>
              <a:t>nothing to add, this </a:t>
            </a:r>
            <a:r>
              <a:rPr lang="en-US" dirty="0" err="1" smtClean="0"/>
              <a:t>microskill</a:t>
            </a:r>
            <a:r>
              <a:rPr lang="en-US" dirty="0" smtClean="0"/>
              <a:t> can be skipped.</a:t>
            </a:r>
          </a:p>
          <a:p>
            <a:r>
              <a:rPr lang="en-US" dirty="0" smtClean="0"/>
              <a:t>Step 4. Reinforcing what was done well: It is appropriate to</a:t>
            </a:r>
            <a:r>
              <a:rPr lang="en-US" baseline="0" dirty="0" smtClean="0"/>
              <a:t> </a:t>
            </a:r>
            <a:r>
              <a:rPr lang="en-US" dirty="0" smtClean="0"/>
              <a:t>use this </a:t>
            </a:r>
            <a:r>
              <a:rPr lang="en-US" dirty="0" err="1" smtClean="0"/>
              <a:t>microskill</a:t>
            </a:r>
            <a:r>
              <a:rPr lang="en-US" dirty="0" smtClean="0"/>
              <a:t> every time the trainee has handled a patient</a:t>
            </a:r>
          </a:p>
          <a:p>
            <a:r>
              <a:rPr lang="en-US" dirty="0" smtClean="0"/>
              <a:t>care situation well. Effective reinforcement should be specific</a:t>
            </a:r>
            <a:r>
              <a:rPr lang="en-US" baseline="0" dirty="0" smtClean="0"/>
              <a:t> </a:t>
            </a:r>
            <a:r>
              <a:rPr lang="en-US" dirty="0" smtClean="0"/>
              <a:t>and </a:t>
            </a:r>
            <a:r>
              <a:rPr lang="en-US" dirty="0" err="1" smtClean="0"/>
              <a:t>behaviour</a:t>
            </a:r>
            <a:r>
              <a:rPr lang="en-US" dirty="0" smtClean="0"/>
              <a:t> based and not vague. Positive feedback also</a:t>
            </a:r>
          </a:p>
          <a:p>
            <a:r>
              <a:rPr lang="en-US" dirty="0" smtClean="0"/>
              <a:t>builds the trainee’s self-esteem.</a:t>
            </a:r>
            <a:r>
              <a:rPr lang="en-US" baseline="0" dirty="0" smtClean="0"/>
              <a:t> </a:t>
            </a:r>
          </a:p>
          <a:p>
            <a:r>
              <a:rPr lang="en-US" dirty="0" smtClean="0"/>
              <a:t>Step 5. Correcting mistakes: Negative or constructive</a:t>
            </a:r>
            <a:r>
              <a:rPr lang="en-US" baseline="0" dirty="0" smtClean="0"/>
              <a:t> </a:t>
            </a:r>
            <a:r>
              <a:rPr lang="en-US" dirty="0" smtClean="0"/>
              <a:t>feedback is often avoided by clinical teachers, but this is</a:t>
            </a:r>
            <a:r>
              <a:rPr lang="en-US" baseline="0" dirty="0" smtClean="0"/>
              <a:t> </a:t>
            </a:r>
            <a:r>
              <a:rPr lang="en-US" dirty="0" smtClean="0"/>
              <a:t>vital to ensure good patient care. Encouraging self-assessment</a:t>
            </a:r>
            <a:r>
              <a:rPr lang="en-US" baseline="0" dirty="0" smtClean="0"/>
              <a:t> </a:t>
            </a:r>
            <a:r>
              <a:rPr lang="en-US" dirty="0" smtClean="0"/>
              <a:t>is a good way to have the learners realize their mistakes</a:t>
            </a:r>
            <a:r>
              <a:rPr lang="en-US" baseline="0" dirty="0" smtClean="0"/>
              <a:t> </a:t>
            </a:r>
            <a:r>
              <a:rPr lang="en-US" dirty="0" smtClean="0"/>
              <a:t>themselves and if they have identified their errors, they can be</a:t>
            </a:r>
            <a:r>
              <a:rPr lang="en-US" baseline="0" dirty="0" smtClean="0"/>
              <a:t> </a:t>
            </a:r>
            <a:r>
              <a:rPr lang="en-US" dirty="0" smtClean="0"/>
              <a:t>given positive feedback on their self-reflective capabilities.</a:t>
            </a:r>
            <a:r>
              <a:rPr lang="en-US" baseline="0" dirty="0" smtClean="0"/>
              <a:t> </a:t>
            </a:r>
            <a:r>
              <a:rPr lang="en-US" dirty="0" smtClean="0"/>
              <a:t>If the teacher has to point out mistakes, this must be specific,</a:t>
            </a:r>
          </a:p>
          <a:p>
            <a:r>
              <a:rPr lang="en-US" dirty="0" smtClean="0"/>
              <a:t>timely and based entirely behavior based.</a:t>
            </a:r>
          </a:p>
          <a:p>
            <a:endParaRPr lang="en-US" dirty="0"/>
          </a:p>
        </p:txBody>
      </p:sp>
      <p:sp>
        <p:nvSpPr>
          <p:cNvPr id="4" name="Slide Number Placeholder 3"/>
          <p:cNvSpPr>
            <a:spLocks noGrp="1"/>
          </p:cNvSpPr>
          <p:nvPr>
            <p:ph type="sldNum" sz="quarter" idx="10"/>
          </p:nvPr>
        </p:nvSpPr>
        <p:spPr/>
        <p:txBody>
          <a:bodyPr/>
          <a:lstStyle/>
          <a:p>
            <a:fld id="{7330AD48-928F-7740-9011-EBCC3F4D8BB4}" type="slidenum">
              <a:rPr lang="en-US" smtClean="0"/>
              <a:pPr/>
              <a:t>13</a:t>
            </a:fld>
            <a:endParaRPr lang="en-US"/>
          </a:p>
        </p:txBody>
      </p:sp>
    </p:spTree>
    <p:extLst>
      <p:ext uri="{BB962C8B-B14F-4D97-AF65-F5344CB8AC3E}">
        <p14:creationId xmlns:p14="http://schemas.microsoft.com/office/powerpoint/2010/main" val="3267563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would like to present an</a:t>
            </a:r>
            <a:r>
              <a:rPr lang="en-US" baseline="0" dirty="0" smtClean="0"/>
              <a:t> example of the one minute preceptor technique in action using a common general surgical case.</a:t>
            </a:r>
            <a:endParaRPr lang="en-US" dirty="0"/>
          </a:p>
        </p:txBody>
      </p:sp>
      <p:sp>
        <p:nvSpPr>
          <p:cNvPr id="4" name="Slide Number Placeholder 3"/>
          <p:cNvSpPr>
            <a:spLocks noGrp="1"/>
          </p:cNvSpPr>
          <p:nvPr>
            <p:ph type="sldNum" sz="quarter" idx="10"/>
          </p:nvPr>
        </p:nvSpPr>
        <p:spPr/>
        <p:txBody>
          <a:bodyPr/>
          <a:lstStyle/>
          <a:p>
            <a:fld id="{7330AD48-928F-7740-9011-EBCC3F4D8BB4}" type="slidenum">
              <a:rPr lang="en-US" smtClean="0"/>
              <a:pPr/>
              <a:t>14</a:t>
            </a:fld>
            <a:endParaRPr lang="en-US"/>
          </a:p>
        </p:txBody>
      </p:sp>
    </p:spTree>
    <p:extLst>
      <p:ext uri="{BB962C8B-B14F-4D97-AF65-F5344CB8AC3E}">
        <p14:creationId xmlns:p14="http://schemas.microsoft.com/office/powerpoint/2010/main" val="255453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Notice that questions used in getting a commitment do not simply gather further data about the case. The goal is to gain insight into the learner's reasoning. Questioning by the preceptor for specific data reveals the preceptor's thought process – not the learner's. The learner in the example above needs the opportunity to tell you their assessment of the patient data they have collected.</a:t>
            </a:r>
          </a:p>
          <a:p>
            <a:endParaRPr lang="en-US" dirty="0"/>
          </a:p>
        </p:txBody>
      </p:sp>
      <p:sp>
        <p:nvSpPr>
          <p:cNvPr id="4" name="Slide Number Placeholder 3"/>
          <p:cNvSpPr>
            <a:spLocks noGrp="1"/>
          </p:cNvSpPr>
          <p:nvPr>
            <p:ph type="sldNum" sz="quarter" idx="10"/>
          </p:nvPr>
        </p:nvSpPr>
        <p:spPr/>
        <p:txBody>
          <a:bodyPr/>
          <a:lstStyle/>
          <a:p>
            <a:fld id="{7330AD48-928F-7740-9011-EBCC3F4D8BB4}" type="slidenum">
              <a:rPr lang="en-US" smtClean="0"/>
              <a:pPr/>
              <a:t>15</a:t>
            </a:fld>
            <a:endParaRPr lang="en-US"/>
          </a:p>
        </p:txBody>
      </p:sp>
    </p:spTree>
    <p:extLst>
      <p:ext uri="{BB962C8B-B14F-4D97-AF65-F5344CB8AC3E}">
        <p14:creationId xmlns:p14="http://schemas.microsoft.com/office/powerpoint/2010/main" val="989444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that you have a commitment from the learner, it is important to explore what the basis for their opinion was. The educational setting often rewards a lucky guess to the same degree as a well-reasoned, logical answer. In the clinical setting, it is important to determine that there is an adequate basis for the answer and to encourage an appropriate reasoning process. By the same token it is important to identify the “lucky guess” and to demonstrate the use of appropriate supporting evidence.</a:t>
            </a:r>
          </a:p>
          <a:p>
            <a:r>
              <a:rPr lang="en-US" dirty="0" smtClean="0"/>
              <a:t>Once the learner has made their commitment and looks to you for confirmation, you should resist the urge to pass immediate </a:t>
            </a:r>
            <a:r>
              <a:rPr lang="en-US" dirty="0" err="1" smtClean="0"/>
              <a:t>judgement</a:t>
            </a:r>
            <a:r>
              <a:rPr lang="en-US" dirty="0" smtClean="0"/>
              <a:t> on their response. Instead, ask a question that seeks to understand the rationale for their answer. The question you ask will depend on how they have responded to your request for a commitment:</a:t>
            </a:r>
          </a:p>
          <a:p>
            <a:endParaRPr lang="en-US" dirty="0"/>
          </a:p>
        </p:txBody>
      </p:sp>
      <p:sp>
        <p:nvSpPr>
          <p:cNvPr id="4" name="Slide Number Placeholder 3"/>
          <p:cNvSpPr>
            <a:spLocks noGrp="1"/>
          </p:cNvSpPr>
          <p:nvPr>
            <p:ph type="sldNum" sz="quarter" idx="10"/>
          </p:nvPr>
        </p:nvSpPr>
        <p:spPr/>
        <p:txBody>
          <a:bodyPr/>
          <a:lstStyle/>
          <a:p>
            <a:fld id="{7330AD48-928F-7740-9011-EBCC3F4D8BB4}" type="slidenum">
              <a:rPr lang="en-US" smtClean="0"/>
              <a:pPr/>
              <a:t>16</a:t>
            </a:fld>
            <a:endParaRPr lang="en-US"/>
          </a:p>
        </p:txBody>
      </p:sp>
    </p:spTree>
    <p:extLst>
      <p:ext uri="{BB962C8B-B14F-4D97-AF65-F5344CB8AC3E}">
        <p14:creationId xmlns:p14="http://schemas.microsoft.com/office/powerpoint/2010/main" val="1259217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key but challenging tasks for the learner is to take information and data gained from an individual learning situation and to accurately and correctly generalize it to other situations. There may be a tendency to over generalize – to conclude that all patients in a similar clinical situation may behave in the same way or require the exact same treatment. On the other hand, the learner may be unable to identify an important general principle that can be applied effectively in the future. Brief teaching specifically focused to the encounter can be very effective. Even if you do not have a specific medical fact to share, information on strategies for searching for additional information or facilitating admission to the hospital can be very useful to the learner.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330AD48-928F-7740-9011-EBCC3F4D8BB4}" type="slidenum">
              <a:rPr lang="en-US" smtClean="0"/>
              <a:pPr/>
              <a:t>17</a:t>
            </a:fld>
            <a:endParaRPr lang="en-US"/>
          </a:p>
        </p:txBody>
      </p:sp>
    </p:spTree>
    <p:extLst>
      <p:ext uri="{BB962C8B-B14F-4D97-AF65-F5344CB8AC3E}">
        <p14:creationId xmlns:p14="http://schemas.microsoft.com/office/powerpoint/2010/main" val="868181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order for the learner to improve they must be made aware of what they did well. The simple statement “That was a good presentation” is not sufficient. The learner is not sure if their presentation is “good” because they included current medications or because they omitted the vital signs. Comments should include specific behaviors that demonstrated knowledge skills or attitudes valued by the preceptor</a:t>
            </a:r>
            <a:endParaRPr lang="en-US" dirty="0"/>
          </a:p>
        </p:txBody>
      </p:sp>
      <p:sp>
        <p:nvSpPr>
          <p:cNvPr id="4" name="Slide Number Placeholder 3"/>
          <p:cNvSpPr>
            <a:spLocks noGrp="1"/>
          </p:cNvSpPr>
          <p:nvPr>
            <p:ph type="sldNum" sz="quarter" idx="10"/>
          </p:nvPr>
        </p:nvSpPr>
        <p:spPr/>
        <p:txBody>
          <a:bodyPr/>
          <a:lstStyle/>
          <a:p>
            <a:fld id="{7330AD48-928F-7740-9011-EBCC3F4D8BB4}" type="slidenum">
              <a:rPr lang="en-US" smtClean="0"/>
              <a:pPr/>
              <a:t>18</a:t>
            </a:fld>
            <a:endParaRPr lang="en-US"/>
          </a:p>
        </p:txBody>
      </p:sp>
    </p:spTree>
    <p:extLst>
      <p:ext uri="{BB962C8B-B14F-4D97-AF65-F5344CB8AC3E}">
        <p14:creationId xmlns:p14="http://schemas.microsoft.com/office/powerpoint/2010/main" val="2090064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framing comments it is helpful to avoid extreme terms such as `bad' or “poor”. Expression such as “not best” or “it is preferred” may carry less of a negative value </a:t>
            </a:r>
            <a:r>
              <a:rPr lang="en-US" dirty="0" err="1" smtClean="0"/>
              <a:t>judgement</a:t>
            </a:r>
            <a:r>
              <a:rPr lang="en-US" dirty="0" smtClean="0"/>
              <a:t> while getting the point across. Comments should also be as specific as possible to the situation identifying specific behaviors that could be improved upon in the future.</a:t>
            </a:r>
          </a:p>
          <a:p>
            <a:r>
              <a:rPr lang="en-US" dirty="0" smtClean="0"/>
              <a:t>It is important to reflect here that a balance between positive and constructive criticism is important.</a:t>
            </a:r>
            <a:endParaRPr lang="en-US" dirty="0"/>
          </a:p>
        </p:txBody>
      </p:sp>
      <p:sp>
        <p:nvSpPr>
          <p:cNvPr id="4" name="Slide Number Placeholder 3"/>
          <p:cNvSpPr>
            <a:spLocks noGrp="1"/>
          </p:cNvSpPr>
          <p:nvPr>
            <p:ph type="sldNum" sz="quarter" idx="10"/>
          </p:nvPr>
        </p:nvSpPr>
        <p:spPr/>
        <p:txBody>
          <a:bodyPr/>
          <a:lstStyle/>
          <a:p>
            <a:fld id="{7330AD48-928F-7740-9011-EBCC3F4D8BB4}" type="slidenum">
              <a:rPr lang="en-US" smtClean="0"/>
              <a:pPr/>
              <a:t>19</a:t>
            </a:fld>
            <a:endParaRPr lang="en-US"/>
          </a:p>
        </p:txBody>
      </p:sp>
    </p:spTree>
    <p:extLst>
      <p:ext uri="{BB962C8B-B14F-4D97-AF65-F5344CB8AC3E}">
        <p14:creationId xmlns:p14="http://schemas.microsoft.com/office/powerpoint/2010/main" val="20609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Teaching for most clinicians is an acquired,</a:t>
            </a:r>
            <a:r>
              <a:rPr lang="en-US" baseline="0" dirty="0" smtClean="0"/>
              <a:t> not innate, skill.  We are teaching learners that are very different from us and we need to be clinically and emotionally competent, while being skilled educators.</a:t>
            </a:r>
            <a:endParaRPr lang="en-US" dirty="0"/>
          </a:p>
        </p:txBody>
      </p:sp>
      <p:sp>
        <p:nvSpPr>
          <p:cNvPr id="4" name="Slide Number Placeholder 3"/>
          <p:cNvSpPr>
            <a:spLocks noGrp="1"/>
          </p:cNvSpPr>
          <p:nvPr>
            <p:ph type="sldNum" sz="quarter" idx="10"/>
          </p:nvPr>
        </p:nvSpPr>
        <p:spPr/>
        <p:txBody>
          <a:bodyPr/>
          <a:lstStyle/>
          <a:p>
            <a:fld id="{7330AD48-928F-7740-9011-EBCC3F4D8BB4}" type="slidenum">
              <a:rPr lang="en-US" smtClean="0"/>
              <a:pPr/>
              <a:t>2</a:t>
            </a:fld>
            <a:endParaRPr lang="en-US"/>
          </a:p>
        </p:txBody>
      </p:sp>
    </p:spTree>
    <p:extLst>
      <p:ext uri="{BB962C8B-B14F-4D97-AF65-F5344CB8AC3E}">
        <p14:creationId xmlns:p14="http://schemas.microsoft.com/office/powerpoint/2010/main" val="972225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0AD48-928F-7740-9011-EBCC3F4D8BB4}" type="slidenum">
              <a:rPr lang="en-US" smtClean="0"/>
              <a:pPr/>
              <a:t>21</a:t>
            </a:fld>
            <a:endParaRPr lang="en-US"/>
          </a:p>
        </p:txBody>
      </p:sp>
    </p:spTree>
    <p:extLst>
      <p:ext uri="{BB962C8B-B14F-4D97-AF65-F5344CB8AC3E}">
        <p14:creationId xmlns:p14="http://schemas.microsoft.com/office/powerpoint/2010/main" val="62043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surgeon is faced with multiple challenges in an attempt to become an effective educator.  On</a:t>
            </a:r>
            <a:r>
              <a:rPr lang="en-US" baseline="0" dirty="0" smtClean="0"/>
              <a:t> one side is the need to provide meaningful education while providing efficient, high quality medical care.  On the other side are time constraints, lack of remuneration for teaching, and a lack of knowledge concerning effective teaching.  In other words, how can you effectively educate students and residents, at times an unfunded mandate, while still achieving work RVU targets.  Fortunately most medical schools are beginning to recognize this challenge.  Local resources are available to help clinicians become more effective educators.  Several surgical societies including the ACS have “Surgeons as Educator” courses.  Additionally, some medical schools are providing credit in the form of either decreased </a:t>
            </a:r>
            <a:r>
              <a:rPr lang="en-US" baseline="0" dirty="0" err="1" smtClean="0"/>
              <a:t>wRVU</a:t>
            </a:r>
            <a:r>
              <a:rPr lang="en-US" baseline="0" dirty="0" smtClean="0"/>
              <a:t> targets or educator tracks for promotion to encourage high quality teaching by faculty.</a:t>
            </a:r>
            <a:endParaRPr lang="en-US" dirty="0"/>
          </a:p>
        </p:txBody>
      </p:sp>
      <p:sp>
        <p:nvSpPr>
          <p:cNvPr id="4" name="Slide Number Placeholder 3"/>
          <p:cNvSpPr>
            <a:spLocks noGrp="1"/>
          </p:cNvSpPr>
          <p:nvPr>
            <p:ph type="sldNum" sz="quarter" idx="10"/>
          </p:nvPr>
        </p:nvSpPr>
        <p:spPr/>
        <p:txBody>
          <a:bodyPr/>
          <a:lstStyle/>
          <a:p>
            <a:fld id="{7330AD48-928F-7740-9011-EBCC3F4D8BB4}" type="slidenum">
              <a:rPr lang="en-US" smtClean="0"/>
              <a:pPr/>
              <a:t>3</a:t>
            </a:fld>
            <a:endParaRPr lang="en-US"/>
          </a:p>
        </p:txBody>
      </p:sp>
    </p:spTree>
    <p:extLst>
      <p:ext uri="{BB962C8B-B14F-4D97-AF65-F5344CB8AC3E}">
        <p14:creationId xmlns:p14="http://schemas.microsoft.com/office/powerpoint/2010/main" val="3520059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Regardless of how busy we believe we are as faculty members and as preceptors for students and residents we have an obligation to society to teach the next generation of providers.  </a:t>
            </a:r>
            <a:endParaRPr lang="en-US" dirty="0"/>
          </a:p>
        </p:txBody>
      </p:sp>
      <p:sp>
        <p:nvSpPr>
          <p:cNvPr id="4" name="Slide Number Placeholder 3"/>
          <p:cNvSpPr>
            <a:spLocks noGrp="1"/>
          </p:cNvSpPr>
          <p:nvPr>
            <p:ph type="sldNum" sz="quarter" idx="10"/>
          </p:nvPr>
        </p:nvSpPr>
        <p:spPr/>
        <p:txBody>
          <a:bodyPr/>
          <a:lstStyle/>
          <a:p>
            <a:fld id="{7330AD48-928F-7740-9011-EBCC3F4D8BB4}" type="slidenum">
              <a:rPr lang="en-US" smtClean="0"/>
              <a:pPr/>
              <a:t>4</a:t>
            </a:fld>
            <a:endParaRPr lang="en-US"/>
          </a:p>
        </p:txBody>
      </p:sp>
    </p:spTree>
    <p:extLst>
      <p:ext uri="{BB962C8B-B14F-4D97-AF65-F5344CB8AC3E}">
        <p14:creationId xmlns:p14="http://schemas.microsoft.com/office/powerpoint/2010/main" val="3984663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important to understand what are the attributes that make a clinician an effective educator.  I think this can be broken down into two main categories cognitive and </a:t>
            </a:r>
            <a:r>
              <a:rPr lang="en-US" baseline="0" dirty="0" err="1" smtClean="0"/>
              <a:t>noncognitive</a:t>
            </a:r>
            <a:r>
              <a:rPr lang="en-US" baseline="0" dirty="0" smtClean="0"/>
              <a:t> attributes.  The cognitive attributes include being an excellent clinician with an appropriate fund of knowledge who is organized and able to communicate. </a:t>
            </a:r>
            <a:endParaRPr lang="en-US" dirty="0"/>
          </a:p>
        </p:txBody>
      </p:sp>
      <p:sp>
        <p:nvSpPr>
          <p:cNvPr id="4" name="Slide Number Placeholder 3"/>
          <p:cNvSpPr>
            <a:spLocks noGrp="1"/>
          </p:cNvSpPr>
          <p:nvPr>
            <p:ph type="sldNum" sz="quarter" idx="10"/>
          </p:nvPr>
        </p:nvSpPr>
        <p:spPr/>
        <p:txBody>
          <a:bodyPr/>
          <a:lstStyle/>
          <a:p>
            <a:fld id="{7330AD48-928F-7740-9011-EBCC3F4D8BB4}" type="slidenum">
              <a:rPr lang="en-US" smtClean="0"/>
              <a:pPr/>
              <a:t>5</a:t>
            </a:fld>
            <a:endParaRPr lang="en-US"/>
          </a:p>
        </p:txBody>
      </p:sp>
    </p:spTree>
    <p:extLst>
      <p:ext uri="{BB962C8B-B14F-4D97-AF65-F5344CB8AC3E}">
        <p14:creationId xmlns:p14="http://schemas.microsoft.com/office/powerpoint/2010/main" val="4070356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cognitive attributes are important the most crucial attributes are</a:t>
            </a:r>
            <a:r>
              <a:rPr lang="en-US" baseline="0" dirty="0" smtClean="0"/>
              <a:t> </a:t>
            </a:r>
            <a:r>
              <a:rPr lang="en-US" dirty="0" smtClean="0"/>
              <a:t>non-cognitive.  This is a mind-map</a:t>
            </a:r>
            <a:r>
              <a:rPr lang="en-US" baseline="0" dirty="0" smtClean="0"/>
              <a:t> of the attributes of effective teaches as described by a group of learners.  From this mind-map we can see that the most important attributes include enthusiasm, passion, resilience, empathy, and </a:t>
            </a:r>
            <a:r>
              <a:rPr lang="en-US" baseline="0" dirty="0" err="1" smtClean="0"/>
              <a:t>creativitiy</a:t>
            </a:r>
            <a:r>
              <a:rPr lang="en-US" baseline="0" dirty="0" smtClean="0"/>
              <a:t>.  It appears the key to being an effective educator is having passion for the role.</a:t>
            </a:r>
            <a:endParaRPr lang="en-US" dirty="0"/>
          </a:p>
        </p:txBody>
      </p:sp>
      <p:sp>
        <p:nvSpPr>
          <p:cNvPr id="4" name="Slide Number Placeholder 3"/>
          <p:cNvSpPr>
            <a:spLocks noGrp="1"/>
          </p:cNvSpPr>
          <p:nvPr>
            <p:ph type="sldNum" sz="quarter" idx="10"/>
          </p:nvPr>
        </p:nvSpPr>
        <p:spPr/>
        <p:txBody>
          <a:bodyPr/>
          <a:lstStyle/>
          <a:p>
            <a:fld id="{7330AD48-928F-7740-9011-EBCC3F4D8BB4}" type="slidenum">
              <a:rPr lang="en-US" smtClean="0"/>
              <a:pPr/>
              <a:t>6</a:t>
            </a:fld>
            <a:endParaRPr lang="en-US"/>
          </a:p>
        </p:txBody>
      </p:sp>
    </p:spTree>
    <p:extLst>
      <p:ext uri="{BB962C8B-B14F-4D97-AF65-F5344CB8AC3E}">
        <p14:creationId xmlns:p14="http://schemas.microsoft.com/office/powerpoint/2010/main" val="306259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Whether you like it or not as a clinician you are a role model.  Learners will look at your behavior and will listen to your words as representative of your profession.  Your</a:t>
            </a:r>
            <a:r>
              <a:rPr lang="en-US" baseline="0" dirty="0" smtClean="0"/>
              <a:t> goal should be to inspire them to become outstanding physicians and hopefully surgeons.</a:t>
            </a:r>
            <a:endParaRPr lang="en-US" dirty="0"/>
          </a:p>
        </p:txBody>
      </p:sp>
      <p:sp>
        <p:nvSpPr>
          <p:cNvPr id="4" name="Slide Number Placeholder 3"/>
          <p:cNvSpPr>
            <a:spLocks noGrp="1"/>
          </p:cNvSpPr>
          <p:nvPr>
            <p:ph type="sldNum" sz="quarter" idx="10"/>
          </p:nvPr>
        </p:nvSpPr>
        <p:spPr/>
        <p:txBody>
          <a:bodyPr/>
          <a:lstStyle/>
          <a:p>
            <a:fld id="{7330AD48-928F-7740-9011-EBCC3F4D8BB4}" type="slidenum">
              <a:rPr lang="en-US" smtClean="0"/>
              <a:pPr/>
              <a:t>7</a:t>
            </a:fld>
            <a:endParaRPr lang="en-US"/>
          </a:p>
        </p:txBody>
      </p:sp>
    </p:spTree>
    <p:extLst>
      <p:ext uri="{BB962C8B-B14F-4D97-AF65-F5344CB8AC3E}">
        <p14:creationId xmlns:p14="http://schemas.microsoft.com/office/powerpoint/2010/main" val="3620458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quote from William Ward sums it up.  The great teacher inspires.  I wouldn’t be here today if it weren’t for the great teachers I had (give a</a:t>
            </a:r>
            <a:r>
              <a:rPr lang="en-US" baseline="0" dirty="0" smtClean="0"/>
              <a:t> personal</a:t>
            </a:r>
            <a:r>
              <a:rPr lang="en-US" dirty="0" smtClean="0"/>
              <a:t> example or two)</a:t>
            </a:r>
            <a:endParaRPr lang="en-US" dirty="0"/>
          </a:p>
        </p:txBody>
      </p:sp>
      <p:sp>
        <p:nvSpPr>
          <p:cNvPr id="4" name="Slide Number Placeholder 3"/>
          <p:cNvSpPr>
            <a:spLocks noGrp="1"/>
          </p:cNvSpPr>
          <p:nvPr>
            <p:ph type="sldNum" sz="quarter" idx="10"/>
          </p:nvPr>
        </p:nvSpPr>
        <p:spPr/>
        <p:txBody>
          <a:bodyPr/>
          <a:lstStyle/>
          <a:p>
            <a:fld id="{7330AD48-928F-7740-9011-EBCC3F4D8BB4}" type="slidenum">
              <a:rPr lang="en-US" smtClean="0"/>
              <a:pPr/>
              <a:t>8</a:t>
            </a:fld>
            <a:endParaRPr lang="en-US"/>
          </a:p>
        </p:txBody>
      </p:sp>
    </p:spTree>
    <p:extLst>
      <p:ext uri="{BB962C8B-B14F-4D97-AF65-F5344CB8AC3E}">
        <p14:creationId xmlns:p14="http://schemas.microsoft.com/office/powerpoint/2010/main" val="2527452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mentioned earlier teaching clinical</a:t>
            </a:r>
            <a:r>
              <a:rPr lang="en-US" baseline="0" dirty="0" smtClean="0"/>
              <a:t> surgery to students and residents is not an easy task.  Not all of us are natural born educators.  So what are some simple things we can all do to become more effective?</a:t>
            </a:r>
            <a:endParaRPr lang="en-US" dirty="0"/>
          </a:p>
        </p:txBody>
      </p:sp>
      <p:sp>
        <p:nvSpPr>
          <p:cNvPr id="4" name="Slide Number Placeholder 3"/>
          <p:cNvSpPr>
            <a:spLocks noGrp="1"/>
          </p:cNvSpPr>
          <p:nvPr>
            <p:ph type="sldNum" sz="quarter" idx="10"/>
          </p:nvPr>
        </p:nvSpPr>
        <p:spPr/>
        <p:txBody>
          <a:bodyPr/>
          <a:lstStyle/>
          <a:p>
            <a:fld id="{7330AD48-928F-7740-9011-EBCC3F4D8BB4}" type="slidenum">
              <a:rPr lang="en-US" smtClean="0"/>
              <a:pPr/>
              <a:t>9</a:t>
            </a:fld>
            <a:endParaRPr lang="en-US"/>
          </a:p>
        </p:txBody>
      </p:sp>
    </p:spTree>
    <p:extLst>
      <p:ext uri="{BB962C8B-B14F-4D97-AF65-F5344CB8AC3E}">
        <p14:creationId xmlns:p14="http://schemas.microsoft.com/office/powerpoint/2010/main" val="3823920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34AFC2-E720-E847-9BBD-4930282CA221}" type="datetimeFigureOut">
              <a:rPr lang="en-US" smtClean="0"/>
              <a:pPr/>
              <a:t>3/22/2016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18A8D-9C07-9441-AECE-3275FBDEDE0B}" type="slidenum">
              <a:rPr lang="en-US" smtClean="0"/>
              <a:pPr/>
              <a:t>‹#›</a:t>
            </a:fld>
            <a:endParaRPr lang="en-US"/>
          </a:p>
        </p:txBody>
      </p:sp>
    </p:spTree>
    <p:extLst>
      <p:ext uri="{BB962C8B-B14F-4D97-AF65-F5344CB8AC3E}">
        <p14:creationId xmlns:p14="http://schemas.microsoft.com/office/powerpoint/2010/main" val="165250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34AFC2-E720-E847-9BBD-4930282CA221}" type="datetimeFigureOut">
              <a:rPr lang="en-US" smtClean="0"/>
              <a:pPr/>
              <a:t>3/22/2016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18A8D-9C07-9441-AECE-3275FBDEDE0B}" type="slidenum">
              <a:rPr lang="en-US" smtClean="0"/>
              <a:pPr/>
              <a:t>‹#›</a:t>
            </a:fld>
            <a:endParaRPr lang="en-US"/>
          </a:p>
        </p:txBody>
      </p:sp>
    </p:spTree>
    <p:extLst>
      <p:ext uri="{BB962C8B-B14F-4D97-AF65-F5344CB8AC3E}">
        <p14:creationId xmlns:p14="http://schemas.microsoft.com/office/powerpoint/2010/main" val="4058972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34AFC2-E720-E847-9BBD-4930282CA221}" type="datetimeFigureOut">
              <a:rPr lang="en-US" smtClean="0"/>
              <a:pPr/>
              <a:t>3/22/2016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18A8D-9C07-9441-AECE-3275FBDEDE0B}" type="slidenum">
              <a:rPr lang="en-US" smtClean="0"/>
              <a:pPr/>
              <a:t>‹#›</a:t>
            </a:fld>
            <a:endParaRPr lang="en-US"/>
          </a:p>
        </p:txBody>
      </p:sp>
    </p:spTree>
    <p:extLst>
      <p:ext uri="{BB962C8B-B14F-4D97-AF65-F5344CB8AC3E}">
        <p14:creationId xmlns:p14="http://schemas.microsoft.com/office/powerpoint/2010/main" val="740404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34AFC2-E720-E847-9BBD-4930282CA221}" type="datetimeFigureOut">
              <a:rPr lang="en-US" smtClean="0"/>
              <a:pPr/>
              <a:t>3/22/2016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18A8D-9C07-9441-AECE-3275FBDEDE0B}" type="slidenum">
              <a:rPr lang="en-US" smtClean="0"/>
              <a:pPr/>
              <a:t>‹#›</a:t>
            </a:fld>
            <a:endParaRPr lang="en-US"/>
          </a:p>
        </p:txBody>
      </p:sp>
    </p:spTree>
    <p:extLst>
      <p:ext uri="{BB962C8B-B14F-4D97-AF65-F5344CB8AC3E}">
        <p14:creationId xmlns:p14="http://schemas.microsoft.com/office/powerpoint/2010/main" val="1142859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34AFC2-E720-E847-9BBD-4930282CA221}" type="datetimeFigureOut">
              <a:rPr lang="en-US" smtClean="0"/>
              <a:pPr/>
              <a:t>3/22/2016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18A8D-9C07-9441-AECE-3275FBDEDE0B}" type="slidenum">
              <a:rPr lang="en-US" smtClean="0"/>
              <a:pPr/>
              <a:t>‹#›</a:t>
            </a:fld>
            <a:endParaRPr lang="en-US"/>
          </a:p>
        </p:txBody>
      </p:sp>
    </p:spTree>
    <p:extLst>
      <p:ext uri="{BB962C8B-B14F-4D97-AF65-F5344CB8AC3E}">
        <p14:creationId xmlns:p14="http://schemas.microsoft.com/office/powerpoint/2010/main" val="2880670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34AFC2-E720-E847-9BBD-4930282CA221}" type="datetimeFigureOut">
              <a:rPr lang="en-US" smtClean="0"/>
              <a:pPr/>
              <a:t>3/22/2016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F18A8D-9C07-9441-AECE-3275FBDEDE0B}" type="slidenum">
              <a:rPr lang="en-US" smtClean="0"/>
              <a:pPr/>
              <a:t>‹#›</a:t>
            </a:fld>
            <a:endParaRPr lang="en-US"/>
          </a:p>
        </p:txBody>
      </p:sp>
    </p:spTree>
    <p:extLst>
      <p:ext uri="{BB962C8B-B14F-4D97-AF65-F5344CB8AC3E}">
        <p14:creationId xmlns:p14="http://schemas.microsoft.com/office/powerpoint/2010/main" val="3820481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34AFC2-E720-E847-9BBD-4930282CA221}" type="datetimeFigureOut">
              <a:rPr lang="en-US" smtClean="0"/>
              <a:pPr/>
              <a:t>3/22/2016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F18A8D-9C07-9441-AECE-3275FBDEDE0B}" type="slidenum">
              <a:rPr lang="en-US" smtClean="0"/>
              <a:pPr/>
              <a:t>‹#›</a:t>
            </a:fld>
            <a:endParaRPr lang="en-US"/>
          </a:p>
        </p:txBody>
      </p:sp>
    </p:spTree>
    <p:extLst>
      <p:ext uri="{BB962C8B-B14F-4D97-AF65-F5344CB8AC3E}">
        <p14:creationId xmlns:p14="http://schemas.microsoft.com/office/powerpoint/2010/main" val="3817438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34AFC2-E720-E847-9BBD-4930282CA221}" type="datetimeFigureOut">
              <a:rPr lang="en-US" smtClean="0"/>
              <a:pPr/>
              <a:t>3/22/2016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F18A8D-9C07-9441-AECE-3275FBDEDE0B}" type="slidenum">
              <a:rPr lang="en-US" smtClean="0"/>
              <a:pPr/>
              <a:t>‹#›</a:t>
            </a:fld>
            <a:endParaRPr lang="en-US"/>
          </a:p>
        </p:txBody>
      </p:sp>
    </p:spTree>
    <p:extLst>
      <p:ext uri="{BB962C8B-B14F-4D97-AF65-F5344CB8AC3E}">
        <p14:creationId xmlns:p14="http://schemas.microsoft.com/office/powerpoint/2010/main" val="507265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4AFC2-E720-E847-9BBD-4930282CA221}" type="datetimeFigureOut">
              <a:rPr lang="en-US" smtClean="0"/>
              <a:pPr/>
              <a:t>3/22/2016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F18A8D-9C07-9441-AECE-3275FBDEDE0B}" type="slidenum">
              <a:rPr lang="en-US" smtClean="0"/>
              <a:pPr/>
              <a:t>‹#›</a:t>
            </a:fld>
            <a:endParaRPr lang="en-US"/>
          </a:p>
        </p:txBody>
      </p:sp>
    </p:spTree>
    <p:extLst>
      <p:ext uri="{BB962C8B-B14F-4D97-AF65-F5344CB8AC3E}">
        <p14:creationId xmlns:p14="http://schemas.microsoft.com/office/powerpoint/2010/main" val="358890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34AFC2-E720-E847-9BBD-4930282CA221}" type="datetimeFigureOut">
              <a:rPr lang="en-US" smtClean="0"/>
              <a:pPr/>
              <a:t>3/22/2016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F18A8D-9C07-9441-AECE-3275FBDEDE0B}" type="slidenum">
              <a:rPr lang="en-US" smtClean="0"/>
              <a:pPr/>
              <a:t>‹#›</a:t>
            </a:fld>
            <a:endParaRPr lang="en-US"/>
          </a:p>
        </p:txBody>
      </p:sp>
    </p:spTree>
    <p:extLst>
      <p:ext uri="{BB962C8B-B14F-4D97-AF65-F5344CB8AC3E}">
        <p14:creationId xmlns:p14="http://schemas.microsoft.com/office/powerpoint/2010/main" val="3571406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34AFC2-E720-E847-9BBD-4930282CA221}" type="datetimeFigureOut">
              <a:rPr lang="en-US" smtClean="0"/>
              <a:pPr/>
              <a:t>3/22/2016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F18A8D-9C07-9441-AECE-3275FBDEDE0B}" type="slidenum">
              <a:rPr lang="en-US" smtClean="0"/>
              <a:pPr/>
              <a:t>‹#›</a:t>
            </a:fld>
            <a:endParaRPr lang="en-US"/>
          </a:p>
        </p:txBody>
      </p:sp>
    </p:spTree>
    <p:extLst>
      <p:ext uri="{BB962C8B-B14F-4D97-AF65-F5344CB8AC3E}">
        <p14:creationId xmlns:p14="http://schemas.microsoft.com/office/powerpoint/2010/main" val="2332240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34AFC2-E720-E847-9BBD-4930282CA221}" type="datetimeFigureOut">
              <a:rPr lang="en-US" smtClean="0"/>
              <a:pPr/>
              <a:t>3/22/2016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F18A8D-9C07-9441-AECE-3275FBDEDE0B}" type="slidenum">
              <a:rPr lang="en-US" smtClean="0"/>
              <a:pPr/>
              <a:t>‹#›</a:t>
            </a:fld>
            <a:endParaRPr lang="en-US"/>
          </a:p>
        </p:txBody>
      </p:sp>
    </p:spTree>
    <p:extLst>
      <p:ext uri="{BB962C8B-B14F-4D97-AF65-F5344CB8AC3E}">
        <p14:creationId xmlns:p14="http://schemas.microsoft.com/office/powerpoint/2010/main" val="201650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6000" dirty="0" smtClean="0"/>
              <a:t>Teaching in the Clinic</a:t>
            </a:r>
            <a:endParaRPr lang="en-US" sz="6000" dirty="0"/>
          </a:p>
        </p:txBody>
      </p:sp>
      <p:pic>
        <p:nvPicPr>
          <p:cNvPr id="4" name="Picture 3"/>
          <p:cNvPicPr>
            <a:picLocks noChangeAspect="1"/>
          </p:cNvPicPr>
          <p:nvPr/>
        </p:nvPicPr>
        <p:blipFill>
          <a:blip r:embed="rId7"/>
          <a:stretch>
            <a:fillRect/>
          </a:stretch>
        </p:blipFill>
        <p:spPr>
          <a:xfrm>
            <a:off x="2068286" y="1186997"/>
            <a:ext cx="4267200" cy="4239768"/>
          </a:xfrm>
          <a:prstGeom prst="rect">
            <a:avLst/>
          </a:prstGeom>
          <a:ln>
            <a:noFill/>
          </a:ln>
          <a:effectLst>
            <a:softEdge rad="112500"/>
          </a:effec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504176" y="5611368"/>
            <a:ext cx="609600" cy="609600"/>
          </a:xfrm>
          <a:prstGeom prst="rect">
            <a:avLst/>
          </a:prstGeom>
        </p:spPr>
      </p:pic>
      <p:sp>
        <p:nvSpPr>
          <p:cNvPr id="6" name="Rectangle 5"/>
          <p:cNvSpPr/>
          <p:nvPr/>
        </p:nvSpPr>
        <p:spPr>
          <a:xfrm>
            <a:off x="2932176" y="5759303"/>
            <a:ext cx="4572000" cy="923330"/>
          </a:xfrm>
          <a:prstGeom prst="rect">
            <a:avLst/>
          </a:prstGeom>
        </p:spPr>
        <p:txBody>
          <a:bodyPr>
            <a:spAutoFit/>
          </a:bodyPr>
          <a:lstStyle/>
          <a:p>
            <a:pPr algn="ctr"/>
            <a:r>
              <a:rPr lang="en-US" dirty="0"/>
              <a:t>Board of Governors</a:t>
            </a:r>
            <a:br>
              <a:rPr lang="en-US" dirty="0"/>
            </a:br>
            <a:r>
              <a:rPr lang="en-US" dirty="0"/>
              <a:t>Education Pillar</a:t>
            </a:r>
            <a:br>
              <a:rPr lang="en-US" dirty="0"/>
            </a:br>
            <a:r>
              <a:rPr lang="en-US" dirty="0"/>
              <a:t>Surgical Training Workgroup</a:t>
            </a:r>
          </a:p>
        </p:txBody>
      </p:sp>
    </p:spTree>
    <p:extLst>
      <p:ext uri="{BB962C8B-B14F-4D97-AF65-F5344CB8AC3E}">
        <p14:creationId xmlns:p14="http://schemas.microsoft.com/office/powerpoint/2010/main" val="194223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790"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fontScale="90000"/>
          </a:bodyPr>
          <a:lstStyle/>
          <a:p>
            <a:r>
              <a:rPr lang="en-US">
                <a:latin typeface="Times" charset="0"/>
              </a:rPr>
              <a:t/>
            </a:r>
            <a:br>
              <a:rPr lang="en-US">
                <a:latin typeface="Times" charset="0"/>
              </a:rPr>
            </a:br>
            <a:endParaRPr lang="en-US">
              <a:latin typeface="Times" charset="0"/>
            </a:endParaRPr>
          </a:p>
        </p:txBody>
      </p:sp>
      <p:sp>
        <p:nvSpPr>
          <p:cNvPr id="10243" name="Content Placeholder 2"/>
          <p:cNvSpPr>
            <a:spLocks noGrp="1"/>
          </p:cNvSpPr>
          <p:nvPr>
            <p:ph idx="1"/>
          </p:nvPr>
        </p:nvSpPr>
        <p:spPr>
          <a:xfrm>
            <a:off x="685800" y="1981200"/>
            <a:ext cx="7772400" cy="1905000"/>
          </a:xfrm>
        </p:spPr>
        <p:txBody>
          <a:bodyPr>
            <a:normAutofit fontScale="55000" lnSpcReduction="20000"/>
          </a:bodyPr>
          <a:lstStyle/>
          <a:p>
            <a:pPr>
              <a:buFontTx/>
              <a:buNone/>
            </a:pPr>
            <a:r>
              <a:rPr lang="en-US" dirty="0" smtClean="0">
                <a:latin typeface="Times" charset="0"/>
              </a:rPr>
              <a:t>	</a:t>
            </a:r>
            <a:r>
              <a:rPr lang="en-US" sz="6500" dirty="0" smtClean="0">
                <a:latin typeface="Arial" pitchFamily="34" charset="0"/>
              </a:rPr>
              <a:t>Incorporate </a:t>
            </a:r>
            <a:r>
              <a:rPr lang="en-US" sz="6500" dirty="0">
                <a:latin typeface="Arial" pitchFamily="34" charset="0"/>
              </a:rPr>
              <a:t>teaching into your </a:t>
            </a:r>
            <a:r>
              <a:rPr lang="ja-JP" altLang="en-US" sz="6500" dirty="0">
                <a:latin typeface="Arial" pitchFamily="34" charset="0"/>
              </a:rPr>
              <a:t>“</a:t>
            </a:r>
            <a:r>
              <a:rPr lang="en-US" sz="6500" dirty="0">
                <a:latin typeface="Arial" pitchFamily="34" charset="0"/>
              </a:rPr>
              <a:t>every day</a:t>
            </a:r>
            <a:r>
              <a:rPr lang="ja-JP" altLang="en-US" sz="6500" dirty="0" smtClean="0">
                <a:latin typeface="Arial" pitchFamily="34" charset="0"/>
              </a:rPr>
              <a:t>”</a:t>
            </a:r>
            <a:r>
              <a:rPr lang="en-US" altLang="ja-JP" sz="6500" dirty="0">
                <a:latin typeface="Arial" pitchFamily="34" charset="0"/>
              </a:rPr>
              <a:t> </a:t>
            </a:r>
            <a:r>
              <a:rPr lang="en-US" sz="6500" dirty="0" smtClean="0">
                <a:latin typeface="Arial" pitchFamily="34" charset="0"/>
              </a:rPr>
              <a:t>activities</a:t>
            </a:r>
            <a:r>
              <a:rPr lang="en-US" sz="6500" dirty="0">
                <a:latin typeface="Arial" pitchFamily="34" charset="0"/>
              </a:rPr>
              <a:t>.  Teaching should be inextricably integrated with your patient care activities</a:t>
            </a:r>
            <a:r>
              <a:rPr lang="en-US" sz="6500" dirty="0">
                <a:latin typeface="Times" charset="0"/>
              </a:rPr>
              <a: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5888" y="5501640"/>
            <a:ext cx="609600" cy="609600"/>
          </a:xfrm>
          <a:prstGeom prst="rect">
            <a:avLst/>
          </a:prstGeom>
        </p:spPr>
      </p:pic>
    </p:spTree>
    <p:extLst>
      <p:ext uri="{BB962C8B-B14F-4D97-AF65-F5344CB8AC3E}">
        <p14:creationId xmlns:p14="http://schemas.microsoft.com/office/powerpoint/2010/main" val="305728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t>Practical </a:t>
            </a:r>
            <a:r>
              <a:rPr lang="en-US" sz="4800" dirty="0"/>
              <a:t>tips for </a:t>
            </a:r>
            <a:r>
              <a:rPr lang="en-US" sz="4800" dirty="0" smtClean="0"/>
              <a:t>Teaching</a:t>
            </a:r>
            <a:r>
              <a:rPr lang="en-US" sz="4800" dirty="0"/>
              <a:t/>
            </a:r>
            <a:br>
              <a:rPr lang="en-US" sz="4800" dirty="0"/>
            </a:br>
            <a:r>
              <a:rPr lang="en-US" sz="4800" dirty="0"/>
              <a:t>in the </a:t>
            </a:r>
            <a:r>
              <a:rPr lang="en-US" sz="4800" dirty="0" smtClean="0"/>
              <a:t>Clinic</a:t>
            </a:r>
            <a:endParaRPr lang="en-US" sz="4800" dirty="0"/>
          </a:p>
        </p:txBody>
      </p:sp>
      <p:sp>
        <p:nvSpPr>
          <p:cNvPr id="3" name="Content Placeholder 2"/>
          <p:cNvSpPr>
            <a:spLocks noGrp="1"/>
          </p:cNvSpPr>
          <p:nvPr>
            <p:ph idx="1"/>
          </p:nvPr>
        </p:nvSpPr>
        <p:spPr>
          <a:xfrm>
            <a:off x="457200" y="2504767"/>
            <a:ext cx="8229600" cy="4525963"/>
          </a:xfrm>
        </p:spPr>
        <p:txBody>
          <a:bodyPr>
            <a:normAutofit/>
          </a:bodyPr>
          <a:lstStyle/>
          <a:p>
            <a:r>
              <a:rPr lang="en-US" sz="4000" dirty="0" smtClean="0"/>
              <a:t>Prepare </a:t>
            </a:r>
            <a:r>
              <a:rPr lang="en-US" sz="4000" dirty="0"/>
              <a:t>for the </a:t>
            </a:r>
            <a:r>
              <a:rPr lang="en-US" sz="4000" dirty="0" smtClean="0"/>
              <a:t>visit </a:t>
            </a:r>
          </a:p>
          <a:p>
            <a:r>
              <a:rPr lang="en-US" sz="4000" dirty="0" smtClean="0"/>
              <a:t>Teach </a:t>
            </a:r>
            <a:r>
              <a:rPr lang="en-US" sz="4000" dirty="0"/>
              <a:t>during the </a:t>
            </a:r>
            <a:r>
              <a:rPr lang="en-US" sz="4000" dirty="0" smtClean="0"/>
              <a:t>visit </a:t>
            </a:r>
          </a:p>
          <a:p>
            <a:r>
              <a:rPr lang="en-US" sz="4000" dirty="0" smtClean="0"/>
              <a:t>Teach </a:t>
            </a:r>
            <a:r>
              <a:rPr lang="en-US" sz="4000" dirty="0"/>
              <a:t>after the </a:t>
            </a:r>
            <a:r>
              <a:rPr lang="en-US" sz="4000" dirty="0" smtClean="0"/>
              <a:t>visit</a:t>
            </a:r>
            <a:endParaRPr lang="en-US" sz="40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04176" y="5501640"/>
            <a:ext cx="609600" cy="609600"/>
          </a:xfrm>
          <a:prstGeom prst="rect">
            <a:avLst/>
          </a:prstGeom>
        </p:spPr>
      </p:pic>
    </p:spTree>
    <p:extLst>
      <p:ext uri="{BB962C8B-B14F-4D97-AF65-F5344CB8AC3E}">
        <p14:creationId xmlns:p14="http://schemas.microsoft.com/office/powerpoint/2010/main" val="65028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One Minute Preceptor</a:t>
            </a:r>
            <a:endParaRPr lang="en-US" dirty="0"/>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9521" y="2062472"/>
            <a:ext cx="4486580" cy="336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18400" y="5577115"/>
            <a:ext cx="609600" cy="609600"/>
          </a:xfrm>
          <a:prstGeom prst="rect">
            <a:avLst/>
          </a:prstGeom>
        </p:spPr>
      </p:pic>
    </p:spTree>
    <p:extLst>
      <p:ext uri="{BB962C8B-B14F-4D97-AF65-F5344CB8AC3E}">
        <p14:creationId xmlns:p14="http://schemas.microsoft.com/office/powerpoint/2010/main" val="43491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5400" dirty="0" smtClean="0"/>
              <a:t>One Minute Preceptor</a:t>
            </a:r>
            <a:endParaRPr lang="en-US" sz="5400" dirty="0"/>
          </a:p>
        </p:txBody>
      </p:sp>
      <p:sp>
        <p:nvSpPr>
          <p:cNvPr id="4" name="Content Placeholder 3"/>
          <p:cNvSpPr>
            <a:spLocks noGrp="1"/>
          </p:cNvSpPr>
          <p:nvPr>
            <p:ph idx="1"/>
          </p:nvPr>
        </p:nvSpPr>
        <p:spPr>
          <a:xfrm>
            <a:off x="457200" y="1892300"/>
            <a:ext cx="8229600" cy="4525963"/>
          </a:xfrm>
        </p:spPr>
        <p:txBody>
          <a:bodyPr>
            <a:normAutofit/>
          </a:bodyPr>
          <a:lstStyle/>
          <a:p>
            <a:r>
              <a:rPr lang="en-US" sz="4000" dirty="0"/>
              <a:t>Getting a </a:t>
            </a:r>
            <a:r>
              <a:rPr lang="en-US" sz="4000" dirty="0" smtClean="0"/>
              <a:t>commitment</a:t>
            </a:r>
          </a:p>
          <a:p>
            <a:r>
              <a:rPr lang="en-US" sz="4000" dirty="0"/>
              <a:t>Probing for supporting </a:t>
            </a:r>
            <a:r>
              <a:rPr lang="en-US" sz="4000" dirty="0" smtClean="0"/>
              <a:t>evidence</a:t>
            </a:r>
          </a:p>
          <a:p>
            <a:r>
              <a:rPr lang="en-US" sz="4000" dirty="0"/>
              <a:t>Teaching general </a:t>
            </a:r>
            <a:r>
              <a:rPr lang="en-US" sz="4000" dirty="0" smtClean="0"/>
              <a:t>rules</a:t>
            </a:r>
          </a:p>
          <a:p>
            <a:r>
              <a:rPr lang="en-US" sz="4000" dirty="0"/>
              <a:t>Reinforcing what was done </a:t>
            </a:r>
            <a:r>
              <a:rPr lang="en-US" sz="4000" dirty="0" smtClean="0"/>
              <a:t>well</a:t>
            </a:r>
          </a:p>
          <a:p>
            <a:r>
              <a:rPr lang="en-US" sz="4000" dirty="0"/>
              <a:t>Correcting mistakes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93479" y="5487837"/>
            <a:ext cx="609600" cy="609600"/>
          </a:xfrm>
          <a:prstGeom prst="rect">
            <a:avLst/>
          </a:prstGeom>
        </p:spPr>
      </p:pic>
    </p:spTree>
    <p:extLst>
      <p:ext uri="{BB962C8B-B14F-4D97-AF65-F5344CB8AC3E}">
        <p14:creationId xmlns:p14="http://schemas.microsoft.com/office/powerpoint/2010/main" val="124154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10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10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10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10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1" presetClass="mediacall" presetSubtype="0" fill="hold" nodeType="afterEffect">
                                  <p:stCondLst>
                                    <p:cond delay="0"/>
                                  </p:stCondLst>
                                  <p:childTnLst>
                                    <p:cmd type="call" cmd="playFrom(0.0)">
                                      <p:cBhvr>
                                        <p:cTn id="35" dur="121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79400" y="105229"/>
            <a:ext cx="8661400" cy="6063343"/>
          </a:xfrm>
        </p:spPr>
        <p:txBody>
          <a:bodyPr>
            <a:noAutofit/>
          </a:bodyPr>
          <a:lstStyle/>
          <a:p>
            <a:pPr>
              <a:buNone/>
            </a:pPr>
            <a:r>
              <a:rPr lang="en-US" sz="2300" dirty="0" smtClean="0"/>
              <a:t>	You have a new third year medical student on your service who has just seen a patient referred for right upper quadrant abdominal pain.</a:t>
            </a:r>
          </a:p>
          <a:p>
            <a:pPr>
              <a:buNone/>
            </a:pPr>
            <a:r>
              <a:rPr lang="en-US" sz="2300" dirty="0" smtClean="0"/>
              <a:t> </a:t>
            </a:r>
          </a:p>
          <a:p>
            <a:pPr>
              <a:buNone/>
            </a:pPr>
            <a:r>
              <a:rPr lang="en-US" sz="2300" dirty="0" smtClean="0"/>
              <a:t>	Student: Hi, I just saw Mrs. Smith.  She is a 45-year old female who complains of intermittent right upper quadrant abdominal pain.  She has a history of hypertension.  The pain began four months ago.  The pain is described as colicky in nature and comes on 20-30 minutes after a meal.  The patient states that they believe fried food makes it worse.  The patient does not report nausea or vomiting.  She does not drink or smoke and her only medication is HCTZ.  On physical exam she has minor tenderness to deep palpation in the right upper quadrant of her abdomen.  The patient has had an ultrasound that is reported to show stones in the gallbladder.  (The student pauses here waiting for a response).</a:t>
            </a:r>
          </a:p>
          <a:p>
            <a:endParaRPr lang="en-US" sz="23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9371" y="554808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229600" cy="906462"/>
          </a:xfrm>
        </p:spPr>
        <p:txBody>
          <a:bodyPr>
            <a:normAutofit fontScale="90000"/>
          </a:bodyPr>
          <a:lstStyle/>
          <a:p>
            <a:r>
              <a:rPr lang="en-US" sz="6667" dirty="0" smtClean="0"/>
              <a:t>Get a Commitment</a:t>
            </a:r>
            <a:r>
              <a:rPr lang="en-US" dirty="0" smtClean="0"/>
              <a:t/>
            </a:r>
            <a:br>
              <a:rPr lang="en-US" dirty="0" smtClean="0"/>
            </a:br>
            <a:endParaRPr lang="en-US" dirty="0"/>
          </a:p>
        </p:txBody>
      </p:sp>
      <p:sp>
        <p:nvSpPr>
          <p:cNvPr id="5" name="Content Placeholder 4"/>
          <p:cNvSpPr>
            <a:spLocks noGrp="1"/>
          </p:cNvSpPr>
          <p:nvPr>
            <p:ph idx="1"/>
          </p:nvPr>
        </p:nvSpPr>
        <p:spPr>
          <a:xfrm>
            <a:off x="457200" y="1374548"/>
            <a:ext cx="8229600" cy="4525963"/>
          </a:xfrm>
        </p:spPr>
        <p:txBody>
          <a:bodyPr>
            <a:normAutofit fontScale="92500"/>
          </a:bodyPr>
          <a:lstStyle/>
          <a:p>
            <a:r>
              <a:rPr lang="en-US" dirty="0" smtClean="0"/>
              <a:t>What do you think is going on with this patient?</a:t>
            </a:r>
          </a:p>
          <a:p>
            <a:pPr>
              <a:buNone/>
            </a:pPr>
            <a:r>
              <a:rPr lang="en-US" dirty="0" smtClean="0"/>
              <a:t> </a:t>
            </a:r>
          </a:p>
          <a:p>
            <a:r>
              <a:rPr lang="en-US" dirty="0" smtClean="0"/>
              <a:t>Are there any other possible diagnoses?</a:t>
            </a:r>
          </a:p>
          <a:p>
            <a:pPr>
              <a:buNone/>
            </a:pPr>
            <a:r>
              <a:rPr lang="en-US" dirty="0" smtClean="0"/>
              <a:t> </a:t>
            </a:r>
          </a:p>
          <a:p>
            <a:r>
              <a:rPr lang="en-US" dirty="0" smtClean="0"/>
              <a:t>What other tests, if any, would you order?</a:t>
            </a:r>
          </a:p>
          <a:p>
            <a:pPr>
              <a:buNone/>
            </a:pPr>
            <a:endParaRPr lang="en-US" dirty="0" smtClean="0"/>
          </a:p>
          <a:p>
            <a:r>
              <a:rPr lang="en-US" dirty="0" smtClean="0"/>
              <a:t>What treatment would you recommend for this patient?</a:t>
            </a:r>
          </a:p>
          <a:p>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0343" y="55165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333" dirty="0" smtClean="0"/>
              <a:t>Probe for Supporting Evidence</a:t>
            </a:r>
            <a:r>
              <a:rPr lang="en-US" dirty="0" smtClean="0"/>
              <a:t/>
            </a:r>
            <a:br>
              <a:rPr lang="en-US" dirty="0" smtClean="0"/>
            </a:br>
            <a:endParaRPr lang="en-US" dirty="0"/>
          </a:p>
        </p:txBody>
      </p:sp>
      <p:sp>
        <p:nvSpPr>
          <p:cNvPr id="3" name="Content Placeholder 2"/>
          <p:cNvSpPr>
            <a:spLocks noGrp="1"/>
          </p:cNvSpPr>
          <p:nvPr>
            <p:ph idx="1"/>
          </p:nvPr>
        </p:nvSpPr>
        <p:spPr>
          <a:xfrm>
            <a:off x="457200" y="1417638"/>
            <a:ext cx="8229600" cy="4525963"/>
          </a:xfrm>
        </p:spPr>
        <p:txBody>
          <a:bodyPr>
            <a:normAutofit fontScale="85000" lnSpcReduction="10000"/>
          </a:bodyPr>
          <a:lstStyle/>
          <a:p>
            <a:r>
              <a:rPr lang="en-US" dirty="0" smtClean="0"/>
              <a:t>What factors in the history or physical support your diagnosis?</a:t>
            </a:r>
          </a:p>
          <a:p>
            <a:pPr>
              <a:buNone/>
            </a:pPr>
            <a:endParaRPr lang="en-US" dirty="0" smtClean="0"/>
          </a:p>
          <a:p>
            <a:r>
              <a:rPr lang="en-US" dirty="0" smtClean="0"/>
              <a:t>Why would you recommend the treatment you did?</a:t>
            </a:r>
          </a:p>
          <a:p>
            <a:pPr>
              <a:buNone/>
            </a:pPr>
            <a:r>
              <a:rPr lang="en-US" dirty="0" smtClean="0"/>
              <a:t> </a:t>
            </a:r>
          </a:p>
          <a:p>
            <a:r>
              <a:rPr lang="en-US" dirty="0" smtClean="0"/>
              <a:t>Would you treat this patient any differently if they had asymptomatic gallstones?</a:t>
            </a:r>
          </a:p>
          <a:p>
            <a:pPr>
              <a:buNone/>
            </a:pPr>
            <a:r>
              <a:rPr lang="en-US" dirty="0" smtClean="0"/>
              <a:t> </a:t>
            </a:r>
          </a:p>
          <a:p>
            <a:r>
              <a:rPr lang="en-US" dirty="0" smtClean="0"/>
              <a:t>Would it make any difference if this patient had a fever or had jaundice?</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18400" y="55165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4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 a General Principal</a:t>
            </a:r>
            <a:endParaRPr lang="en-US" dirty="0"/>
          </a:p>
        </p:txBody>
      </p:sp>
      <p:sp>
        <p:nvSpPr>
          <p:cNvPr id="3" name="Content Placeholder 2"/>
          <p:cNvSpPr>
            <a:spLocks noGrp="1"/>
          </p:cNvSpPr>
          <p:nvPr>
            <p:ph idx="1"/>
          </p:nvPr>
        </p:nvSpPr>
        <p:spPr>
          <a:xfrm>
            <a:off x="457200" y="1295400"/>
            <a:ext cx="8229600" cy="4525963"/>
          </a:xfrm>
        </p:spPr>
        <p:txBody>
          <a:bodyPr>
            <a:normAutofit fontScale="92500" lnSpcReduction="10000"/>
          </a:bodyPr>
          <a:lstStyle/>
          <a:p>
            <a:r>
              <a:rPr lang="en-US" dirty="0" smtClean="0"/>
              <a:t>With a similar history pain persisting more than 24 hours is likely to be acute </a:t>
            </a:r>
            <a:r>
              <a:rPr lang="en-US" dirty="0" err="1" smtClean="0"/>
              <a:t>cholecystitis</a:t>
            </a:r>
            <a:r>
              <a:rPr lang="en-US" dirty="0" smtClean="0"/>
              <a:t> not </a:t>
            </a:r>
            <a:r>
              <a:rPr lang="en-US" dirty="0" err="1" smtClean="0"/>
              <a:t>biliary</a:t>
            </a:r>
            <a:r>
              <a:rPr lang="en-US" dirty="0" smtClean="0"/>
              <a:t> colic.</a:t>
            </a:r>
          </a:p>
          <a:p>
            <a:r>
              <a:rPr lang="en-US" dirty="0" smtClean="0"/>
              <a:t>It is important to look at both total and direct </a:t>
            </a:r>
            <a:r>
              <a:rPr lang="en-US" dirty="0" err="1" smtClean="0"/>
              <a:t>bilirubin</a:t>
            </a:r>
            <a:r>
              <a:rPr lang="en-US" dirty="0" smtClean="0"/>
              <a:t> when evaluating a patient.  In the case of gallbladder disease it is the direct </a:t>
            </a:r>
            <a:r>
              <a:rPr lang="en-US" dirty="0" err="1" smtClean="0"/>
              <a:t>bilirubin</a:t>
            </a:r>
            <a:r>
              <a:rPr lang="en-US" dirty="0" smtClean="0"/>
              <a:t> that is diagnostic of </a:t>
            </a:r>
            <a:r>
              <a:rPr lang="en-US" dirty="0" err="1" smtClean="0"/>
              <a:t>biliary</a:t>
            </a:r>
            <a:r>
              <a:rPr lang="en-US" dirty="0" smtClean="0"/>
              <a:t> obstruction.</a:t>
            </a:r>
          </a:p>
          <a:p>
            <a:r>
              <a:rPr lang="en-US" dirty="0" smtClean="0"/>
              <a:t>Gram negative organisms are most often associated with acute </a:t>
            </a:r>
            <a:r>
              <a:rPr lang="en-US" dirty="0" err="1" smtClean="0"/>
              <a:t>cholecystitis</a:t>
            </a:r>
            <a:r>
              <a:rPr lang="en-US" dirty="0" smtClean="0"/>
              <a:t>, although you can see </a:t>
            </a:r>
            <a:r>
              <a:rPr lang="en-US" dirty="0" err="1" smtClean="0"/>
              <a:t>enterococcus</a:t>
            </a:r>
            <a:r>
              <a:rPr lang="en-US" dirty="0" smtClean="0"/>
              <a:t> on occasion.</a:t>
            </a:r>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03886" y="55165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4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Reinforce What was Done Well </a:t>
            </a:r>
            <a:endParaRPr lang="en-US" dirty="0"/>
          </a:p>
        </p:txBody>
      </p:sp>
      <p:sp>
        <p:nvSpPr>
          <p:cNvPr id="3" name="Content Placeholder 2"/>
          <p:cNvSpPr>
            <a:spLocks noGrp="1"/>
          </p:cNvSpPr>
          <p:nvPr>
            <p:ph idx="1"/>
          </p:nvPr>
        </p:nvSpPr>
        <p:spPr/>
        <p:txBody>
          <a:bodyPr/>
          <a:lstStyle/>
          <a:p>
            <a:r>
              <a:rPr lang="en-US" dirty="0" smtClean="0"/>
              <a:t>It was important that you tried to establish a relationship to meals.</a:t>
            </a:r>
          </a:p>
          <a:p>
            <a:r>
              <a:rPr lang="en-US" dirty="0" smtClean="0"/>
              <a:t>You did a good job describing the patient’s past medical history.</a:t>
            </a:r>
          </a:p>
          <a:p>
            <a:r>
              <a:rPr lang="en-US" dirty="0" smtClean="0"/>
              <a:t>Your presentation was very concise.</a:t>
            </a:r>
          </a:p>
          <a:p>
            <a:r>
              <a:rPr lang="en-US" dirty="0" smtClean="0"/>
              <a:t>I liked that you mentioned the nature of the pain.</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32914" y="56991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t>Give Guidance about </a:t>
            </a:r>
            <a:br>
              <a:rPr lang="en-US" sz="4800" dirty="0" smtClean="0"/>
            </a:br>
            <a:r>
              <a:rPr lang="en-US" sz="4800" dirty="0" smtClean="0"/>
              <a:t>Errors and Omissions </a:t>
            </a:r>
            <a:endParaRPr lang="en-US" sz="4800" dirty="0"/>
          </a:p>
        </p:txBody>
      </p:sp>
      <p:sp>
        <p:nvSpPr>
          <p:cNvPr id="3" name="Content Placeholder 2"/>
          <p:cNvSpPr>
            <a:spLocks noGrp="1"/>
          </p:cNvSpPr>
          <p:nvPr>
            <p:ph idx="1"/>
          </p:nvPr>
        </p:nvSpPr>
        <p:spPr>
          <a:xfrm>
            <a:off x="457200" y="1866900"/>
            <a:ext cx="8229600" cy="4525963"/>
          </a:xfrm>
        </p:spPr>
        <p:txBody>
          <a:bodyPr/>
          <a:lstStyle/>
          <a:p>
            <a:r>
              <a:rPr lang="en-US" dirty="0" smtClean="0"/>
              <a:t>When presenting a patient with possible gallbladder disease you should mention if the patient has a history of jaundice.</a:t>
            </a:r>
          </a:p>
          <a:p>
            <a:r>
              <a:rPr lang="en-US" dirty="0" smtClean="0"/>
              <a:t>Even when the diagnosis is relatively simple the family history can be insightful.</a:t>
            </a:r>
          </a:p>
          <a:p>
            <a:r>
              <a:rPr lang="en-US" dirty="0" smtClean="0"/>
              <a:t>Remember to include the past surgical history as part of your presentation.</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18400" y="560614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2078544" y="192813"/>
            <a:ext cx="5488536" cy="548853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67080" y="5528949"/>
            <a:ext cx="609600" cy="609600"/>
          </a:xfrm>
          <a:prstGeom prst="rect">
            <a:avLst/>
          </a:prstGeom>
        </p:spPr>
      </p:pic>
    </p:spTree>
    <p:extLst>
      <p:ext uri="{BB962C8B-B14F-4D97-AF65-F5344CB8AC3E}">
        <p14:creationId xmlns:p14="http://schemas.microsoft.com/office/powerpoint/2010/main" val="122134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0"/>
            <a:ext cx="7772400" cy="1143000"/>
          </a:xfrm>
        </p:spPr>
        <p:txBody>
          <a:bodyPr>
            <a:normAutofit/>
          </a:bodyPr>
          <a:lstStyle/>
          <a:p>
            <a:pPr eaLnBrk="1" hangingPunct="1"/>
            <a:r>
              <a:rPr lang="en-US" dirty="0">
                <a:latin typeface="Arial"/>
              </a:rPr>
              <a:t>Getting </a:t>
            </a:r>
            <a:r>
              <a:rPr lang="en-US" dirty="0" smtClean="0">
                <a:latin typeface="Arial"/>
              </a:rPr>
              <a:t>Better as Educator</a:t>
            </a:r>
            <a:endParaRPr lang="en-US" dirty="0">
              <a:latin typeface="Arial"/>
            </a:endParaRPr>
          </a:p>
        </p:txBody>
      </p:sp>
      <p:sp>
        <p:nvSpPr>
          <p:cNvPr id="45059" name="Rectangle 3"/>
          <p:cNvSpPr>
            <a:spLocks noGrp="1" noChangeArrowheads="1"/>
          </p:cNvSpPr>
          <p:nvPr>
            <p:ph idx="1"/>
          </p:nvPr>
        </p:nvSpPr>
        <p:spPr>
          <a:xfrm>
            <a:off x="431800" y="1384300"/>
            <a:ext cx="8432800" cy="5473700"/>
          </a:xfrm>
        </p:spPr>
        <p:txBody>
          <a:bodyPr>
            <a:noAutofit/>
          </a:bodyPr>
          <a:lstStyle/>
          <a:p>
            <a:pPr eaLnBrk="1" hangingPunct="1">
              <a:lnSpc>
                <a:spcPct val="90000"/>
              </a:lnSpc>
            </a:pPr>
            <a:r>
              <a:rPr lang="en-US" sz="2600" dirty="0">
                <a:latin typeface="Calibri"/>
              </a:rPr>
              <a:t>Identify opportunities (</a:t>
            </a:r>
            <a:r>
              <a:rPr lang="en-US" sz="2600" dirty="0" smtClean="0">
                <a:latin typeface="Calibri"/>
              </a:rPr>
              <a:t>they’re </a:t>
            </a:r>
            <a:r>
              <a:rPr lang="en-US" sz="2600" dirty="0">
                <a:latin typeface="Calibri"/>
              </a:rPr>
              <a:t>everywhere) &amp; take risks</a:t>
            </a:r>
          </a:p>
          <a:p>
            <a:pPr eaLnBrk="1" hangingPunct="1">
              <a:lnSpc>
                <a:spcPct val="90000"/>
              </a:lnSpc>
            </a:pPr>
            <a:r>
              <a:rPr lang="en-US" sz="2600" dirty="0" smtClean="0">
                <a:latin typeface="Calibri"/>
              </a:rPr>
              <a:t>Don’t </a:t>
            </a:r>
            <a:r>
              <a:rPr lang="en-US" sz="2600" dirty="0">
                <a:latin typeface="Calibri"/>
              </a:rPr>
              <a:t>be intimidated</a:t>
            </a:r>
            <a:r>
              <a:rPr lang="en-US" sz="2600" dirty="0">
                <a:latin typeface="Calibri"/>
                <a:sym typeface="Wingdings" charset="0"/>
              </a:rPr>
              <a:t>; </a:t>
            </a:r>
            <a:r>
              <a:rPr lang="en-US" sz="2600" dirty="0">
                <a:latin typeface="Calibri"/>
              </a:rPr>
              <a:t>extraordinary knowledge or talent not </a:t>
            </a:r>
            <a:r>
              <a:rPr lang="en-US" sz="2600" dirty="0" smtClean="0">
                <a:latin typeface="Calibri"/>
              </a:rPr>
              <a:t>required</a:t>
            </a:r>
            <a:r>
              <a:rPr lang="en-US" sz="2600" dirty="0">
                <a:latin typeface="Calibri"/>
              </a:rPr>
              <a:t>!</a:t>
            </a:r>
          </a:p>
          <a:p>
            <a:pPr eaLnBrk="1" hangingPunct="1">
              <a:lnSpc>
                <a:spcPct val="90000"/>
              </a:lnSpc>
            </a:pPr>
            <a:r>
              <a:rPr lang="en-US" sz="2600" dirty="0">
                <a:latin typeface="Calibri"/>
              </a:rPr>
              <a:t>Pay attention to others - why are/</a:t>
            </a:r>
            <a:r>
              <a:rPr lang="en-US" sz="2600" dirty="0" smtClean="0">
                <a:latin typeface="Calibri"/>
              </a:rPr>
              <a:t>aren’t </a:t>
            </a:r>
            <a:r>
              <a:rPr lang="en-US" sz="2600" dirty="0">
                <a:latin typeface="Calibri"/>
              </a:rPr>
              <a:t>they effective?</a:t>
            </a:r>
          </a:p>
          <a:p>
            <a:pPr eaLnBrk="1" hangingPunct="1">
              <a:lnSpc>
                <a:spcPct val="90000"/>
              </a:lnSpc>
            </a:pPr>
            <a:r>
              <a:rPr lang="en-US" sz="2600" dirty="0">
                <a:latin typeface="Calibri"/>
              </a:rPr>
              <a:t>Prepare when possible - decreases your stress level/anxiety</a:t>
            </a:r>
            <a:r>
              <a:rPr lang="en-US" sz="2600" dirty="0" smtClean="0">
                <a:latin typeface="Calibri"/>
              </a:rPr>
              <a:t> of the </a:t>
            </a:r>
            <a:r>
              <a:rPr lang="en-US" sz="2600" dirty="0">
                <a:latin typeface="Calibri"/>
              </a:rPr>
              <a:t>unknown </a:t>
            </a:r>
          </a:p>
          <a:p>
            <a:pPr eaLnBrk="1" hangingPunct="1">
              <a:lnSpc>
                <a:spcPct val="90000"/>
              </a:lnSpc>
            </a:pPr>
            <a:r>
              <a:rPr lang="en-US" sz="2600" dirty="0">
                <a:latin typeface="Calibri"/>
              </a:rPr>
              <a:t>When using </a:t>
            </a:r>
            <a:r>
              <a:rPr lang="ja-JP" altLang="en-US" sz="2600" dirty="0">
                <a:latin typeface="Calibri"/>
              </a:rPr>
              <a:t>“</a:t>
            </a:r>
            <a:r>
              <a:rPr lang="en-US" sz="2600" dirty="0">
                <a:latin typeface="Calibri"/>
              </a:rPr>
              <a:t>few minute preceptor</a:t>
            </a:r>
            <a:r>
              <a:rPr lang="ja-JP" altLang="en-US" sz="2600" dirty="0">
                <a:latin typeface="Calibri"/>
              </a:rPr>
              <a:t>”</a:t>
            </a:r>
            <a:r>
              <a:rPr lang="en-US" sz="2600" dirty="0">
                <a:latin typeface="Calibri"/>
              </a:rPr>
              <a:t> </a:t>
            </a:r>
            <a:r>
              <a:rPr lang="en-US" sz="2600" dirty="0" smtClean="0">
                <a:latin typeface="Calibri"/>
              </a:rPr>
              <a:t>don’t </a:t>
            </a:r>
            <a:r>
              <a:rPr lang="en-US" sz="2600" dirty="0">
                <a:latin typeface="Calibri"/>
              </a:rPr>
              <a:t>get hung up on order</a:t>
            </a:r>
            <a:r>
              <a:rPr lang="en-US" sz="2600" dirty="0" smtClean="0">
                <a:latin typeface="Calibri"/>
              </a:rPr>
              <a:t> or </a:t>
            </a:r>
            <a:r>
              <a:rPr lang="en-US" sz="2600" dirty="0">
                <a:latin typeface="Calibri"/>
              </a:rPr>
              <a:t>straying from script – </a:t>
            </a:r>
            <a:r>
              <a:rPr lang="en-US" sz="2600" dirty="0" smtClean="0">
                <a:latin typeface="Calibri"/>
              </a:rPr>
              <a:t>It’s </a:t>
            </a:r>
            <a:r>
              <a:rPr lang="en-US" sz="2600" b="1" dirty="0" smtClean="0">
                <a:latin typeface="Calibri"/>
              </a:rPr>
              <a:t>“</a:t>
            </a:r>
            <a:r>
              <a:rPr lang="en-US" sz="2600" b="1" dirty="0" err="1" smtClean="0">
                <a:latin typeface="Calibri"/>
              </a:rPr>
              <a:t>a”</a:t>
            </a:r>
            <a:r>
              <a:rPr lang="en-US" sz="2600" dirty="0" err="1" smtClean="0">
                <a:latin typeface="Calibri"/>
              </a:rPr>
              <a:t>way</a:t>
            </a:r>
            <a:r>
              <a:rPr lang="en-US" sz="2600" dirty="0">
                <a:latin typeface="Calibri"/>
              </a:rPr>
              <a:t>, not</a:t>
            </a:r>
            <a:r>
              <a:rPr lang="en-US" sz="2600" dirty="0" smtClean="0">
                <a:latin typeface="Calibri"/>
              </a:rPr>
              <a:t> </a:t>
            </a:r>
            <a:r>
              <a:rPr lang="en-US" sz="2600" b="1" dirty="0" smtClean="0">
                <a:latin typeface="Calibri"/>
              </a:rPr>
              <a:t>“the” </a:t>
            </a:r>
            <a:r>
              <a:rPr lang="en-US" sz="2600" dirty="0" smtClean="0">
                <a:latin typeface="Calibri"/>
              </a:rPr>
              <a:t>way</a:t>
            </a:r>
          </a:p>
          <a:p>
            <a:pPr eaLnBrk="1" hangingPunct="1">
              <a:lnSpc>
                <a:spcPct val="90000"/>
              </a:lnSpc>
            </a:pPr>
            <a:r>
              <a:rPr lang="en-US" sz="2600" dirty="0">
                <a:latin typeface="Calibri"/>
              </a:rPr>
              <a:t>Practice </a:t>
            </a:r>
          </a:p>
          <a:p>
            <a:pPr lvl="1" eaLnBrk="1" hangingPunct="1">
              <a:lnSpc>
                <a:spcPct val="90000"/>
              </a:lnSpc>
            </a:pPr>
            <a:r>
              <a:rPr lang="en-US" sz="2600" dirty="0">
                <a:latin typeface="Calibri"/>
              </a:rPr>
              <a:t>The more you teach, the better you</a:t>
            </a:r>
            <a:r>
              <a:rPr lang="ja-JP" altLang="en-US" sz="2600" dirty="0">
                <a:latin typeface="Calibri"/>
              </a:rPr>
              <a:t>’</a:t>
            </a:r>
            <a:r>
              <a:rPr lang="en-US" sz="2600" dirty="0" err="1">
                <a:latin typeface="Calibri"/>
              </a:rPr>
              <a:t>ll</a:t>
            </a:r>
            <a:r>
              <a:rPr lang="en-US" sz="2600" dirty="0">
                <a:latin typeface="Calibri"/>
              </a:rPr>
              <a:t> become</a:t>
            </a:r>
            <a:r>
              <a:rPr lang="en-US" sz="2600" dirty="0" smtClean="0">
                <a:latin typeface="Calibri"/>
              </a:rPr>
              <a:t> </a:t>
            </a:r>
            <a:endParaRPr lang="en-US" sz="2600" dirty="0">
              <a:latin typeface="Calibri"/>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03886" y="5620658"/>
            <a:ext cx="609600" cy="609600"/>
          </a:xfrm>
          <a:prstGeom prst="rect">
            <a:avLst/>
          </a:prstGeom>
        </p:spPr>
      </p:pic>
    </p:spTree>
    <p:extLst>
      <p:ext uri="{BB962C8B-B14F-4D97-AF65-F5344CB8AC3E}">
        <p14:creationId xmlns:p14="http://schemas.microsoft.com/office/powerpoint/2010/main" val="122943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Surgical Humor</a:t>
            </a:r>
            <a:endParaRPr lang="en-US" dirty="0"/>
          </a:p>
        </p:txBody>
      </p:sp>
      <p:pic>
        <p:nvPicPr>
          <p:cNvPr id="3" name="Picture 2"/>
          <p:cNvPicPr>
            <a:picLocks noChangeAspect="1"/>
          </p:cNvPicPr>
          <p:nvPr/>
        </p:nvPicPr>
        <p:blipFill>
          <a:blip r:embed="rId3"/>
          <a:stretch>
            <a:fillRect/>
          </a:stretch>
        </p:blipFill>
        <p:spPr>
          <a:xfrm>
            <a:off x="2895600" y="1803400"/>
            <a:ext cx="2832100" cy="3810000"/>
          </a:xfrm>
          <a:prstGeom prst="rect">
            <a:avLst/>
          </a:prstGeom>
        </p:spPr>
      </p:pic>
    </p:spTree>
    <p:extLst>
      <p:ext uri="{BB962C8B-B14F-4D97-AF65-F5344CB8AC3E}">
        <p14:creationId xmlns:p14="http://schemas.microsoft.com/office/powerpoint/2010/main" val="31879881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6346"/>
            <a:ext cx="8229600" cy="1143000"/>
          </a:xfrm>
        </p:spPr>
        <p:txBody>
          <a:bodyPr/>
          <a:lstStyle/>
          <a:p>
            <a:r>
              <a:rPr lang="en-US" sz="5400" dirty="0" smtClean="0"/>
              <a:t>Educational</a:t>
            </a:r>
            <a:r>
              <a:rPr lang="en-US" dirty="0" smtClean="0"/>
              <a:t> Challenges</a:t>
            </a:r>
            <a:endParaRPr lang="en-US" dirty="0"/>
          </a:p>
        </p:txBody>
      </p:sp>
      <p:pic>
        <p:nvPicPr>
          <p:cNvPr id="8" name="Picture 7"/>
          <p:cNvPicPr>
            <a:picLocks noChangeAspect="1"/>
          </p:cNvPicPr>
          <p:nvPr/>
        </p:nvPicPr>
        <p:blipFill>
          <a:blip r:embed="rId5"/>
          <a:stretch>
            <a:fillRect/>
          </a:stretch>
        </p:blipFill>
        <p:spPr>
          <a:xfrm>
            <a:off x="1328333" y="2873580"/>
            <a:ext cx="7108095" cy="2760989"/>
          </a:xfrm>
          <a:prstGeom prst="rect">
            <a:avLst/>
          </a:prstGeom>
        </p:spPr>
      </p:pic>
      <p:sp>
        <p:nvSpPr>
          <p:cNvPr id="9" name="Content Placeholder 2"/>
          <p:cNvSpPr txBox="1">
            <a:spLocks/>
          </p:cNvSpPr>
          <p:nvPr/>
        </p:nvSpPr>
        <p:spPr>
          <a:xfrm>
            <a:off x="350471" y="1399327"/>
            <a:ext cx="4770782" cy="186975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ts val="3540"/>
              </a:lnSpc>
              <a:spcBef>
                <a:spcPts val="0"/>
              </a:spcBef>
            </a:pPr>
            <a:r>
              <a:rPr lang="en-US" sz="3000" dirty="0" smtClean="0"/>
              <a:t>Provide quality medical care</a:t>
            </a:r>
          </a:p>
          <a:p>
            <a:pPr algn="ctr">
              <a:lnSpc>
                <a:spcPts val="3540"/>
              </a:lnSpc>
              <a:spcBef>
                <a:spcPts val="0"/>
              </a:spcBef>
            </a:pPr>
            <a:r>
              <a:rPr lang="en-US" sz="3000" dirty="0" smtClean="0"/>
              <a:t>Maintain clinical efficiency</a:t>
            </a:r>
          </a:p>
          <a:p>
            <a:pPr algn="ctr">
              <a:lnSpc>
                <a:spcPts val="3540"/>
              </a:lnSpc>
              <a:spcBef>
                <a:spcPts val="0"/>
              </a:spcBef>
            </a:pPr>
            <a:r>
              <a:rPr lang="en-US" sz="3000" dirty="0" smtClean="0"/>
              <a:t>Provide meaningful education</a:t>
            </a:r>
            <a:endParaRPr lang="en-US" sz="3000" dirty="0"/>
          </a:p>
        </p:txBody>
      </p:sp>
      <p:sp>
        <p:nvSpPr>
          <p:cNvPr id="11" name="Content Placeholder 5"/>
          <p:cNvSpPr txBox="1">
            <a:spLocks/>
          </p:cNvSpPr>
          <p:nvPr/>
        </p:nvSpPr>
        <p:spPr>
          <a:xfrm>
            <a:off x="4882381" y="1389308"/>
            <a:ext cx="4258483" cy="20938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ts val="3440"/>
              </a:lnSpc>
              <a:spcBef>
                <a:spcPts val="0"/>
              </a:spcBef>
            </a:pPr>
            <a:r>
              <a:rPr lang="en-US" sz="3000" dirty="0" smtClean="0"/>
              <a:t>Time constraints.</a:t>
            </a:r>
          </a:p>
          <a:p>
            <a:pPr algn="ctr">
              <a:lnSpc>
                <a:spcPts val="3440"/>
              </a:lnSpc>
              <a:spcBef>
                <a:spcPts val="0"/>
              </a:spcBef>
            </a:pPr>
            <a:r>
              <a:rPr lang="en-US" sz="3000" dirty="0" smtClean="0"/>
              <a:t>Lack of remuneration.</a:t>
            </a:r>
          </a:p>
          <a:p>
            <a:pPr algn="ctr">
              <a:lnSpc>
                <a:spcPts val="3440"/>
              </a:lnSpc>
              <a:spcBef>
                <a:spcPts val="0"/>
              </a:spcBef>
            </a:pPr>
            <a:r>
              <a:rPr lang="en-US" sz="3000" dirty="0" smtClean="0"/>
              <a:t>Lack of skills.</a:t>
            </a:r>
          </a:p>
          <a:p>
            <a:pPr lvl="1">
              <a:lnSpc>
                <a:spcPts val="3440"/>
              </a:lnSpc>
              <a:spcBef>
                <a:spcPts val="0"/>
              </a:spcBef>
            </a:pPr>
            <a:r>
              <a:rPr lang="en-US" dirty="0" smtClean="0"/>
              <a:t>Experience</a:t>
            </a:r>
          </a:p>
          <a:p>
            <a:pPr lvl="1">
              <a:lnSpc>
                <a:spcPts val="3440"/>
              </a:lnSpc>
              <a:spcBef>
                <a:spcPts val="0"/>
              </a:spcBef>
            </a:pPr>
            <a:r>
              <a:rPr lang="en-US" dirty="0" smtClean="0"/>
              <a:t>Institutional resources</a:t>
            </a:r>
          </a:p>
          <a:p>
            <a:pPr algn="ct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5449512"/>
            <a:ext cx="609600" cy="609600"/>
          </a:xfrm>
          <a:prstGeom prst="rect">
            <a:avLst/>
          </a:prstGeom>
        </p:spPr>
      </p:pic>
    </p:spTree>
    <p:extLst>
      <p:ext uri="{BB962C8B-B14F-4D97-AF65-F5344CB8AC3E}">
        <p14:creationId xmlns:p14="http://schemas.microsoft.com/office/powerpoint/2010/main" val="126559422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62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929" y="2365715"/>
            <a:ext cx="8229600" cy="1143000"/>
          </a:xfrm>
        </p:spPr>
        <p:txBody>
          <a:bodyPr>
            <a:normAutofit fontScale="90000"/>
          </a:bodyPr>
          <a:lstStyle/>
          <a:p>
            <a:r>
              <a:rPr lang="en-US" sz="4000" dirty="0"/>
              <a:t>“I desire no other epitaph… than the statement that I taught medical students in the wards, as I regard this as by far the most useful and important work I have been called upon to do.</a:t>
            </a:r>
            <a:r>
              <a:rPr lang="en-US" sz="4000" dirty="0" smtClean="0"/>
              <a:t>”</a:t>
            </a:r>
            <a:br>
              <a:rPr lang="en-US" sz="4000" dirty="0" smtClean="0"/>
            </a:br>
            <a:r>
              <a:rPr lang="en-US" sz="4000" dirty="0"/>
              <a:t/>
            </a:r>
            <a:br>
              <a:rPr lang="en-US" sz="4000" dirty="0"/>
            </a:br>
            <a:r>
              <a:rPr lang="en-US" sz="3100" dirty="0" smtClean="0"/>
              <a:t>Sir </a:t>
            </a:r>
            <a:r>
              <a:rPr lang="en-US" sz="3100" dirty="0"/>
              <a:t>William Osler, </a:t>
            </a:r>
            <a:r>
              <a:rPr lang="en-US" sz="3100" dirty="0" smtClean="0"/>
              <a:t>M.D.</a:t>
            </a:r>
            <a:r>
              <a:rPr lang="en-US" sz="3100" dirty="0"/>
              <a:t> </a:t>
            </a:r>
            <a:r>
              <a:rPr lang="en-US" sz="3100" dirty="0" smtClean="0"/>
              <a:t/>
            </a:r>
            <a:br>
              <a:rPr lang="en-US" sz="3100" dirty="0" smtClean="0"/>
            </a:br>
            <a:r>
              <a:rPr lang="en-US" sz="3100" i="1" dirty="0" smtClean="0"/>
              <a:t>The </a:t>
            </a:r>
            <a:r>
              <a:rPr lang="en-US" sz="3100" i="1" dirty="0"/>
              <a:t>Fixed Period</a:t>
            </a:r>
            <a:r>
              <a:rPr lang="en-US" sz="3100" dirty="0"/>
              <a:t>, in </a:t>
            </a:r>
            <a:r>
              <a:rPr lang="en-US" sz="3100" i="1" dirty="0" err="1"/>
              <a:t>Aequanimitas</a:t>
            </a:r>
            <a:r>
              <a:rPr lang="en-US" sz="3100" dirty="0"/>
              <a: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2464" y="5483352"/>
            <a:ext cx="609600" cy="609600"/>
          </a:xfrm>
          <a:prstGeom prst="rect">
            <a:avLst/>
          </a:prstGeom>
        </p:spPr>
      </p:pic>
    </p:spTree>
    <p:extLst>
      <p:ext uri="{BB962C8B-B14F-4D97-AF65-F5344CB8AC3E}">
        <p14:creationId xmlns:p14="http://schemas.microsoft.com/office/powerpoint/2010/main" val="359114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 Cognitive Attributes of </a:t>
            </a:r>
            <a:br>
              <a:rPr lang="en-US" dirty="0" smtClean="0"/>
            </a:br>
            <a:r>
              <a:rPr lang="en-US" dirty="0" smtClean="0"/>
              <a:t>Effective Clinical Teachers</a:t>
            </a:r>
            <a:endParaRPr lang="en-US" dirty="0"/>
          </a:p>
        </p:txBody>
      </p:sp>
      <p:sp>
        <p:nvSpPr>
          <p:cNvPr id="3" name="Content Placeholder 2"/>
          <p:cNvSpPr>
            <a:spLocks noGrp="1"/>
          </p:cNvSpPr>
          <p:nvPr>
            <p:ph idx="1"/>
          </p:nvPr>
        </p:nvSpPr>
        <p:spPr>
          <a:xfrm>
            <a:off x="457200" y="1931028"/>
            <a:ext cx="8229600" cy="2679213"/>
          </a:xfrm>
        </p:spPr>
        <p:txBody>
          <a:bodyPr>
            <a:normAutofit/>
          </a:bodyPr>
          <a:lstStyle/>
          <a:p>
            <a:r>
              <a:rPr lang="en-US" dirty="0"/>
              <a:t>Demonstrates clinical skills</a:t>
            </a:r>
          </a:p>
          <a:p>
            <a:r>
              <a:rPr lang="en-US" dirty="0" smtClean="0"/>
              <a:t>Well </a:t>
            </a:r>
            <a:r>
              <a:rPr lang="en-US" dirty="0"/>
              <a:t>organized</a:t>
            </a:r>
          </a:p>
          <a:p>
            <a:r>
              <a:rPr lang="en-US" dirty="0" smtClean="0"/>
              <a:t>Excellent </a:t>
            </a:r>
            <a:r>
              <a:rPr lang="en-US" dirty="0"/>
              <a:t>communication skills</a:t>
            </a:r>
          </a:p>
          <a:p>
            <a:r>
              <a:rPr lang="en-US" dirty="0" smtClean="0"/>
              <a:t>Knowledgeable</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5888" y="5501640"/>
            <a:ext cx="609600" cy="609600"/>
          </a:xfrm>
          <a:prstGeom prst="rect">
            <a:avLst/>
          </a:prstGeom>
        </p:spPr>
      </p:pic>
    </p:spTree>
    <p:extLst>
      <p:ext uri="{BB962C8B-B14F-4D97-AF65-F5344CB8AC3E}">
        <p14:creationId xmlns:p14="http://schemas.microsoft.com/office/powerpoint/2010/main" val="91776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 Non-Cognitive Attributes of </a:t>
            </a:r>
            <a:br>
              <a:rPr lang="en-US" dirty="0" smtClean="0"/>
            </a:br>
            <a:r>
              <a:rPr lang="en-US" dirty="0" smtClean="0"/>
              <a:t>Clinical Teachers</a:t>
            </a:r>
            <a:endParaRPr lang="en-US" dirty="0"/>
          </a:p>
        </p:txBody>
      </p:sp>
      <p:pic>
        <p:nvPicPr>
          <p:cNvPr id="7" name="Picture 6"/>
          <p:cNvPicPr>
            <a:picLocks noChangeAspect="1"/>
          </p:cNvPicPr>
          <p:nvPr/>
        </p:nvPicPr>
        <p:blipFill>
          <a:blip r:embed="rId5"/>
          <a:stretch>
            <a:fillRect/>
          </a:stretch>
        </p:blipFill>
        <p:spPr>
          <a:xfrm>
            <a:off x="224131" y="1801824"/>
            <a:ext cx="8787852" cy="360880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49312" y="5490015"/>
            <a:ext cx="609600" cy="609600"/>
          </a:xfrm>
          <a:prstGeom prst="rect">
            <a:avLst/>
          </a:prstGeom>
        </p:spPr>
      </p:pic>
    </p:spTree>
    <p:extLst>
      <p:ext uri="{BB962C8B-B14F-4D97-AF65-F5344CB8AC3E}">
        <p14:creationId xmlns:p14="http://schemas.microsoft.com/office/powerpoint/2010/main" val="371885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6000" dirty="0" smtClean="0"/>
              <a:t>You are a Role Model</a:t>
            </a:r>
            <a:endParaRPr lang="en-US" sz="6000" dirty="0"/>
          </a:p>
        </p:txBody>
      </p:sp>
      <p:pic>
        <p:nvPicPr>
          <p:cNvPr id="4" name="Picture 3"/>
          <p:cNvPicPr>
            <a:picLocks noChangeAspect="1"/>
          </p:cNvPicPr>
          <p:nvPr/>
        </p:nvPicPr>
        <p:blipFill>
          <a:blip r:embed="rId5"/>
          <a:stretch>
            <a:fillRect/>
          </a:stretch>
        </p:blipFill>
        <p:spPr>
          <a:xfrm>
            <a:off x="947057" y="1453437"/>
            <a:ext cx="7620000" cy="3484403"/>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85888" y="5556504"/>
            <a:ext cx="609600" cy="609600"/>
          </a:xfrm>
          <a:prstGeom prst="rect">
            <a:avLst/>
          </a:prstGeom>
        </p:spPr>
      </p:pic>
    </p:spTree>
    <p:extLst>
      <p:ext uri="{BB962C8B-B14F-4D97-AF65-F5344CB8AC3E}">
        <p14:creationId xmlns:p14="http://schemas.microsoft.com/office/powerpoint/2010/main" val="19533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1397000" y="1148022"/>
            <a:ext cx="6350000" cy="42291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42200" y="5574792"/>
            <a:ext cx="609600" cy="609600"/>
          </a:xfrm>
          <a:prstGeom prst="rect">
            <a:avLst/>
          </a:prstGeom>
        </p:spPr>
      </p:pic>
    </p:spTree>
    <p:extLst>
      <p:ext uri="{BB962C8B-B14F-4D97-AF65-F5344CB8AC3E}">
        <p14:creationId xmlns:p14="http://schemas.microsoft.com/office/powerpoint/2010/main" val="141741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4568721" y="1519458"/>
            <a:ext cx="4194655" cy="3958705"/>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109" y="1399876"/>
            <a:ext cx="3810000" cy="407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85888" y="5629656"/>
            <a:ext cx="609600" cy="609600"/>
          </a:xfrm>
          <a:prstGeom prst="rect">
            <a:avLst/>
          </a:prstGeom>
        </p:spPr>
      </p:pic>
    </p:spTree>
    <p:extLst>
      <p:ext uri="{BB962C8B-B14F-4D97-AF65-F5344CB8AC3E}">
        <p14:creationId xmlns:p14="http://schemas.microsoft.com/office/powerpoint/2010/main" val="234419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ACS 100 Yea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ACS 100 Years</Template>
  <TotalTime>997</TotalTime>
  <Words>2183</Words>
  <Application>Microsoft Office PowerPoint</Application>
  <PresentationFormat>On-screen Show (4:3)</PresentationFormat>
  <Paragraphs>140</Paragraphs>
  <Slides>21</Slides>
  <Notes>20</Notes>
  <HiddenSlides>1</HiddenSlides>
  <MMClips>21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ACS 100 Years</vt:lpstr>
      <vt:lpstr>Teaching in the Clinic</vt:lpstr>
      <vt:lpstr>PowerPoint Presentation</vt:lpstr>
      <vt:lpstr>Educational Challenges</vt:lpstr>
      <vt:lpstr>“I desire no other epitaph… than the statement that I taught medical students in the wards, as I regard this as by far the most useful and important work I have been called upon to do.”  Sir William Osler, M.D.  The Fixed Period, in Aequanimitas.</vt:lpstr>
      <vt:lpstr>Key Cognitive Attributes of  Effective Clinical Teachers</vt:lpstr>
      <vt:lpstr>Key Non-Cognitive Attributes of  Clinical Teachers</vt:lpstr>
      <vt:lpstr>You are a Role Model</vt:lpstr>
      <vt:lpstr>PowerPoint Presentation</vt:lpstr>
      <vt:lpstr>PowerPoint Presentation</vt:lpstr>
      <vt:lpstr> </vt:lpstr>
      <vt:lpstr>Practical tips for Teaching in the Clinic</vt:lpstr>
      <vt:lpstr>One Minute Preceptor</vt:lpstr>
      <vt:lpstr>One Minute Preceptor</vt:lpstr>
      <vt:lpstr>PowerPoint Presentation</vt:lpstr>
      <vt:lpstr>Get a Commitment </vt:lpstr>
      <vt:lpstr>Probe for Supporting Evidence </vt:lpstr>
      <vt:lpstr>Teach a General Principal</vt:lpstr>
      <vt:lpstr>Reinforce What was Done Well </vt:lpstr>
      <vt:lpstr>Give Guidance about  Errors and Omissions </vt:lpstr>
      <vt:lpstr>Getting Better as Educator</vt:lpstr>
      <vt:lpstr>A Little Surgical Humor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on the Wards  and in the Clinic</dc:title>
  <dc:creator>David Berger</dc:creator>
  <cp:lastModifiedBy>Test</cp:lastModifiedBy>
  <cp:revision>41</cp:revision>
  <dcterms:created xsi:type="dcterms:W3CDTF">2015-04-17T11:12:05Z</dcterms:created>
  <dcterms:modified xsi:type="dcterms:W3CDTF">2016-03-22T17:11:33Z</dcterms:modified>
</cp:coreProperties>
</file>