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sldIdLst>
    <p:sldId id="256" r:id="rId2"/>
    <p:sldId id="258" r:id="rId3"/>
    <p:sldId id="257" r:id="rId4"/>
    <p:sldId id="261" r:id="rId5"/>
    <p:sldId id="262" r:id="rId6"/>
    <p:sldId id="272" r:id="rId7"/>
    <p:sldId id="260" r:id="rId8"/>
    <p:sldId id="271" r:id="rId9"/>
    <p:sldId id="263" r:id="rId10"/>
    <p:sldId id="269" r:id="rId11"/>
    <p:sldId id="270" r:id="rId12"/>
    <p:sldId id="264" r:id="rId13"/>
    <p:sldId id="268" r:id="rId14"/>
    <p:sldId id="265" r:id="rId15"/>
    <p:sldId id="266" r:id="rId16"/>
    <p:sldId id="283" r:id="rId17"/>
    <p:sldId id="273" r:id="rId18"/>
    <p:sldId id="274" r:id="rId19"/>
    <p:sldId id="275" r:id="rId20"/>
    <p:sldId id="278" r:id="rId21"/>
    <p:sldId id="279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83764" autoAdjust="0"/>
  </p:normalViewPr>
  <p:slideViewPr>
    <p:cSldViewPr>
      <p:cViewPr varScale="1">
        <p:scale>
          <a:sx n="92" d="100"/>
          <a:sy n="92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70F5-AE44-4232-9813-BDF2AE46E957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BD870-9AB8-43B4-AB0A-C3470074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9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7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0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the suit is over-dramatization.  Would use a med student as a real example </a:t>
            </a:r>
          </a:p>
          <a:p>
            <a:r>
              <a:rPr lang="en-US" b="1" i="1" dirty="0"/>
              <a:t>Updated with new photo.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0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Shoes: e.g.</a:t>
            </a:r>
            <a:r>
              <a:rPr lang="en-US" baseline="0" dirty="0"/>
              <a:t> sneakers, clogs, etc</a:t>
            </a:r>
          </a:p>
          <a:p>
            <a:r>
              <a:rPr lang="en-US" b="1" i="1" baseline="0" dirty="0"/>
              <a:t>Updated to include sneakers, clogs, etc.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4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get</a:t>
            </a:r>
            <a:r>
              <a:rPr lang="en-US" baseline="0" dirty="0"/>
              <a:t> a close up picture of someone with all the appropriate garb on</a:t>
            </a:r>
          </a:p>
          <a:p>
            <a:r>
              <a:rPr lang="en-US" baseline="0" dirty="0"/>
              <a:t>Would not expect to scrub – need to ask where to stand, watch out for sterile draping and instruments.  Get steps or stools to help see.  Maybe and in-field camera.  </a:t>
            </a:r>
          </a:p>
          <a:p>
            <a:r>
              <a:rPr lang="en-US" baseline="0" dirty="0"/>
              <a:t>If scrubbing, get gloves to scrub tech.  </a:t>
            </a:r>
          </a:p>
          <a:p>
            <a:r>
              <a:rPr lang="en-US" b="1" i="1" dirty="0"/>
              <a:t>Image updated; text edited to include wear to stand, do not contaminate the sterile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1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</a:t>
            </a:r>
            <a:r>
              <a:rPr lang="en-US" baseline="0" dirty="0"/>
              <a:t> getting the bed, changing the sheets,</a:t>
            </a:r>
          </a:p>
          <a:p>
            <a:r>
              <a:rPr lang="en-US" baseline="0" dirty="0"/>
              <a:t>Not the things listed here are duties for a shadower.</a:t>
            </a:r>
          </a:p>
          <a:p>
            <a:r>
              <a:rPr lang="en-US" b="1" i="1" baseline="0" dirty="0"/>
              <a:t>Updated to describe primary duties of a shadower.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D870-9AB8-43B4-AB0A-C34700747C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3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26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03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89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77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9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BA15D5-6B72-4954-ADC5-94BC5DBAB16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ABC7AF-D673-4EAD-8523-66B732CE33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20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0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22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4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r="19050"/>
          <a:stretch/>
        </p:blipFill>
        <p:spPr bwMode="auto">
          <a:xfrm>
            <a:off x="0" y="-1"/>
            <a:ext cx="9524999" cy="714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09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02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92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1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6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s.org/education/program/simulation-based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BEFORE SURGERY STARTS: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Don’t forget your bioneeds breaks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2400" y="1600200"/>
            <a:ext cx="518160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Before you walk into any OR, make sure to:</a:t>
            </a:r>
          </a:p>
          <a:p>
            <a:pPr lvl="1"/>
            <a:r>
              <a:rPr lang="en-US" sz="2200" dirty="0"/>
              <a:t>Eat</a:t>
            </a:r>
          </a:p>
          <a:p>
            <a:pPr lvl="1"/>
            <a:r>
              <a:rPr lang="en-US" sz="2200" dirty="0"/>
              <a:t>Hydrate</a:t>
            </a:r>
          </a:p>
          <a:p>
            <a:pPr lvl="1"/>
            <a:r>
              <a:rPr lang="en-US" sz="2200" dirty="0"/>
              <a:t>Use the restroom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600" dirty="0"/>
              <a:t>Pro Tip: During long procedures, there may be a break while waiting for pathology or radiology. Use this opportunity to take a quick break even if you don't think you need it.</a:t>
            </a:r>
          </a:p>
          <a:p>
            <a:endParaRPr lang="en-US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3676611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BEFORE SURGERY STARTS: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Who is the patient?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412" y="1725478"/>
            <a:ext cx="5257800" cy="639762"/>
          </a:xfrm>
        </p:spPr>
        <p:txBody>
          <a:bodyPr>
            <a:noAutofit/>
          </a:bodyPr>
          <a:lstStyle/>
          <a:p>
            <a:r>
              <a:rPr lang="en-US" dirty="0"/>
              <a:t>Ask your </a:t>
            </a:r>
            <a:r>
              <a:rPr lang="en-US" dirty="0" smtClean="0"/>
              <a:t>Attending or Resident to brief you </a:t>
            </a:r>
            <a:r>
              <a:rPr lang="en-US" dirty="0"/>
              <a:t>on the </a:t>
            </a:r>
            <a:r>
              <a:rPr lang="en-US" dirty="0" smtClean="0"/>
              <a:t>following four items:</a:t>
            </a:r>
          </a:p>
          <a:p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5029200" cy="41497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patient's history and indication for surgery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Pre-operative labs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Facts about the disease process (epidemiology, pathophysiology,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basic steps of the procedure, and the relevant anatomy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This will ensure that you maximize your learning during the case, and will orient you to the types of questions that the </a:t>
            </a:r>
            <a:r>
              <a:rPr lang="en-US" dirty="0" smtClean="0"/>
              <a:t>Attending </a:t>
            </a:r>
            <a:r>
              <a:rPr lang="en-US" dirty="0"/>
              <a:t>or </a:t>
            </a:r>
            <a:r>
              <a:rPr lang="en-US" dirty="0" smtClean="0"/>
              <a:t>Resident </a:t>
            </a:r>
            <a:r>
              <a:rPr lang="en-US" dirty="0"/>
              <a:t>may ask you.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9" y="1752600"/>
            <a:ext cx="3557588" cy="41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291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IN THE OR: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An aside about contamination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724400" cy="1208088"/>
          </a:xfrm>
        </p:spPr>
        <p:txBody>
          <a:bodyPr>
            <a:normAutofit/>
          </a:bodyPr>
          <a:lstStyle/>
          <a:p>
            <a:r>
              <a:rPr lang="en-US" dirty="0"/>
              <a:t>There is NO SHAME in admitting that you have accidentally contaminated yourself.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200400"/>
            <a:ext cx="4648200" cy="3306763"/>
          </a:xfrm>
        </p:spPr>
        <p:txBody>
          <a:bodyPr/>
          <a:lstStyle/>
          <a:p>
            <a:r>
              <a:rPr lang="en-US" dirty="0"/>
              <a:t>This will inevitably happen </a:t>
            </a:r>
            <a:r>
              <a:rPr lang="en-US" dirty="0" smtClean="0"/>
              <a:t>at some time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200" dirty="0"/>
              <a:t>Yes, even to attending physicians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Be honest and upfront with the scrub tech; you will stay on their good </a:t>
            </a:r>
            <a:r>
              <a:rPr lang="en-US" dirty="0" smtClean="0"/>
              <a:t>side this way</a:t>
            </a:r>
            <a:endParaRPr lang="en-US" dirty="0"/>
          </a:p>
        </p:txBody>
      </p:sp>
      <p:pic>
        <p:nvPicPr>
          <p:cNvPr id="1026" name="Picture 2" descr="C:\Users\kmckenzie\Downloads\35632530134_d6e2d95aac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1" y="1609033"/>
            <a:ext cx="2971799" cy="44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6060373"/>
            <a:ext cx="3276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Courtesy of U.S. Army Africa, taken by Staff Sgt. Shejal Pulivarti</a:t>
            </a:r>
          </a:p>
        </p:txBody>
      </p:sp>
    </p:spTree>
    <p:extLst>
      <p:ext uri="{BB962C8B-B14F-4D97-AF65-F5344CB8AC3E}">
        <p14:creationId xmlns:p14="http://schemas.microsoft.com/office/powerpoint/2010/main" val="40941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“DAY OF” ADVICE: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First Things First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07" y="1600200"/>
            <a:ext cx="4497388" cy="639762"/>
          </a:xfrm>
        </p:spPr>
        <p:txBody>
          <a:bodyPr/>
          <a:lstStyle/>
          <a:p>
            <a:r>
              <a:rPr lang="en-US" dirty="0" smtClean="0"/>
              <a:t> When </a:t>
            </a:r>
            <a:r>
              <a:rPr lang="en-US" dirty="0"/>
              <a:t>you get into the OR: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24" y="2362200"/>
            <a:ext cx="5486400" cy="4149725"/>
          </a:xfrm>
        </p:spPr>
        <p:txBody>
          <a:bodyPr>
            <a:noAutofit/>
          </a:bodyPr>
          <a:lstStyle/>
          <a:p>
            <a:r>
              <a:rPr lang="en-US" sz="2000" dirty="0"/>
              <a:t>Introduce yourself to the circulating </a:t>
            </a:r>
            <a:r>
              <a:rPr lang="en-US" sz="2000" dirty="0" smtClean="0"/>
              <a:t>nurse. </a:t>
            </a:r>
            <a:endParaRPr lang="en-US" sz="2000" dirty="0"/>
          </a:p>
          <a:p>
            <a:r>
              <a:rPr lang="en-US" sz="2000" dirty="0"/>
              <a:t>Write your name on the whiteboard, along with your year in medical </a:t>
            </a:r>
            <a:r>
              <a:rPr lang="en-US" sz="2000" dirty="0" smtClean="0"/>
              <a:t>school.</a:t>
            </a:r>
            <a:endParaRPr lang="en-US" sz="2000" dirty="0"/>
          </a:p>
          <a:p>
            <a:pPr marL="742950" lvl="2" indent="-342900"/>
            <a:r>
              <a:rPr lang="en-US" sz="2000" dirty="0"/>
              <a:t>If you will be scrubbing on the surgery, add your glove size or pull out your gloves for the scrub nurse.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Wear your badge in the V-neck of your scrubs or your front </a:t>
            </a:r>
            <a:r>
              <a:rPr lang="en-US" dirty="0" smtClean="0"/>
              <a:t>pocket. </a:t>
            </a:r>
            <a:endParaRPr lang="en-US" dirty="0"/>
          </a:p>
          <a:p>
            <a:pPr marL="742950" lvl="2" indent="-342900"/>
            <a:r>
              <a:rPr lang="en-US" sz="2000" dirty="0"/>
              <a:t>It lets everyone know who you </a:t>
            </a:r>
            <a:r>
              <a:rPr lang="en-US" sz="2000" dirty="0" smtClean="0"/>
              <a:t>are.</a:t>
            </a:r>
            <a:endParaRPr lang="en-US" sz="2000" dirty="0"/>
          </a:p>
          <a:p>
            <a:pPr marL="742950" lvl="2" indent="-342900"/>
            <a:r>
              <a:rPr lang="en-US" sz="2000" dirty="0"/>
              <a:t>It ensures that you always have your </a:t>
            </a:r>
            <a:r>
              <a:rPr lang="en-US" sz="2000" dirty="0" smtClean="0"/>
              <a:t>badge. </a:t>
            </a:r>
            <a:endParaRPr lang="en-US" sz="2000" dirty="0"/>
          </a:p>
        </p:txBody>
      </p:sp>
      <p:pic>
        <p:nvPicPr>
          <p:cNvPr id="7174" name="Picture 6" descr="C:\Users\kmckenzie\AppData\Local\Microsoft\Windows\Temporary Internet Files\Content.IE5\IA9WOJEZ\negotiation_shake-han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10" y="2362200"/>
            <a:ext cx="374226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4876800" cy="4678363"/>
          </a:xfrm>
        </p:spPr>
        <p:txBody>
          <a:bodyPr>
            <a:normAutofit/>
          </a:bodyPr>
          <a:lstStyle/>
          <a:p>
            <a:r>
              <a:rPr lang="en-US" sz="2800" dirty="0"/>
              <a:t>While shadowing, your primary duties are to watch and learn (and not contaminate the sterile field).</a:t>
            </a:r>
          </a:p>
          <a:p>
            <a:endParaRPr lang="en-US" sz="800" dirty="0"/>
          </a:p>
          <a:p>
            <a:r>
              <a:rPr lang="en-US" sz="2800" dirty="0"/>
              <a:t>However, you may be asked to </a:t>
            </a:r>
            <a:r>
              <a:rPr lang="en-US" sz="2800" dirty="0" smtClean="0"/>
              <a:t>help, e.g., running </a:t>
            </a:r>
            <a:r>
              <a:rPr lang="en-US" sz="2800" dirty="0"/>
              <a:t>errands.</a:t>
            </a:r>
          </a:p>
          <a:p>
            <a:endParaRPr lang="en-US" sz="800" dirty="0"/>
          </a:p>
          <a:p>
            <a:r>
              <a:rPr lang="en-US" sz="2800" dirty="0"/>
              <a:t>If you’re asked to help, do it and do it well!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“DAY OF” ADVICE: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Surgery is a Team Sport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6F8F751-F2BA-4E08-BF2A-7A4B9F861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63" y="1959768"/>
            <a:ext cx="3682673" cy="3602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70E7B3-10A9-423A-9057-99E79E09B81A}"/>
              </a:ext>
            </a:extLst>
          </p:cNvPr>
          <p:cNvSpPr txBox="1"/>
          <p:nvPr/>
        </p:nvSpPr>
        <p:spPr>
          <a:xfrm>
            <a:off x="7162800" y="6096000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Courtesy of </a:t>
            </a:r>
            <a:r>
              <a:rPr lang="en-US" sz="800" dirty="0"/>
              <a:t>www.lumaxart.com/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3309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1" y="3581400"/>
            <a:ext cx="2590800" cy="261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“DAY OF” ADVICE: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Ask Questions during Down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1600200"/>
            <a:ext cx="40005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Asking questions when things are busy can take time away from patient care, and can frustrate other members of the team. 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1676400"/>
            <a:ext cx="5032375" cy="639762"/>
          </a:xfrm>
        </p:spPr>
        <p:txBody>
          <a:bodyPr>
            <a:noAutofit/>
          </a:bodyPr>
          <a:lstStyle/>
          <a:p>
            <a:r>
              <a:rPr lang="en-US" dirty="0" smtClean="0"/>
              <a:t>Suggestions </a:t>
            </a:r>
            <a:r>
              <a:rPr lang="en-US" dirty="0"/>
              <a:t>for questions to </a:t>
            </a:r>
            <a:r>
              <a:rPr lang="en-US" dirty="0" smtClean="0"/>
              <a:t> ask </a:t>
            </a:r>
            <a:r>
              <a:rPr lang="en-US" u="sng" dirty="0"/>
              <a:t>during down time</a:t>
            </a:r>
            <a:r>
              <a:rPr lang="en-US" dirty="0"/>
              <a:t>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2438400"/>
            <a:ext cx="5105401" cy="4149725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n-US" sz="2600" dirty="0"/>
              <a:t>Physician lifestyle</a:t>
            </a:r>
          </a:p>
          <a:p>
            <a:pPr marL="0" lvl="0" indent="0" fontAlgn="base">
              <a:buNone/>
            </a:pPr>
            <a:endParaRPr lang="en-US" sz="400" dirty="0"/>
          </a:p>
          <a:p>
            <a:pPr lvl="0" fontAlgn="base"/>
            <a:r>
              <a:rPr lang="en-US" sz="2600" dirty="0"/>
              <a:t>Average hours per week spent at the hospital</a:t>
            </a:r>
          </a:p>
          <a:p>
            <a:pPr marL="0" lvl="0" indent="0" fontAlgn="base">
              <a:buNone/>
            </a:pPr>
            <a:endParaRPr lang="en-US" sz="500" dirty="0"/>
          </a:p>
          <a:p>
            <a:pPr lvl="0" fontAlgn="base"/>
            <a:r>
              <a:rPr lang="en-US" sz="2600" dirty="0"/>
              <a:t>What is call like for this specialty</a:t>
            </a:r>
          </a:p>
          <a:p>
            <a:pPr marL="0" lvl="0" indent="0" fontAlgn="base">
              <a:buNone/>
            </a:pPr>
            <a:endParaRPr lang="en-US" sz="500" dirty="0"/>
          </a:p>
          <a:p>
            <a:pPr lvl="0" fontAlgn="base"/>
            <a:r>
              <a:rPr lang="en-US" sz="2600" dirty="0"/>
              <a:t>What types of procedures do they routinely perform </a:t>
            </a:r>
          </a:p>
          <a:p>
            <a:pPr marL="0" lvl="0" indent="0" fontAlgn="base">
              <a:buNone/>
            </a:pPr>
            <a:endParaRPr lang="en-US" sz="500" dirty="0"/>
          </a:p>
          <a:p>
            <a:pPr lvl="0" fontAlgn="base"/>
            <a:r>
              <a:rPr lang="en-US" sz="2600" dirty="0"/>
              <a:t>Training required (fellowships, additional certifications)</a:t>
            </a:r>
          </a:p>
          <a:p>
            <a:pPr marL="0" lvl="0" indent="0" fontAlgn="base">
              <a:buNone/>
            </a:pPr>
            <a:endParaRPr lang="en-US" sz="500" dirty="0"/>
          </a:p>
          <a:p>
            <a:pPr lvl="0" fontAlgn="base"/>
            <a:r>
              <a:rPr lang="en-US" sz="2600" dirty="0"/>
              <a:t>Job market/growth trends</a:t>
            </a:r>
          </a:p>
          <a:p>
            <a:pPr marL="0" lvl="0" indent="0" fontAlgn="base">
              <a:buNone/>
            </a:pPr>
            <a:endParaRPr lang="en-US" sz="500" dirty="0"/>
          </a:p>
          <a:p>
            <a:pPr lvl="0" fontAlgn="base"/>
            <a:r>
              <a:rPr lang="en-US" sz="2600" dirty="0"/>
              <a:t>Benefits of academic </a:t>
            </a:r>
            <a:r>
              <a:rPr lang="en-US" sz="2600" dirty="0" smtClean="0"/>
              <a:t>vs. </a:t>
            </a:r>
            <a:r>
              <a:rPr lang="en-US" sz="2600" dirty="0"/>
              <a:t>community 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Surgeons do things outside the operating room, too, which offer other opportunities for shadowing.</a:t>
            </a:r>
          </a:p>
          <a:p>
            <a:endParaRPr lang="en-US" sz="700" dirty="0"/>
          </a:p>
          <a:p>
            <a:r>
              <a:rPr lang="en-US" sz="2800" dirty="0"/>
              <a:t>These include shadowing in the clinic, seeing the patient pre-operatively in the PACU, asking to see the patient in follow-up clinic after the surgery is done, rounding with the team, attending tumor boards and conferences, etc.</a:t>
            </a:r>
          </a:p>
          <a:p>
            <a:endParaRPr lang="en-US" sz="800" dirty="0"/>
          </a:p>
          <a:p>
            <a:r>
              <a:rPr lang="en-US" sz="2800" dirty="0"/>
              <a:t>Seeing all the things a surgeon does can help you decide </a:t>
            </a:r>
            <a:r>
              <a:rPr lang="en-US" sz="2800" dirty="0" smtClean="0"/>
              <a:t>  if </a:t>
            </a:r>
            <a:r>
              <a:rPr lang="en-US" sz="2800" dirty="0"/>
              <a:t>surgery is the right career for you!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“DAY OF” ADVICE: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Not just the OR</a:t>
            </a:r>
          </a:p>
        </p:txBody>
      </p:sp>
    </p:spTree>
    <p:extLst>
      <p:ext uri="{BB962C8B-B14F-4D97-AF65-F5344CB8AC3E}">
        <p14:creationId xmlns:p14="http://schemas.microsoft.com/office/powerpoint/2010/main" val="32977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AFTER YOU ARE FINISHED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-960" r="836" b="960"/>
          <a:stretch/>
        </p:blipFill>
        <p:spPr>
          <a:xfrm>
            <a:off x="381000" y="2209800"/>
            <a:ext cx="3890074" cy="322573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600200"/>
            <a:ext cx="4191000" cy="4179888"/>
          </a:xfrm>
        </p:spPr>
        <p:txBody>
          <a:bodyPr>
            <a:noAutofit/>
          </a:bodyPr>
          <a:lstStyle/>
          <a:p>
            <a:r>
              <a:rPr lang="en-US" dirty="0"/>
              <a:t>Write a thank you note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200" dirty="0"/>
              <a:t>Depending on the formality of the experience, choose handwritten or email</a:t>
            </a:r>
            <a:r>
              <a:rPr lang="en-US" sz="2200" dirty="0" smtClean="0"/>
              <a:t>.</a:t>
            </a:r>
          </a:p>
          <a:p>
            <a:pPr marL="457200" lvl="1" indent="0">
              <a:buNone/>
            </a:pPr>
            <a:endParaRPr lang="en-US" sz="1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This </a:t>
            </a:r>
            <a:r>
              <a:rPr lang="en-US" sz="2400" dirty="0" smtClean="0"/>
              <a:t>could be </a:t>
            </a:r>
            <a:r>
              <a:rPr lang="en-US" sz="2400" dirty="0"/>
              <a:t>a good time to </a:t>
            </a:r>
            <a:endParaRPr lang="en-US" sz="2400" dirty="0" smtClean="0"/>
          </a:p>
          <a:p>
            <a:pPr marL="0" lvl="1" indent="0">
              <a:buNone/>
            </a:pPr>
            <a:endParaRPr lang="en-US" sz="1000" dirty="0" smtClean="0"/>
          </a:p>
          <a:p>
            <a:pPr marL="742950" lvl="2" indent="-342900">
              <a:buFont typeface="Calibri" panose="020F0502020204030204" pitchFamily="34" charset="0"/>
              <a:buChar char="⁻"/>
            </a:pPr>
            <a:r>
              <a:rPr lang="en-US" sz="2200" dirty="0" smtClean="0"/>
              <a:t>indicate that you </a:t>
            </a:r>
            <a:r>
              <a:rPr lang="en-US" sz="2200" dirty="0"/>
              <a:t>would like to do a more formal rotation in the future, or </a:t>
            </a:r>
            <a:endParaRPr lang="en-US" sz="2200" dirty="0" smtClean="0"/>
          </a:p>
          <a:p>
            <a:pPr marL="742950" lvl="2" indent="-342900">
              <a:buFont typeface="Calibri" panose="020F0502020204030204" pitchFamily="34" charset="0"/>
              <a:buChar char="⁻"/>
            </a:pPr>
            <a:r>
              <a:rPr lang="en-US" sz="2200" dirty="0" smtClean="0"/>
              <a:t>ask </a:t>
            </a:r>
            <a:r>
              <a:rPr lang="en-US" sz="2200" dirty="0"/>
              <a:t>for a letter of recommendation for residency.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2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How to Create a Shadowing Program at Your Medical School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ADDITIONAL SUGGESTIONS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071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0" y="0"/>
            <a:ext cx="825137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b="1" baseline="30000" dirty="0">
                <a:solidFill>
                  <a:srgbClr val="FFC000"/>
                </a:solidFill>
              </a:rPr>
              <a:t>st</a:t>
            </a:r>
            <a:r>
              <a:rPr lang="en-US" b="1" dirty="0">
                <a:solidFill>
                  <a:srgbClr val="FFC000"/>
                </a:solidFill>
              </a:rPr>
              <a:t> STEP: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Talk with the Dean of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470116"/>
            <a:ext cx="4486504" cy="3788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400" b="1" u="sng" dirty="0"/>
              <a:t>1</a:t>
            </a:r>
            <a:r>
              <a:rPr lang="en-US" sz="2400" b="1" u="sng" baseline="30000" dirty="0"/>
              <a:t>st</a:t>
            </a:r>
            <a:r>
              <a:rPr lang="en-US" sz="2400" b="1" u="sng" dirty="0"/>
              <a:t> Step</a:t>
            </a:r>
            <a:r>
              <a:rPr lang="en-US" sz="2400" b="1" dirty="0"/>
              <a:t>: </a:t>
            </a:r>
            <a:r>
              <a:rPr lang="en-US" sz="2400" dirty="0"/>
              <a:t>Talk with the Dean of Students at your medical school. </a:t>
            </a:r>
            <a:endParaRPr lang="en-US" sz="2400" dirty="0" smtClean="0"/>
          </a:p>
          <a:p>
            <a:pPr marL="0" indent="0">
              <a:buNone/>
            </a:pPr>
            <a:endParaRPr lang="en-US" sz="1400" dirty="0" smtClean="0"/>
          </a:p>
          <a:p>
            <a:pPr lvl="1"/>
            <a:r>
              <a:rPr lang="en-US" sz="2400" dirty="0" smtClean="0"/>
              <a:t>They </a:t>
            </a:r>
            <a:r>
              <a:rPr lang="en-US" sz="2400" dirty="0"/>
              <a:t>may have previous experience or knowledge about what has been tried or done in the past, if anything. </a:t>
            </a:r>
            <a:endParaRPr lang="en-US" sz="2400" dirty="0" smtClean="0"/>
          </a:p>
          <a:p>
            <a:pPr marL="457200" lvl="1" indent="0">
              <a:buNone/>
            </a:pPr>
            <a:endParaRPr lang="en-US" sz="1500" dirty="0"/>
          </a:p>
          <a:p>
            <a:pPr lvl="1"/>
            <a:r>
              <a:rPr lang="en-US" sz="2400" dirty="0" smtClean="0"/>
              <a:t>They may </a:t>
            </a:r>
            <a:r>
              <a:rPr lang="en-US" sz="2400" dirty="0"/>
              <a:t>provide helpful insight about any legal hurdles </a:t>
            </a:r>
            <a:r>
              <a:rPr lang="en-US" sz="2400" dirty="0" smtClean="0"/>
              <a:t>to </a:t>
            </a:r>
            <a:r>
              <a:rPr lang="en-US" sz="2400" dirty="0"/>
              <a:t>be addressed first. </a:t>
            </a:r>
          </a:p>
          <a:p>
            <a:pPr lvl="1"/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33" y="2992944"/>
            <a:ext cx="40907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600200"/>
            <a:ext cx="8681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your medical school has an affiliation with a teaching hospital, formalizing a shadowing program can provide an efficient method for shadowing a wide range of providers.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71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OBJECTIVE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200" dirty="0"/>
              <a:t>This presentation is intended to aid you in identifying, securing, and making the most of your shadowing experience.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 smtClean="0"/>
              <a:t>Discuss </a:t>
            </a:r>
            <a:r>
              <a:rPr lang="en-US" sz="4200" dirty="0"/>
              <a:t>its content with a faculty advisor.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FFC000"/>
                </a:solidFill>
              </a:rPr>
              <a:t>2</a:t>
            </a:r>
            <a:r>
              <a:rPr lang="en-US" sz="4000" b="1" baseline="30000" dirty="0" smtClean="0">
                <a:solidFill>
                  <a:srgbClr val="FFC000"/>
                </a:solidFill>
              </a:rPr>
              <a:t>nd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STEP </a:t>
            </a:r>
            <a:r>
              <a:rPr lang="en-US" sz="4000" b="1" i="1" dirty="0" smtClean="0">
                <a:solidFill>
                  <a:srgbClr val="FFC000"/>
                </a:solidFill>
              </a:rPr>
              <a:t>(with Dean </a:t>
            </a:r>
            <a:r>
              <a:rPr lang="en-US" sz="4000" b="1" i="1" dirty="0">
                <a:solidFill>
                  <a:srgbClr val="FFC000"/>
                </a:solidFill>
              </a:rPr>
              <a:t>approval):</a:t>
            </a:r>
            <a:r>
              <a:rPr lang="en-US" sz="4000" b="1" dirty="0"/>
              <a:t>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>
                <a:solidFill>
                  <a:srgbClr val="FFC000"/>
                </a:solidFill>
              </a:rPr>
              <a:t>Determine Hospital-Specific Requirements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1752600"/>
            <a:ext cx="8610600" cy="1981200"/>
          </a:xfrm>
        </p:spPr>
        <p:txBody>
          <a:bodyPr/>
          <a:lstStyle/>
          <a:p>
            <a:pPr marL="400050" lvl="2" indent="0">
              <a:buNone/>
            </a:pPr>
            <a:r>
              <a:rPr lang="en-US" sz="2400" b="1" u="sng" dirty="0" smtClean="0"/>
              <a:t>2</a:t>
            </a:r>
            <a:r>
              <a:rPr lang="en-US" sz="2400" b="1" u="sng" baseline="30000" dirty="0" smtClean="0"/>
              <a:t>nd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Step</a:t>
            </a:r>
            <a:r>
              <a:rPr lang="en-US" sz="2400" b="1" dirty="0"/>
              <a:t>: </a:t>
            </a:r>
            <a:r>
              <a:rPr lang="en-US" sz="2400" dirty="0" smtClean="0"/>
              <a:t>Determine the hospital-specific requirements to be met by the </a:t>
            </a:r>
            <a:r>
              <a:rPr lang="en-US" sz="2400" dirty="0"/>
              <a:t>shadowing medical students. </a:t>
            </a:r>
            <a:endParaRPr lang="en-US" sz="2400" dirty="0" smtClean="0"/>
          </a:p>
          <a:p>
            <a:pPr marL="400050" lvl="2" indent="0">
              <a:buNone/>
            </a:pPr>
            <a:endParaRPr lang="en-US" sz="1400" dirty="0"/>
          </a:p>
          <a:p>
            <a:pPr marL="1200150" lvl="3" indent="-342900"/>
            <a:r>
              <a:rPr lang="en-US" sz="2200" dirty="0"/>
              <a:t>May include ID badges, special training, legal forms to sign, etc.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53" y="3429000"/>
            <a:ext cx="265244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06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3</a:t>
            </a:r>
            <a:r>
              <a:rPr lang="en-US" b="1" baseline="30000" dirty="0">
                <a:solidFill>
                  <a:srgbClr val="FFC000"/>
                </a:solidFill>
              </a:rPr>
              <a:t>rd</a:t>
            </a:r>
            <a:r>
              <a:rPr lang="en-US" b="1" dirty="0">
                <a:solidFill>
                  <a:srgbClr val="FFC000"/>
                </a:solidFill>
              </a:rPr>
              <a:t> STEP: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Create and Advertise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0" y="1460671"/>
            <a:ext cx="8969829" cy="335280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2600" b="1" u="sng" dirty="0"/>
              <a:t>3</a:t>
            </a:r>
            <a:r>
              <a:rPr lang="en-US" sz="2600" b="1" u="sng" baseline="30000" dirty="0"/>
              <a:t>rd</a:t>
            </a:r>
            <a:r>
              <a:rPr lang="en-US" sz="2600" b="1" u="sng" dirty="0"/>
              <a:t> Step:</a:t>
            </a:r>
            <a:r>
              <a:rPr lang="en-US" sz="2600" b="1" dirty="0"/>
              <a:t> </a:t>
            </a:r>
            <a:r>
              <a:rPr lang="en-US" sz="2600" dirty="0"/>
              <a:t>Create the shadowing program and </a:t>
            </a:r>
            <a:r>
              <a:rPr lang="en-US" sz="2600" dirty="0" smtClean="0"/>
              <a:t>promote it with your </a:t>
            </a:r>
            <a:r>
              <a:rPr lang="en-US" sz="2600" dirty="0"/>
              <a:t>classmates.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endParaRPr lang="en-US" sz="2200" b="1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sz="15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400" dirty="0"/>
              <a:t>If the concept is brand new, consider starting small – choose one clinical department you’re familiar with (e.g., Pediatrics, </a:t>
            </a:r>
            <a:r>
              <a:rPr lang="en-US" sz="2400" dirty="0" smtClean="0"/>
              <a:t>IM, etc.).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100" dirty="0"/>
          </a:p>
          <a:p>
            <a:pPr lvl="1">
              <a:lnSpc>
                <a:spcPct val="120000"/>
              </a:lnSpc>
            </a:pPr>
            <a:r>
              <a:rPr lang="en-US" sz="2400" dirty="0"/>
              <a:t>Be flexible – depending on the department and resident/attending preference, the shadowing opportunities will range in </a:t>
            </a:r>
            <a:r>
              <a:rPr lang="en-US" sz="2400" dirty="0" smtClean="0"/>
              <a:t>scope and involvement.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2400" dirty="0"/>
              <a:t>Get residents on board! </a:t>
            </a:r>
            <a:r>
              <a:rPr lang="en-US" sz="2400" dirty="0" smtClean="0"/>
              <a:t>They’re </a:t>
            </a:r>
            <a:r>
              <a:rPr lang="en-US" sz="2400" dirty="0"/>
              <a:t>closer in age and training, and </a:t>
            </a:r>
            <a:r>
              <a:rPr lang="en-US" sz="2400" dirty="0" smtClean="0"/>
              <a:t>it is likely that they won’t </a:t>
            </a:r>
            <a:r>
              <a:rPr lang="en-US" sz="2400" dirty="0"/>
              <a:t>be evaluating you </a:t>
            </a:r>
            <a:r>
              <a:rPr lang="en-US" sz="2400" dirty="0" smtClean="0"/>
              <a:t>directly.</a:t>
            </a:r>
            <a:endParaRPr lang="en-US" sz="2400" dirty="0"/>
          </a:p>
          <a:p>
            <a:pPr lvl="2"/>
            <a:endParaRPr lang="en-US" sz="2200" dirty="0"/>
          </a:p>
          <a:p>
            <a:pPr lvl="2"/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4084678" cy="14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9" y="129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4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STEP: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solidFill>
                  <a:srgbClr val="FFC000"/>
                </a:solidFill>
              </a:rPr>
              <a:t>Specify the Dates/Times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39" y="1905000"/>
            <a:ext cx="8915400" cy="4648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Step</a:t>
            </a:r>
            <a:r>
              <a:rPr lang="en-US" dirty="0" smtClean="0"/>
              <a:t>: E-mail </a:t>
            </a:r>
            <a:r>
              <a:rPr lang="en-US" dirty="0"/>
              <a:t>the link to a Google </a:t>
            </a:r>
            <a:r>
              <a:rPr lang="en-US" dirty="0" smtClean="0"/>
              <a:t>spreadsheet allowing students </a:t>
            </a:r>
            <a:r>
              <a:rPr lang="en-US" dirty="0"/>
              <a:t>to sign up for shadowing </a:t>
            </a:r>
            <a:r>
              <a:rPr lang="en-US" dirty="0" smtClean="0"/>
              <a:t>time-slots. (See next slide for example.) 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200" dirty="0"/>
              <a:t>Specific instructions may also be included (what to wear, where to go and meet the resident/attending, etc.). </a:t>
            </a:r>
            <a:endParaRPr lang="en-US" sz="2200" dirty="0" smtClean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Once students sign up for a slot, encourage them to reach out to the resident/attending </a:t>
            </a:r>
            <a:r>
              <a:rPr lang="en-US" dirty="0" smtClean="0"/>
              <a:t>beforehand to </a:t>
            </a:r>
            <a:r>
              <a:rPr lang="en-US" dirty="0"/>
              <a:t>remind </a:t>
            </a:r>
            <a:r>
              <a:rPr lang="en-US" dirty="0" smtClean="0"/>
              <a:t>them about the shadowing arrangement and to re-confirm . 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b="1" dirty="0"/>
              <a:t>Feel free to share this PowerPoint.</a:t>
            </a:r>
          </a:p>
        </p:txBody>
      </p:sp>
    </p:spTree>
    <p:extLst>
      <p:ext uri="{BB962C8B-B14F-4D97-AF65-F5344CB8AC3E}">
        <p14:creationId xmlns:p14="http://schemas.microsoft.com/office/powerpoint/2010/main" val="13415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SAMPLE </a:t>
            </a:r>
            <a:r>
              <a:rPr lang="en-US" sz="4000" b="1" dirty="0" smtClean="0">
                <a:solidFill>
                  <a:srgbClr val="FFC000"/>
                </a:solidFill>
              </a:rPr>
              <a:t>SCHEDULING SPREADSHEET</a:t>
            </a:r>
            <a:endParaRPr lang="en-US" sz="4000" dirty="0"/>
          </a:p>
        </p:txBody>
      </p:sp>
      <p:pic>
        <p:nvPicPr>
          <p:cNvPr id="8" name="Picture 7" descr="https://lh6.googleusercontent.com/KRBcqCErYt9xFE7xcDRzXTr9frpBk2eEhbCr7DpFKLfup8Vyl7UfwkKFWrd9OYfPUwUNl4GKel-lhVeUOOVT1mEFJOLvXMg4i2eu6R8mAKLDBDvHxtiXStuy3j6GM0WW5zoBnE_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8390"/>
            <a:ext cx="73152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6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By shadowing early in your medical school career, you: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/>
              <a:t>Can determine if surgery is the right path for you. 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dirty="0"/>
              <a:t>Forge connections with those currently working in your field of interest. 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dirty="0"/>
              <a:t>Explore this career path prior to starting your core clerkships.</a:t>
            </a:r>
          </a:p>
          <a:p>
            <a:pPr marL="0" indent="0">
              <a:buNone/>
            </a:pPr>
            <a:endParaRPr lang="en-US" sz="400" dirty="0"/>
          </a:p>
          <a:p>
            <a:pPr lvl="1"/>
            <a:r>
              <a:rPr lang="en-US" dirty="0"/>
              <a:t>This is especially valuable if your medical school does not have a formal preceptorship program during MS1 or MS2.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latin typeface="+mn-lt"/>
              </a:rPr>
              <a:t>INTRODUCTION:</a:t>
            </a:r>
            <a:br>
              <a:rPr lang="en-US" b="1" dirty="0">
                <a:solidFill>
                  <a:srgbClr val="FFC000"/>
                </a:solidFill>
                <a:latin typeface="+mn-lt"/>
              </a:rPr>
            </a:br>
            <a:r>
              <a:rPr lang="en-US" b="1" dirty="0">
                <a:solidFill>
                  <a:srgbClr val="FFC000"/>
                </a:solidFill>
                <a:latin typeface="+mn-lt"/>
              </a:rPr>
              <a:t>Why Shadow?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0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BEFORE YOU ARRIVE: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322" y="1676400"/>
            <a:ext cx="5017678" cy="4648200"/>
          </a:xfrm>
        </p:spPr>
        <p:txBody>
          <a:bodyPr>
            <a:noAutofit/>
          </a:bodyPr>
          <a:lstStyle/>
          <a:p>
            <a:r>
              <a:rPr lang="en-US" dirty="0"/>
              <a:t>Research the specialty in advance</a:t>
            </a:r>
          </a:p>
          <a:p>
            <a:pPr lvl="1"/>
            <a:r>
              <a:rPr lang="en-US" sz="2400" dirty="0"/>
              <a:t>Have some questions ready as this demonstrates enthusiasm</a:t>
            </a:r>
          </a:p>
          <a:p>
            <a:pPr lvl="1"/>
            <a:r>
              <a:rPr lang="en-US" sz="2400" dirty="0"/>
              <a:t>You DO NOT have to be an expert, but you do have to </a:t>
            </a:r>
            <a:r>
              <a:rPr lang="en-US" sz="2400" dirty="0" smtClean="0"/>
              <a:t>  show </a:t>
            </a:r>
            <a:r>
              <a:rPr lang="en-US" sz="2400" dirty="0"/>
              <a:t>genuine interest</a:t>
            </a:r>
          </a:p>
          <a:p>
            <a:r>
              <a:rPr lang="en-US" dirty="0"/>
              <a:t>Bring a small notebook and </a:t>
            </a:r>
            <a:r>
              <a:rPr lang="en-US" dirty="0" smtClean="0"/>
              <a:t>pen</a:t>
            </a:r>
            <a:endParaRPr lang="en-US" dirty="0"/>
          </a:p>
          <a:p>
            <a:pPr lvl="1"/>
            <a:r>
              <a:rPr lang="en-US" sz="2400" dirty="0"/>
              <a:t>Things to ask later during </a:t>
            </a:r>
            <a:r>
              <a:rPr lang="en-US" sz="2400" dirty="0" smtClean="0"/>
              <a:t>    down </a:t>
            </a:r>
            <a:r>
              <a:rPr lang="en-US" sz="2400" dirty="0"/>
              <a:t>time</a:t>
            </a:r>
          </a:p>
          <a:p>
            <a:pPr lvl="1"/>
            <a:r>
              <a:rPr lang="en-US" sz="2400" dirty="0"/>
              <a:t>Things you’d like to look up </a:t>
            </a:r>
            <a:r>
              <a:rPr lang="en-US" sz="2400" dirty="0" smtClean="0"/>
              <a:t>  later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796123" cy="43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752600"/>
            <a:ext cx="3200400" cy="390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BEFORE YOU ARRIVE: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1600200"/>
            <a:ext cx="57658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Common resources used </a:t>
            </a:r>
            <a:r>
              <a:rPr lang="en-US" sz="2000" dirty="0"/>
              <a:t>to prepare for </a:t>
            </a:r>
            <a:r>
              <a:rPr lang="en-US" sz="2000" dirty="0" smtClean="0"/>
              <a:t>clerkships: </a:t>
            </a:r>
            <a:endParaRPr lang="en-US" sz="2000" dirty="0"/>
          </a:p>
          <a:p>
            <a:pPr marL="0" indent="0">
              <a:buNone/>
            </a:pPr>
            <a:endParaRPr lang="en-US" sz="1100" dirty="0"/>
          </a:p>
          <a:p>
            <a:pPr lvl="0" fontAlgn="base"/>
            <a:r>
              <a:rPr lang="en-US" sz="2000" i="1" dirty="0"/>
              <a:t>Surgical Recall</a:t>
            </a:r>
            <a:r>
              <a:rPr lang="en-US" sz="2000" dirty="0"/>
              <a:t>: Reviewing the appropriate book chapter before each surgery can be helpful. </a:t>
            </a:r>
          </a:p>
          <a:p>
            <a:pPr marL="0" lvl="0" indent="0" fontAlgn="base">
              <a:buNone/>
            </a:pPr>
            <a:endParaRPr lang="en-US" sz="1100" dirty="0"/>
          </a:p>
          <a:p>
            <a:pPr lvl="0" fontAlgn="base"/>
            <a:r>
              <a:rPr lang="en-US" sz="2000" dirty="0"/>
              <a:t>Lawrence's</a:t>
            </a:r>
            <a:r>
              <a:rPr lang="en-US" sz="2000" i="1" dirty="0"/>
              <a:t> Essentials of General Surgery</a:t>
            </a:r>
            <a:r>
              <a:rPr lang="en-US" sz="2000" dirty="0"/>
              <a:t>: </a:t>
            </a:r>
            <a:r>
              <a:rPr lang="en-US" sz="2000" dirty="0" smtClean="0"/>
              <a:t>Provides  a </a:t>
            </a:r>
            <a:r>
              <a:rPr lang="en-US" sz="2000" dirty="0"/>
              <a:t>great reference for specific topics to read about prior to observing a particular procedure.</a:t>
            </a:r>
          </a:p>
          <a:p>
            <a:pPr marL="0" lvl="0" indent="0" fontAlgn="base">
              <a:buNone/>
            </a:pPr>
            <a:endParaRPr lang="en-US" sz="1100" dirty="0"/>
          </a:p>
          <a:p>
            <a:pPr lvl="0" fontAlgn="base"/>
            <a:r>
              <a:rPr lang="en-US" sz="2000" dirty="0"/>
              <a:t>Netter’s</a:t>
            </a:r>
            <a:r>
              <a:rPr lang="en-US" sz="2000" i="1" dirty="0"/>
              <a:t> Atlas of Human Anatomy</a:t>
            </a:r>
            <a:r>
              <a:rPr lang="en-US" sz="2000" dirty="0"/>
              <a:t>, or another anatomy text.  Always know the blood supply!</a:t>
            </a:r>
          </a:p>
          <a:p>
            <a:pPr marL="0" lvl="0" indent="0" fontAlgn="base">
              <a:buNone/>
            </a:pPr>
            <a:endParaRPr lang="en-US" sz="1100" dirty="0"/>
          </a:p>
          <a:p>
            <a:pPr fontAlgn="base"/>
            <a:r>
              <a:rPr lang="en-US" sz="2000" i="1" dirty="0"/>
              <a:t>Dr. Pestana's Surgery Notes</a:t>
            </a:r>
            <a:r>
              <a:rPr lang="en-US" sz="2000" dirty="0"/>
              <a:t>: </a:t>
            </a:r>
            <a:r>
              <a:rPr lang="en-US" sz="2000" dirty="0" smtClean="0"/>
              <a:t>A</a:t>
            </a:r>
            <a:r>
              <a:rPr lang="en-US" sz="2000" b="1" dirty="0" smtClean="0"/>
              <a:t> </a:t>
            </a:r>
            <a:r>
              <a:rPr lang="en-US" sz="2000" dirty="0"/>
              <a:t>short and to-the-point </a:t>
            </a:r>
            <a:r>
              <a:rPr lang="en-US" sz="2000" dirty="0" smtClean="0"/>
              <a:t>book which covers </a:t>
            </a:r>
            <a:r>
              <a:rPr lang="en-US" sz="2000" dirty="0"/>
              <a:t>a lot of the common questions you will get</a:t>
            </a:r>
            <a:r>
              <a:rPr lang="en-US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50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860107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BEFORE YOU ARRIVE: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Helpful Resources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Here are additional helpful resources:  </a:t>
            </a:r>
          </a:p>
          <a:p>
            <a:pPr marL="0" indent="0">
              <a:buNone/>
            </a:pPr>
            <a:endParaRPr lang="en-US" sz="900" dirty="0"/>
          </a:p>
          <a:p>
            <a:pPr lvl="0" fontAlgn="base"/>
            <a:r>
              <a:rPr lang="en-US" sz="2400" i="1" dirty="0"/>
              <a:t>Gowned and Gloved </a:t>
            </a:r>
            <a:r>
              <a:rPr lang="en-US" sz="2400" dirty="0"/>
              <a:t>book series (available in print, on iPhone or Kindle): Great </a:t>
            </a:r>
            <a:r>
              <a:rPr lang="en-US" sz="2400" dirty="0" smtClean="0"/>
              <a:t>to </a:t>
            </a:r>
            <a:r>
              <a:rPr lang="en-US" sz="2400" dirty="0"/>
              <a:t>look up the surgery you'll be seeing right </a:t>
            </a:r>
            <a:r>
              <a:rPr lang="en-US" sz="2400" dirty="0" smtClean="0"/>
              <a:t>before; gives an overview </a:t>
            </a:r>
            <a:r>
              <a:rPr lang="en-US" sz="2400" dirty="0"/>
              <a:t>of the anatomy and steps involved in each surgical procedure.</a:t>
            </a:r>
          </a:p>
          <a:p>
            <a:pPr marL="0" lvl="0" indent="0" fontAlgn="base">
              <a:buNone/>
            </a:pPr>
            <a:endParaRPr lang="en-US" sz="1300" dirty="0"/>
          </a:p>
          <a:p>
            <a:pPr lvl="0" fontAlgn="base"/>
            <a:r>
              <a:rPr lang="en-US" sz="2400" dirty="0"/>
              <a:t>Zollinger's </a:t>
            </a:r>
            <a:r>
              <a:rPr lang="en-US" sz="2400" i="1" dirty="0"/>
              <a:t>Atlas of Surgical Operations</a:t>
            </a:r>
            <a:r>
              <a:rPr lang="en-US" sz="2400" dirty="0"/>
              <a:t>: Pertinent anatomy for the case.</a:t>
            </a:r>
          </a:p>
          <a:p>
            <a:pPr marL="0" lvl="0" indent="0" fontAlgn="base">
              <a:buNone/>
            </a:pPr>
            <a:endParaRPr lang="en-US" sz="1300" dirty="0"/>
          </a:p>
          <a:p>
            <a:pPr lvl="0" fontAlgn="base"/>
            <a:r>
              <a:rPr lang="en-US" sz="2400" i="1" dirty="0"/>
              <a:t>First Aid for the Wards</a:t>
            </a:r>
          </a:p>
          <a:p>
            <a:pPr marL="0" lvl="0" indent="0" fontAlgn="base">
              <a:buNone/>
            </a:pPr>
            <a:endParaRPr lang="en-US" sz="1300" dirty="0"/>
          </a:p>
          <a:p>
            <a:pPr lvl="0" fontAlgn="base"/>
            <a:r>
              <a:rPr lang="en-US" sz="2400" i="1" dirty="0"/>
              <a:t>First Aid for the Surgery Clerkship </a:t>
            </a:r>
          </a:p>
          <a:p>
            <a:pPr marL="0" lvl="0" indent="0" fontAlgn="base">
              <a:buNone/>
            </a:pPr>
            <a:endParaRPr lang="en-US" sz="1300" dirty="0"/>
          </a:p>
          <a:p>
            <a:pPr lvl="0" fontAlgn="base"/>
            <a:r>
              <a:rPr lang="en-US" sz="2400" dirty="0"/>
              <a:t>Knot Tying Manual </a:t>
            </a:r>
          </a:p>
          <a:p>
            <a:pPr marL="0" lvl="0" indent="0" fontAlgn="base">
              <a:buNone/>
            </a:pPr>
            <a:endParaRPr lang="en-US" sz="1300" dirty="0"/>
          </a:p>
          <a:p>
            <a:pPr lvl="0" fontAlgn="base"/>
            <a:r>
              <a:rPr lang="en-US" sz="2400" dirty="0"/>
              <a:t>ACS/ASE Medical Student Simulation-based Surgical Skills Curriculum </a:t>
            </a:r>
          </a:p>
          <a:p>
            <a:pPr lvl="0" fontAlgn="base"/>
            <a:endParaRPr lang="en-US" sz="2400" dirty="0"/>
          </a:p>
          <a:p>
            <a:endParaRPr lang="en-US" dirty="0"/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17003"/>
            <a:ext cx="36480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6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42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BEFORE YOU ARRIVE: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b="1" baseline="30000" dirty="0">
                <a:solidFill>
                  <a:srgbClr val="FFC000"/>
                </a:solidFill>
              </a:rPr>
              <a:t>st</a:t>
            </a:r>
            <a:r>
              <a:rPr lang="en-US" b="1" dirty="0">
                <a:solidFill>
                  <a:srgbClr val="FFC000"/>
                </a:solidFill>
              </a:rPr>
              <a:t> Day Attire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676400"/>
            <a:ext cx="4876800" cy="4648200"/>
          </a:xfrm>
        </p:spPr>
        <p:txBody>
          <a:bodyPr>
            <a:normAutofit/>
          </a:bodyPr>
          <a:lstStyle/>
          <a:p>
            <a:r>
              <a:rPr lang="en-US" dirty="0"/>
              <a:t>Dress/groom professionally. 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You may be required to wear your white coat</a:t>
            </a:r>
          </a:p>
          <a:p>
            <a:pPr lvl="1"/>
            <a:r>
              <a:rPr lang="en-US" dirty="0"/>
              <a:t>Professional business attire unless otherwise instructed</a:t>
            </a:r>
          </a:p>
          <a:p>
            <a:pPr lvl="1"/>
            <a:r>
              <a:rPr lang="en-US" dirty="0"/>
              <a:t>Dress pants, shirt, tie, work-appropriate dresses</a:t>
            </a:r>
          </a:p>
          <a:p>
            <a:pPr lvl="1"/>
            <a:r>
              <a:rPr lang="en-US" dirty="0"/>
              <a:t>Closed toe shoes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If unsure, overdress the first day; then scale back </a:t>
            </a:r>
            <a:r>
              <a:rPr lang="en-US" dirty="0" smtClean="0"/>
              <a:t>to </a:t>
            </a:r>
            <a:r>
              <a:rPr lang="en-US" dirty="0"/>
              <a:t>align with others, or </a:t>
            </a:r>
            <a:r>
              <a:rPr lang="en-US" dirty="0" smtClean="0"/>
              <a:t>as instructed.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426E3C-B799-40CF-8CE9-F61C02D2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3962400" cy="34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BEFORE YOU ARRIVE: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Tips for Operating Room Attire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553" y="20574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/>
              <a:t>For long procedures, some medical students have found compression socks to be helpful.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Available for purchase at most drugstores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Comfortable shoes (e.g., sneakers, clogs, etc.) are a </a:t>
            </a:r>
            <a:r>
              <a:rPr lang="en-US" i="1" dirty="0"/>
              <a:t>must.</a:t>
            </a:r>
          </a:p>
        </p:txBody>
      </p:sp>
      <p:pic>
        <p:nvPicPr>
          <p:cNvPr id="10242" name="Picture 2" descr="C:\Users\kmckenzie\AppData\Local\Microsoft\Windows\Temporary Internet Files\Content.IE5\IA9WOJEZ\silly_sock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0159" cy="4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4" y="28414"/>
            <a:ext cx="887539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BEFORE YOU ARRIVE: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Shadowing in the 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371600"/>
            <a:ext cx="5181600" cy="4991100"/>
          </a:xfrm>
        </p:spPr>
        <p:txBody>
          <a:bodyPr>
            <a:normAutofit/>
          </a:bodyPr>
          <a:lstStyle/>
          <a:p>
            <a:r>
              <a:rPr lang="en-US" dirty="0"/>
              <a:t>Review videos for gowning and gloving.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Wear scrubs, mask, hair cover, booties, and eye protection (e.g., face guard, disposable glasses, or your own glasses) in the OR.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 smtClean="0"/>
              <a:t>Pro Tip</a:t>
            </a:r>
            <a:r>
              <a:rPr lang="en-US" dirty="0"/>
              <a:t>: tape the top of your mask to </a:t>
            </a:r>
            <a:r>
              <a:rPr lang="en-US" dirty="0" smtClean="0"/>
              <a:t>  the </a:t>
            </a:r>
            <a:r>
              <a:rPr lang="en-US" dirty="0"/>
              <a:t>bridge of your nose to keep your glasses from </a:t>
            </a:r>
            <a:r>
              <a:rPr lang="en-US" dirty="0" smtClean="0"/>
              <a:t>fogging.</a:t>
            </a:r>
            <a:endParaRPr lang="en-US" dirty="0"/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Ask where to stand for best </a:t>
            </a:r>
            <a:r>
              <a:rPr lang="en-US" dirty="0" smtClean="0"/>
              <a:t>views.  Don’t </a:t>
            </a:r>
            <a:r>
              <a:rPr lang="en-US" dirty="0"/>
              <a:t>contaminate the sterile field!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5A9E93-B561-4F05-98D5-403EB4C10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53"/>
          <a:stretch/>
        </p:blipFill>
        <p:spPr>
          <a:xfrm>
            <a:off x="228600" y="2209801"/>
            <a:ext cx="386686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for the Task Force Modu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the Task Force Modules</Template>
  <TotalTime>29221</TotalTime>
  <Words>1467</Words>
  <Application>Microsoft Office PowerPoint</Application>
  <PresentationFormat>On-screen Show (4:3)</PresentationFormat>
  <Paragraphs>187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 for the Task Force Modules</vt:lpstr>
      <vt:lpstr>PowerPoint Presentation</vt:lpstr>
      <vt:lpstr>OBJECTIVE   This presentation is intended to aid you in identifying, securing, and making the most of your shadowing experience.   Discuss its content with a faculty advisor. </vt:lpstr>
      <vt:lpstr>INTRODUCTION: Why Shadow?</vt:lpstr>
      <vt:lpstr>BEFORE YOU ARRIVE: Research</vt:lpstr>
      <vt:lpstr>BEFORE YOU ARRIVE: Helpful Resources</vt:lpstr>
      <vt:lpstr>BEFORE YOU ARRIVE: Helpful Resources (cont.)</vt:lpstr>
      <vt:lpstr>BEFORE YOU ARRIVE: 1st Day Attire</vt:lpstr>
      <vt:lpstr>BEFORE YOU ARRIVE: Tips for Operating Room Attire</vt:lpstr>
      <vt:lpstr>BEFORE YOU ARRIVE: Shadowing in the OR</vt:lpstr>
      <vt:lpstr>BEFORE SURGERY STARTS: Don’t forget your bioneeds breaks</vt:lpstr>
      <vt:lpstr>BEFORE SURGERY STARTS: Who is the patient?</vt:lpstr>
      <vt:lpstr>IN THE OR: An aside about contamination</vt:lpstr>
      <vt:lpstr>“DAY OF” ADVICE: First Things First</vt:lpstr>
      <vt:lpstr>“DAY OF” ADVICE: Surgery is a Team Sport</vt:lpstr>
      <vt:lpstr>“DAY OF” ADVICE: Ask Questions during Down Time</vt:lpstr>
      <vt:lpstr>“DAY OF” ADVICE: Not just the OR</vt:lpstr>
      <vt:lpstr>AFTER YOU ARE FINISHED</vt:lpstr>
      <vt:lpstr>How to Create a Shadowing Program at Your Medical School </vt:lpstr>
      <vt:lpstr>1st STEP:  Talk with the Dean of Students</vt:lpstr>
      <vt:lpstr>2nd STEP (with Dean approval):  Determine Hospital-Specific Requirements </vt:lpstr>
      <vt:lpstr>3rd STEP:  Create and Advertise</vt:lpstr>
      <vt:lpstr>4th STEP:  Specify the Dates/Times  </vt:lpstr>
      <vt:lpstr>SAMPLE SCHEDULING SPREADSHEET</vt:lpstr>
    </vt:vector>
  </TitlesOfParts>
  <Company>The American College of Surgeons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122</cp:revision>
  <dcterms:created xsi:type="dcterms:W3CDTF">2018-01-10T19:15:56Z</dcterms:created>
  <dcterms:modified xsi:type="dcterms:W3CDTF">2018-04-09T14:23:56Z</dcterms:modified>
</cp:coreProperties>
</file>