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76" r:id="rId12"/>
    <p:sldId id="277" r:id="rId13"/>
    <p:sldId id="266" r:id="rId14"/>
    <p:sldId id="267" r:id="rId15"/>
    <p:sldId id="268" r:id="rId16"/>
    <p:sldId id="269" r:id="rId17"/>
    <p:sldId id="270" r:id="rId18"/>
    <p:sldId id="271" r:id="rId19"/>
    <p:sldId id="272" r:id="rId20"/>
    <p:sldId id="273" r:id="rId21"/>
    <p:sldId id="274" r:id="rId22"/>
    <p:sldId id="275" r:id="rId2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104" y="-6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100" b="0" i="0" u="none" strike="noStrike" cap="none">
                <a:solidFill>
                  <a:schemeClr val="dk1"/>
                </a:solidFill>
                <a:latin typeface="Arial"/>
                <a:ea typeface="Arial"/>
                <a:cs typeface="Arial"/>
                <a:sym typeface="Arial"/>
              </a:defRPr>
            </a:lvl2pPr>
            <a:lvl3pPr marL="914400" marR="0" lvl="2" indent="0" algn="l" rtl="0">
              <a:spcBef>
                <a:spcPts val="0"/>
              </a:spcBef>
              <a:buNone/>
              <a:defRPr sz="1100" b="0" i="0" u="none" strike="noStrike" cap="none">
                <a:solidFill>
                  <a:schemeClr val="dk1"/>
                </a:solidFill>
                <a:latin typeface="Arial"/>
                <a:ea typeface="Arial"/>
                <a:cs typeface="Arial"/>
                <a:sym typeface="Arial"/>
              </a:defRPr>
            </a:lvl3pPr>
            <a:lvl4pPr marL="1371600" marR="0" lvl="3" indent="0" algn="l" rtl="0">
              <a:spcBef>
                <a:spcPts val="0"/>
              </a:spcBef>
              <a:buNone/>
              <a:defRPr sz="1100" b="0" i="0" u="none" strike="noStrike" cap="none">
                <a:solidFill>
                  <a:schemeClr val="dk1"/>
                </a:solidFill>
                <a:latin typeface="Arial"/>
                <a:ea typeface="Arial"/>
                <a:cs typeface="Arial"/>
                <a:sym typeface="Arial"/>
              </a:defRPr>
            </a:lvl4pPr>
            <a:lvl5pPr marL="1828800" marR="0" lvl="4" indent="0" algn="l" rtl="0">
              <a:spcBef>
                <a:spcPts val="0"/>
              </a:spcBef>
              <a:buNone/>
              <a:defRPr sz="1100" b="0" i="0" u="none" strike="noStrike" cap="none">
                <a:solidFill>
                  <a:schemeClr val="dk1"/>
                </a:solidFill>
                <a:latin typeface="Arial"/>
                <a:ea typeface="Arial"/>
                <a:cs typeface="Arial"/>
                <a:sym typeface="Arial"/>
              </a:defRPr>
            </a:lvl5pPr>
            <a:lvl6pPr marL="2286000" marR="0" lvl="5" indent="0" algn="l" rtl="0">
              <a:spcBef>
                <a:spcPts val="0"/>
              </a:spcBef>
              <a:buNone/>
              <a:defRPr sz="1100" b="0" i="0" u="none" strike="noStrike" cap="none">
                <a:solidFill>
                  <a:schemeClr val="dk1"/>
                </a:solidFill>
                <a:latin typeface="Arial"/>
                <a:ea typeface="Arial"/>
                <a:cs typeface="Arial"/>
                <a:sym typeface="Arial"/>
              </a:defRPr>
            </a:lvl6pPr>
            <a:lvl7pPr marL="2743200" marR="0" lvl="6" indent="0" algn="l" rtl="0">
              <a:spcBef>
                <a:spcPts val="0"/>
              </a:spcBef>
              <a:buNone/>
              <a:defRPr sz="1100" b="0" i="0" u="none" strike="noStrike" cap="none">
                <a:solidFill>
                  <a:schemeClr val="dk1"/>
                </a:solidFill>
                <a:latin typeface="Arial"/>
                <a:ea typeface="Arial"/>
                <a:cs typeface="Arial"/>
                <a:sym typeface="Arial"/>
              </a:defRPr>
            </a:lvl7pPr>
            <a:lvl8pPr marL="3200400" marR="0" lvl="7" indent="0" algn="l" rtl="0">
              <a:spcBef>
                <a:spcPts val="0"/>
              </a:spcBef>
              <a:buNone/>
              <a:defRPr sz="1100" b="0" i="0" u="none" strike="noStrike" cap="none">
                <a:solidFill>
                  <a:schemeClr val="dk1"/>
                </a:solidFill>
                <a:latin typeface="Arial"/>
                <a:ea typeface="Arial"/>
                <a:cs typeface="Arial"/>
                <a:sym typeface="Arial"/>
              </a:defRPr>
            </a:lvl8pPr>
            <a:lvl9pPr marL="3657600" marR="0" lvl="8" indent="0" algn="l" rtl="0">
              <a:spcBef>
                <a:spcPts val="0"/>
              </a:spcBef>
              <a:buNone/>
              <a:defRPr sz="11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161751927"/>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3" name="Shape 19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87" name="Shape 187"/>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706321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01" name="Shape 201"/>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208" name="Shape 2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214" name="Shape 2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220" name="Shape 2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226" name="Shape 22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232" name="Shape 2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Shape 2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44" name="Shape 24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88" name="Shape 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Shape 2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50" name="Shape 250"/>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256" name="Shape 2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4" name="Shape 9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02" name="Shape 1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9" name="Shape 10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5" name="Shape 115"/>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
        <p:nvSpPr>
          <p:cNvPr id="153" name="Shape 1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159" name="Shape 159"/>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SzPct val="25000"/>
              <a:buNone/>
            </a:pPr>
            <a:r>
              <a:rPr lang="en-US" sz="1100" b="0" i="0" u="none" strike="noStrike" cap="none">
                <a:solidFill>
                  <a:schemeClr val="dk1"/>
                </a:solidFill>
                <a:latin typeface="Calibri"/>
                <a:ea typeface="Calibri"/>
                <a:cs typeface="Calibri"/>
                <a:sym typeface="Calibri"/>
              </a:rPr>
              <a:t>To talk about our intervention program a little…Specifically, after the patient receives initial trauma care for the injuries, one of our five culturally competent case managers meets the individual at the bedside during their initial hospitalization (taking advantage of the teachable moment). The case managers perform risk assessments and offers the highest risk individuals enrollment into the case management program.   Enrolled client spends approximately six months to one year in the program. </a:t>
            </a:r>
          </a:p>
        </p:txBody>
      </p:sp>
      <p:sp>
        <p:nvSpPr>
          <p:cNvPr id="160" name="Shape 160"/>
          <p:cNvSpPr txBox="1">
            <a:spLocks noGrp="1"/>
          </p:cNvSpPr>
          <p:nvPr>
            <p:ph type="sldNum" idx="12"/>
          </p:nvPr>
        </p:nvSpPr>
        <p:spPr>
          <a:xfrm>
            <a:off x="3884612" y="8685213"/>
            <a:ext cx="2971799" cy="4572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Calibri"/>
              <a:buNone/>
            </a:pPr>
            <a:fld id="{00000000-1234-1234-1234-123412341234}" type="slidenum">
              <a:rPr lang="en-US" sz="1200" b="0" i="0" u="none" strike="noStrike" cap="none">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87" name="Shape 187"/>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Arial"/>
              <a:buNone/>
            </a:pPr>
            <a:endParaRPr sz="1100" b="0" i="0" u="none" strike="noStrike" cap="non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1524000" y="1122362"/>
            <a:ext cx="9144000" cy="2387600"/>
          </a:xfrm>
          <a:prstGeom prst="rect">
            <a:avLst/>
          </a:prstGeom>
          <a:noFill/>
          <a:ln>
            <a:noFill/>
          </a:ln>
        </p:spPr>
        <p:txBody>
          <a:bodyPr lIns="91425" tIns="91425" rIns="91425" bIns="91425" anchor="b" anchorCtr="0"/>
          <a:lstStyle>
            <a:lvl1pPr marL="0" marR="0" lvl="0" indent="0" algn="ctr" rtl="0">
              <a:lnSpc>
                <a:spcPct val="90000"/>
              </a:lnSpc>
              <a:spcBef>
                <a:spcPts val="0"/>
              </a:spcBef>
              <a:spcAft>
                <a:spcPts val="0"/>
              </a:spcAft>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13" name="Shape 13"/>
          <p:cNvSpPr txBox="1">
            <a:spLocks noGrp="1"/>
          </p:cNvSpPr>
          <p:nvPr>
            <p:ph type="subTitle" idx="1"/>
          </p:nvPr>
        </p:nvSpPr>
        <p:spPr>
          <a:xfrm>
            <a:off x="1524000" y="3602037"/>
            <a:ext cx="9144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spcAft>
                <a:spcPts val="0"/>
              </a:spcAft>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spcAft>
                <a:spcPts val="0"/>
              </a:spcAft>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70" name="Shape 70"/>
          <p:cNvSpPr txBox="1">
            <a:spLocks noGrp="1"/>
          </p:cNvSpPr>
          <p:nvPr>
            <p:ph type="body" idx="1"/>
          </p:nvPr>
        </p:nvSpPr>
        <p:spPr>
          <a:xfrm rot="5400000">
            <a:off x="3920330" y="-1256504"/>
            <a:ext cx="4351338" cy="10515599"/>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7133430" y="1956594"/>
            <a:ext cx="5811838" cy="2628899"/>
          </a:xfrm>
          <a:prstGeom prst="rect">
            <a:avLst/>
          </a:prstGeom>
          <a:noFill/>
          <a:ln>
            <a:noFill/>
          </a:ln>
        </p:spPr>
        <p:txBody>
          <a:bodyPr lIns="91425" tIns="91425" rIns="91425" bIns="91425" anchor="ctr" anchorCtr="0"/>
          <a:lstStyle>
            <a:lvl1pPr marL="0" marR="0" lvl="0" indent="0" algn="l" rtl="0">
              <a:lnSpc>
                <a:spcPct val="9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76" name="Shape 76"/>
          <p:cNvSpPr txBox="1">
            <a:spLocks noGrp="1"/>
          </p:cNvSpPr>
          <p:nvPr>
            <p:ph type="body" idx="1"/>
          </p:nvPr>
        </p:nvSpPr>
        <p:spPr>
          <a:xfrm rot="5400000">
            <a:off x="1799430" y="-596105"/>
            <a:ext cx="5811838" cy="7734299"/>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19" name="Shape 19"/>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25" name="Shape 2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marL="0" marR="0" lvl="0" indent="0" algn="l" rtl="0">
              <a:lnSpc>
                <a:spcPct val="90000"/>
              </a:lnSpc>
              <a:spcBef>
                <a:spcPts val="0"/>
              </a:spcBef>
              <a:spcAft>
                <a:spcPts val="0"/>
              </a:spcAft>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30" name="Shape 30"/>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marR="0" lvl="0" indent="0" algn="l" rtl="0">
              <a:lnSpc>
                <a:spcPct val="90000"/>
              </a:lnSpc>
              <a:spcBef>
                <a:spcPts val="1000"/>
              </a:spcBef>
              <a:spcAft>
                <a:spcPts val="0"/>
              </a:spcAft>
              <a:buClr>
                <a:srgbClr val="888888"/>
              </a:buClr>
              <a:buFont typeface="Arial"/>
              <a:buNone/>
              <a:defRPr sz="2400" b="0" i="0" u="none" strike="noStrike" cap="none">
                <a:solidFill>
                  <a:srgbClr val="888888"/>
                </a:solidFill>
                <a:latin typeface="Calibri"/>
                <a:ea typeface="Calibri"/>
                <a:cs typeface="Calibri"/>
                <a:sym typeface="Calibri"/>
              </a:defRPr>
            </a:lvl1pPr>
            <a:lvl2pPr marL="457200" marR="0" lvl="1" indent="0" algn="l" rtl="0">
              <a:lnSpc>
                <a:spcPct val="90000"/>
              </a:lnSpc>
              <a:spcBef>
                <a:spcPts val="5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spcAft>
                <a:spcPts val="0"/>
              </a:spcAft>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36" name="Shape 36"/>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0" name="Shape 4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43" name="Shape 43"/>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marR="0" lvl="0" indent="0" algn="l" rtl="0">
              <a:lnSpc>
                <a:spcPct val="90000"/>
              </a:lnSpc>
              <a:spcBef>
                <a:spcPts val="100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3"/>
          </p:nvPr>
        </p:nvSpPr>
        <p:spPr>
          <a:xfrm>
            <a:off x="6172200" y="1681163"/>
            <a:ext cx="5183186" cy="823912"/>
          </a:xfrm>
          <a:prstGeom prst="rect">
            <a:avLst/>
          </a:prstGeom>
          <a:noFill/>
          <a:ln>
            <a:noFill/>
          </a:ln>
        </p:spPr>
        <p:txBody>
          <a:bodyPr lIns="91425" tIns="91425" rIns="91425" bIns="91425" anchor="b" anchorCtr="0"/>
          <a:lstStyle>
            <a:lvl1pPr marL="0" marR="0" lvl="0" indent="0" algn="l" rtl="0">
              <a:lnSpc>
                <a:spcPct val="90000"/>
              </a:lnSpc>
              <a:spcBef>
                <a:spcPts val="100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body" idx="4"/>
          </p:nvPr>
        </p:nvSpPr>
        <p:spPr>
          <a:xfrm>
            <a:off x="6172200" y="2505075"/>
            <a:ext cx="5183186" cy="3684588"/>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8" name="Shape 4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839787" y="457200"/>
            <a:ext cx="3932237" cy="1600198"/>
          </a:xfrm>
          <a:prstGeom prst="rect">
            <a:avLst/>
          </a:prstGeom>
          <a:noFill/>
          <a:ln>
            <a:noFill/>
          </a:ln>
        </p:spPr>
        <p:txBody>
          <a:bodyPr lIns="91425" tIns="91425" rIns="91425" bIns="91425" anchor="b" anchorCtr="0"/>
          <a:lstStyle>
            <a:lvl1pPr marL="0" marR="0" lvl="0" indent="0" algn="l" rtl="0">
              <a:lnSpc>
                <a:spcPct val="90000"/>
              </a:lnSpc>
              <a:spcBef>
                <a:spcPts val="0"/>
              </a:spcBef>
              <a:spcAft>
                <a:spcPts val="0"/>
              </a:spcAft>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56" name="Shape 56"/>
          <p:cNvSpPr txBox="1">
            <a:spLocks noGrp="1"/>
          </p:cNvSpPr>
          <p:nvPr>
            <p:ph type="body" idx="1"/>
          </p:nvPr>
        </p:nvSpPr>
        <p:spPr>
          <a:xfrm>
            <a:off x="5183187" y="987425"/>
            <a:ext cx="6172199" cy="4873623"/>
          </a:xfrm>
          <a:prstGeom prst="rect">
            <a:avLst/>
          </a:prstGeom>
          <a:noFill/>
          <a:ln>
            <a:noFill/>
          </a:ln>
        </p:spPr>
        <p:txBody>
          <a:bodyPr lIns="91425" tIns="91425" rIns="91425" bIns="91425" anchor="t" anchorCtr="0"/>
          <a:lstStyle>
            <a:lvl1pPr marL="228600" marR="0" lvl="0" indent="177800" algn="l" rtl="0">
              <a:lnSpc>
                <a:spcPct val="90000"/>
              </a:lnSpc>
              <a:spcBef>
                <a:spcPts val="100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685800" marR="0" lvl="1" indent="127000" algn="l" rtl="0">
              <a:lnSpc>
                <a:spcPct val="90000"/>
              </a:lnSpc>
              <a:spcBef>
                <a:spcPts val="5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39787" y="457200"/>
            <a:ext cx="3932237" cy="1600198"/>
          </a:xfrm>
          <a:prstGeom prst="rect">
            <a:avLst/>
          </a:prstGeom>
          <a:noFill/>
          <a:ln>
            <a:noFill/>
          </a:ln>
        </p:spPr>
        <p:txBody>
          <a:bodyPr lIns="91425" tIns="91425" rIns="91425" bIns="91425" anchor="b" anchorCtr="0"/>
          <a:lstStyle>
            <a:lvl1pPr marL="0" marR="0" lvl="0" indent="0" algn="l" rtl="0">
              <a:lnSpc>
                <a:spcPct val="90000"/>
              </a:lnSpc>
              <a:spcBef>
                <a:spcPts val="0"/>
              </a:spcBef>
              <a:spcAft>
                <a:spcPts val="0"/>
              </a:spcAft>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63" name="Shape 63"/>
          <p:cNvSpPr>
            <a:spLocks noGrp="1"/>
          </p:cNvSpPr>
          <p:nvPr>
            <p:ph type="pic" idx="2"/>
          </p:nvPr>
        </p:nvSpPr>
        <p:spPr>
          <a:xfrm>
            <a:off x="5183187" y="987425"/>
            <a:ext cx="6172199" cy="4873623"/>
          </a:xfrm>
          <a:prstGeom prst="rect">
            <a:avLst/>
          </a:prstGeom>
          <a:noFill/>
          <a:ln>
            <a:noFill/>
          </a:ln>
        </p:spPr>
        <p:txBody>
          <a:bodyPr lIns="91425" tIns="91425" rIns="91425" bIns="91425" anchor="t" anchorCtr="0"/>
          <a:lstStyle>
            <a:lvl1pPr marL="0" marR="0" lvl="0" indent="0" algn="l" rtl="0">
              <a:lnSpc>
                <a:spcPct val="90000"/>
              </a:lnSpc>
              <a:spcBef>
                <a:spcPts val="1000"/>
              </a:spcBef>
              <a:spcAft>
                <a:spcPts val="0"/>
              </a:spcAft>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spcAft>
                <a:spcPts val="0"/>
              </a:spcAft>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spcAft>
                <a:spcPts val="0"/>
              </a:spcAft>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spcAft>
                <a:spcPts val="0"/>
              </a:spcAft>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spcAft>
                <a:spcPts val="0"/>
              </a:spcAft>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Font typeface="Arial"/>
              <a:buNone/>
              <a:defRPr sz="1800"/>
            </a:lvl2pPr>
            <a:lvl3pPr lvl="2" indent="0">
              <a:spcBef>
                <a:spcPts val="0"/>
              </a:spcBef>
              <a:buFont typeface="Arial"/>
              <a:buNone/>
              <a:defRPr sz="1800"/>
            </a:lvl3pPr>
            <a:lvl4pPr lvl="3" indent="0">
              <a:spcBef>
                <a:spcPts val="0"/>
              </a:spcBef>
              <a:buFont typeface="Arial"/>
              <a:buNone/>
              <a:defRPr sz="1800"/>
            </a:lvl4pPr>
            <a:lvl5pPr lvl="4" indent="0">
              <a:spcBef>
                <a:spcPts val="0"/>
              </a:spcBef>
              <a:buFont typeface="Arial"/>
              <a:buNone/>
              <a:defRPr sz="1800"/>
            </a:lvl5pPr>
            <a:lvl6pPr lvl="5" indent="0">
              <a:spcBef>
                <a:spcPts val="0"/>
              </a:spcBef>
              <a:buFont typeface="Arial"/>
              <a:buNone/>
              <a:defRPr sz="1800"/>
            </a:lvl6pPr>
            <a:lvl7pPr lvl="6" indent="0">
              <a:spcBef>
                <a:spcPts val="0"/>
              </a:spcBef>
              <a:buFont typeface="Arial"/>
              <a:buNone/>
              <a:defRPr sz="1800"/>
            </a:lvl7pPr>
            <a:lvl8pPr lvl="7" indent="0">
              <a:spcBef>
                <a:spcPts val="0"/>
              </a:spcBef>
              <a:buFont typeface="Arial"/>
              <a:buNone/>
              <a:defRPr sz="1800"/>
            </a:lvl8pPr>
            <a:lvl9pPr lvl="8" indent="0">
              <a:spcBef>
                <a:spcPts val="0"/>
              </a:spcBef>
              <a:buFont typeface="Arial"/>
              <a:buNone/>
              <a:defRPr sz="1800"/>
            </a:lvl9pPr>
          </a:lstStyle>
          <a:p>
            <a:endParaRPr/>
          </a:p>
        </p:txBody>
      </p:sp>
      <p:sp>
        <p:nvSpPr>
          <p:cNvPr id="7" name="Shape 7"/>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127000" algn="l" rtl="0">
              <a:lnSpc>
                <a:spcPct val="90000"/>
              </a:lnSpc>
              <a:spcBef>
                <a:spcPts val="100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25400" algn="l" rtl="0">
              <a:lnSpc>
                <a:spcPct val="90000"/>
              </a:lnSpc>
              <a:spcBef>
                <a:spcPts val="5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0" algn="l" rtl="0">
              <a:lnSpc>
                <a:spcPct val="90000"/>
              </a:lnSpc>
              <a:spcBef>
                <a:spcPts val="50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Calibri"/>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ctrTitle"/>
          </p:nvPr>
        </p:nvSpPr>
        <p:spPr>
          <a:xfrm>
            <a:off x="1524000" y="1122362"/>
            <a:ext cx="9144000" cy="2387600"/>
          </a:xfrm>
          <a:prstGeom prst="rect">
            <a:avLst/>
          </a:prstGeom>
          <a:noFill/>
          <a:ln>
            <a:noFill/>
          </a:ln>
        </p:spPr>
        <p:txBody>
          <a:bodyPr lIns="91425" tIns="45700" rIns="91425" bIns="45700" anchor="b" anchorCtr="0">
            <a:noAutofit/>
          </a:bodyPr>
          <a:lstStyle/>
          <a:p>
            <a:pPr marL="0" marR="0" lvl="0" indent="0" algn="ctr" rtl="0">
              <a:lnSpc>
                <a:spcPct val="90000"/>
              </a:lnSpc>
              <a:spcBef>
                <a:spcPts val="0"/>
              </a:spcBef>
              <a:spcAft>
                <a:spcPts val="0"/>
              </a:spcAft>
              <a:buClr>
                <a:schemeClr val="dk1"/>
              </a:buClr>
              <a:buSzPct val="25000"/>
              <a:buFont typeface="Calibri"/>
              <a:buNone/>
            </a:pPr>
            <a:r>
              <a:rPr lang="en-US" sz="6000" b="0" i="0" u="none" strike="noStrike" cap="none" dirty="0">
                <a:solidFill>
                  <a:schemeClr val="dk1"/>
                </a:solidFill>
                <a:latin typeface="Calibri"/>
                <a:ea typeface="Calibri"/>
                <a:cs typeface="Calibri"/>
                <a:sym typeface="Calibri"/>
              </a:rPr>
              <a:t>Hospital Based Violence Intervention </a:t>
            </a:r>
            <a:r>
              <a:rPr lang="en-US" sz="6000" b="0" i="0" u="none" strike="noStrike" cap="none" dirty="0" smtClean="0">
                <a:solidFill>
                  <a:schemeClr val="dk1"/>
                </a:solidFill>
                <a:latin typeface="Calibri"/>
                <a:ea typeface="Calibri"/>
                <a:cs typeface="Calibri"/>
                <a:sym typeface="Calibri"/>
              </a:rPr>
              <a:t>Programs</a:t>
            </a:r>
            <a:endParaRPr lang="en-US" sz="6000" b="0" i="0" u="none" strike="noStrike" cap="none" dirty="0">
              <a:solidFill>
                <a:schemeClr val="dk1"/>
              </a:solidFill>
              <a:latin typeface="Calibri"/>
              <a:ea typeface="Calibri"/>
              <a:cs typeface="Calibri"/>
              <a:sym typeface="Calibri"/>
            </a:endParaRPr>
          </a:p>
        </p:txBody>
      </p:sp>
      <p:sp>
        <p:nvSpPr>
          <p:cNvPr id="85" name="Shape 85"/>
          <p:cNvSpPr txBox="1">
            <a:spLocks noGrp="1"/>
          </p:cNvSpPr>
          <p:nvPr>
            <p:ph type="subTitle" idx="1"/>
          </p:nvPr>
        </p:nvSpPr>
        <p:spPr>
          <a:xfrm>
            <a:off x="1524000" y="3602037"/>
            <a:ext cx="9144000" cy="1655761"/>
          </a:xfrm>
          <a:prstGeom prst="rect">
            <a:avLst/>
          </a:prstGeom>
          <a:noFill/>
          <a:ln>
            <a:noFill/>
          </a:ln>
        </p:spPr>
        <p:txBody>
          <a:bodyPr lIns="91425" tIns="45700" rIns="91425" bIns="45700" anchor="t" anchorCtr="0">
            <a:noAutofit/>
          </a:bodyPr>
          <a:lstStyle/>
          <a:p>
            <a:pPr marL="0" marR="0" lvl="0" indent="0" algn="ctr" rtl="0">
              <a:lnSpc>
                <a:spcPct val="90000"/>
              </a:lnSpc>
              <a:spcBef>
                <a:spcPts val="0"/>
              </a:spcBef>
              <a:spcAft>
                <a:spcPts val="0"/>
              </a:spcAft>
              <a:buClr>
                <a:srgbClr val="FF0000"/>
              </a:buClr>
              <a:buSzPct val="25000"/>
              <a:buFont typeface="Arial"/>
              <a:buNone/>
            </a:pPr>
            <a:r>
              <a:rPr lang="en-US" sz="2400" b="0" i="1" u="none" strike="noStrike" cap="none">
                <a:solidFill>
                  <a:srgbClr val="FF0000"/>
                </a:solidFill>
                <a:latin typeface="Calibri"/>
                <a:ea typeface="Calibri"/>
                <a:cs typeface="Calibri"/>
                <a:sym typeface="Calibri"/>
              </a:rPr>
              <a:t>Your Name</a:t>
            </a:r>
          </a:p>
          <a:p>
            <a:pPr marL="0" marR="0" lvl="0" indent="0" algn="ctr" rtl="0">
              <a:lnSpc>
                <a:spcPct val="90000"/>
              </a:lnSpc>
              <a:spcBef>
                <a:spcPts val="1000"/>
              </a:spcBef>
              <a:spcAft>
                <a:spcPts val="0"/>
              </a:spcAft>
              <a:buClr>
                <a:srgbClr val="FF0000"/>
              </a:buClr>
              <a:buSzPct val="25000"/>
              <a:buFont typeface="Arial"/>
              <a:buNone/>
            </a:pPr>
            <a:r>
              <a:rPr lang="en-US" sz="2400" b="0" i="1" u="none" strike="noStrike" cap="none">
                <a:solidFill>
                  <a:srgbClr val="FF0000"/>
                </a:solidFill>
                <a:latin typeface="Calibri"/>
                <a:ea typeface="Calibri"/>
                <a:cs typeface="Calibri"/>
                <a:sym typeface="Calibri"/>
              </a:rPr>
              <a:t>Your Institution</a:t>
            </a:r>
          </a:p>
          <a:p>
            <a:pPr marL="0" marR="0" lvl="0" indent="0" algn="ctr" rtl="0">
              <a:lnSpc>
                <a:spcPct val="90000"/>
              </a:lnSpc>
              <a:spcBef>
                <a:spcPts val="1000"/>
              </a:spcBef>
              <a:spcAft>
                <a:spcPts val="0"/>
              </a:spcAft>
              <a:buClr>
                <a:srgbClr val="FF0000"/>
              </a:buClr>
              <a:buSzPct val="25000"/>
              <a:buFont typeface="Arial"/>
              <a:buNone/>
            </a:pPr>
            <a:r>
              <a:rPr lang="en-US" sz="2400" b="0" i="1" u="none" strike="noStrike" cap="none">
                <a:solidFill>
                  <a:srgbClr val="FF0000"/>
                </a:solidFill>
                <a:latin typeface="Calibri"/>
                <a:ea typeface="Calibri"/>
                <a:cs typeface="Calibri"/>
                <a:sym typeface="Calibri"/>
              </a:rPr>
              <a:t>Date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Noteworthy Programs</a:t>
            </a:r>
            <a:br>
              <a:rPr lang="en-US" sz="4400" b="0" i="0" u="none" strike="noStrike" cap="none">
                <a:solidFill>
                  <a:schemeClr val="dk1"/>
                </a:solidFill>
                <a:latin typeface="Calibri"/>
                <a:ea typeface="Calibri"/>
                <a:cs typeface="Calibri"/>
                <a:sym typeface="Calibri"/>
              </a:rPr>
            </a:br>
            <a:r>
              <a:rPr lang="en-US" sz="2400" b="0" i="1" u="none" strike="noStrike" cap="none">
                <a:solidFill>
                  <a:schemeClr val="dk1"/>
                </a:solidFill>
                <a:latin typeface="Calibri"/>
                <a:ea typeface="Calibri"/>
                <a:cs typeface="Calibri"/>
                <a:sym typeface="Calibri"/>
              </a:rPr>
              <a:t>Wraparound Project, San Francisco, CA </a:t>
            </a:r>
          </a:p>
        </p:txBody>
      </p:sp>
      <p:sp>
        <p:nvSpPr>
          <p:cNvPr id="196" name="Shape 196"/>
          <p:cNvSpPr txBox="1">
            <a:spLocks noGrp="1"/>
          </p:cNvSpPr>
          <p:nvPr>
            <p:ph type="body" idx="1"/>
          </p:nvPr>
        </p:nvSpPr>
        <p:spPr>
          <a:xfrm>
            <a:off x="623383" y="1806725"/>
            <a:ext cx="4953000" cy="4351338"/>
          </a:xfrm>
          <a:prstGeom prst="rect">
            <a:avLst/>
          </a:prstGeom>
          <a:noFill/>
          <a:ln>
            <a:noFill/>
          </a:ln>
        </p:spPr>
        <p:txBody>
          <a:bodyPr lIns="91425" tIns="91425" rIns="91425" bIns="91425" anchor="t" anchorCtr="0">
            <a:noAutofit/>
          </a:bodyPr>
          <a:lstStyle/>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Services most strongly associated with success: employment and mental health support</a:t>
            </a:r>
          </a:p>
          <a:p>
            <a:pPr marL="457200" marR="0" lvl="0" indent="-381000" algn="l" rtl="0">
              <a:lnSpc>
                <a:spcPct val="90000"/>
              </a:lnSpc>
              <a:spcBef>
                <a:spcPts val="0"/>
              </a:spcBef>
              <a:spcAft>
                <a:spcPts val="0"/>
              </a:spcAft>
              <a:buClr>
                <a:srgbClr val="000000"/>
              </a:buClr>
              <a:buSzPct val="100000"/>
              <a:buFont typeface="Arial"/>
              <a:buNone/>
            </a:pPr>
            <a:endParaRPr sz="2400" b="0" i="0" u="none" strike="noStrike" cap="none">
              <a:solidFill>
                <a:srgbClr val="000000"/>
              </a:solidFill>
              <a:latin typeface="Calibri"/>
              <a:ea typeface="Calibri"/>
              <a:cs typeface="Calibri"/>
              <a:sym typeface="Calibri"/>
            </a:endParaRPr>
          </a:p>
          <a:p>
            <a:pPr marL="457200" marR="0" lvl="0" indent="0" algn="l" rtl="0">
              <a:lnSpc>
                <a:spcPct val="90000"/>
              </a:lnSpc>
              <a:spcBef>
                <a:spcPts val="0"/>
              </a:spcBef>
              <a:spcAft>
                <a:spcPts val="0"/>
              </a:spcAft>
              <a:buClr>
                <a:schemeClr val="dk1"/>
              </a:buClr>
              <a:buSzPct val="25000"/>
              <a:buFont typeface="Arial"/>
              <a:buNone/>
            </a:pPr>
            <a:endParaRPr sz="2800" b="0" i="0"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14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14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14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r>
              <a:rPr lang="en-US" sz="1400" b="0" i="1" u="none" strike="noStrike" cap="none">
                <a:solidFill>
                  <a:schemeClr val="dk1"/>
                </a:solidFill>
                <a:latin typeface="Calibri"/>
                <a:ea typeface="Calibri"/>
                <a:cs typeface="Calibri"/>
                <a:sym typeface="Calibri"/>
              </a:rPr>
              <a:t>         Journal of Trauma and Acute Care Surgery  2013; 74:976-982</a:t>
            </a: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1" i="0" u="none" strike="noStrike" cap="none">
              <a:solidFill>
                <a:srgbClr val="000000"/>
              </a:solidFill>
              <a:latin typeface="Calibri"/>
              <a:ea typeface="Calibri"/>
              <a:cs typeface="Calibri"/>
              <a:sym typeface="Calibri"/>
            </a:endParaRPr>
          </a:p>
        </p:txBody>
      </p:sp>
      <p:sp>
        <p:nvSpPr>
          <p:cNvPr id="197" name="Shape 197"/>
          <p:cNvSpPr txBox="1"/>
          <p:nvPr/>
        </p:nvSpPr>
        <p:spPr>
          <a:xfrm>
            <a:off x="6370350" y="1806725"/>
            <a:ext cx="5085599" cy="47777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Font typeface="Arial"/>
              <a:buNone/>
            </a:pPr>
            <a:endParaRPr sz="2400" b="0" i="0" u="none" strike="noStrike" cap="none">
              <a:solidFill>
                <a:srgbClr val="000000"/>
              </a:solidFill>
              <a:latin typeface="Arial"/>
              <a:ea typeface="Arial"/>
              <a:cs typeface="Arial"/>
              <a:sym typeface="Arial"/>
            </a:endParaRPr>
          </a:p>
        </p:txBody>
      </p:sp>
      <p:pic>
        <p:nvPicPr>
          <p:cNvPr id="198" name="Shape 198" descr="Wrap around picture.png"/>
          <p:cNvPicPr preferRelativeResize="0"/>
          <p:nvPr/>
        </p:nvPicPr>
        <p:blipFill rotWithShape="1">
          <a:blip r:embed="rId3">
            <a:alphaModFix/>
          </a:blip>
          <a:srcRect/>
          <a:stretch/>
        </p:blipFill>
        <p:spPr>
          <a:xfrm>
            <a:off x="6508907" y="1958813"/>
            <a:ext cx="5219423" cy="3461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756719" y="30147"/>
            <a:ext cx="10515599" cy="1325562"/>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dirty="0">
                <a:solidFill>
                  <a:schemeClr val="dk1"/>
                </a:solidFill>
                <a:latin typeface="Calibri"/>
                <a:ea typeface="Calibri"/>
                <a:cs typeface="Calibri"/>
                <a:sym typeface="Calibri"/>
              </a:rPr>
              <a:t>Noteworthy Programs</a:t>
            </a:r>
            <a:br>
              <a:rPr lang="en-US" sz="4400" b="0" i="0" u="none" strike="noStrike" cap="none" dirty="0">
                <a:solidFill>
                  <a:schemeClr val="dk1"/>
                </a:solidFill>
                <a:latin typeface="Calibri"/>
                <a:ea typeface="Calibri"/>
                <a:cs typeface="Calibri"/>
                <a:sym typeface="Calibri"/>
              </a:rPr>
            </a:br>
            <a:r>
              <a:rPr lang="en-US" sz="2400" i="1" dirty="0" smtClean="0"/>
              <a:t>Bridging the Gap</a:t>
            </a:r>
            <a:r>
              <a:rPr lang="en-US" sz="2400" b="0" i="1" u="none" strike="noStrike" cap="none" dirty="0" smtClean="0">
                <a:solidFill>
                  <a:schemeClr val="dk1"/>
                </a:solidFill>
                <a:latin typeface="Calibri"/>
                <a:ea typeface="Calibri"/>
                <a:cs typeface="Calibri"/>
                <a:sym typeface="Calibri"/>
              </a:rPr>
              <a:t>, Richmond, VA</a:t>
            </a:r>
            <a:endParaRPr lang="en-US" sz="2400" b="0" i="1" u="none" strike="noStrike" cap="none" dirty="0">
              <a:solidFill>
                <a:schemeClr val="dk1"/>
              </a:solidFill>
              <a:latin typeface="Calibri"/>
              <a:ea typeface="Calibri"/>
              <a:cs typeface="Calibri"/>
              <a:sym typeface="Calibri"/>
            </a:endParaRPr>
          </a:p>
        </p:txBody>
      </p:sp>
      <p:sp>
        <p:nvSpPr>
          <p:cNvPr id="190" name="Shape 190"/>
          <p:cNvSpPr txBox="1">
            <a:spLocks noGrp="1"/>
          </p:cNvSpPr>
          <p:nvPr>
            <p:ph type="body" idx="1"/>
          </p:nvPr>
        </p:nvSpPr>
        <p:spPr>
          <a:xfrm>
            <a:off x="657131" y="1190369"/>
            <a:ext cx="11185235" cy="5346233"/>
          </a:xfrm>
          <a:prstGeom prst="rect">
            <a:avLst/>
          </a:prstGeom>
          <a:noFill/>
          <a:ln>
            <a:noFill/>
          </a:ln>
        </p:spPr>
        <p:txBody>
          <a:bodyPr lIns="91425" tIns="91425" rIns="91425" bIns="91425" anchor="t" anchorCtr="0">
            <a:noAutofit/>
          </a:bodyPr>
          <a:lstStyle/>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dirty="0" smtClean="0">
                <a:solidFill>
                  <a:srgbClr val="000000"/>
                </a:solidFill>
                <a:latin typeface="Calibri"/>
                <a:ea typeface="Calibri"/>
                <a:cs typeface="Calibri"/>
                <a:sym typeface="Calibri"/>
              </a:rPr>
              <a:t>Brief in hospital violence intervention (BVI), with community case management  (CCM) an</a:t>
            </a:r>
            <a:r>
              <a:rPr lang="en-US" sz="2400" dirty="0" smtClean="0">
                <a:solidFill>
                  <a:srgbClr val="000000"/>
                </a:solidFill>
              </a:rPr>
              <a:t>d follow up </a:t>
            </a:r>
            <a:endParaRPr lang="en-US" sz="2400" b="0" i="0" u="none" strike="noStrike" cap="none" dirty="0" smtClean="0">
              <a:solidFill>
                <a:srgbClr val="000000"/>
              </a:solidFill>
              <a:latin typeface="Calibri"/>
              <a:ea typeface="Calibri"/>
              <a:cs typeface="Calibri"/>
              <a:sym typeface="Calibri"/>
            </a:endParaRPr>
          </a:p>
          <a:p>
            <a:pPr marL="457200" marR="0" lvl="0" indent="-381000" algn="l" rtl="0">
              <a:lnSpc>
                <a:spcPct val="90000"/>
              </a:lnSpc>
              <a:spcBef>
                <a:spcPts val="0"/>
              </a:spcBef>
              <a:spcAft>
                <a:spcPts val="0"/>
              </a:spcAft>
              <a:buClr>
                <a:srgbClr val="000000"/>
              </a:buClr>
              <a:buSzPct val="100000"/>
              <a:buFont typeface="Arial"/>
              <a:buChar char="•"/>
            </a:pPr>
            <a:r>
              <a:rPr lang="en-US" sz="2400" dirty="0" smtClean="0">
                <a:solidFill>
                  <a:srgbClr val="000000"/>
                </a:solidFill>
              </a:rPr>
              <a:t>Initiated as a prospective randomized study in </a:t>
            </a:r>
            <a:r>
              <a:rPr lang="en-US" sz="2400" b="0" i="0" u="none" strike="noStrike" cap="none" dirty="0" smtClean="0">
                <a:solidFill>
                  <a:srgbClr val="000000"/>
                </a:solidFill>
                <a:latin typeface="Calibri"/>
                <a:ea typeface="Calibri"/>
                <a:cs typeface="Calibri"/>
                <a:sym typeface="Calibri"/>
              </a:rPr>
              <a:t> in 2007 </a:t>
            </a:r>
          </a:p>
          <a:p>
            <a:pPr marL="457200" marR="0" lvl="0" indent="-381000" algn="l" rtl="0">
              <a:lnSpc>
                <a:spcPct val="90000"/>
              </a:lnSpc>
              <a:spcBef>
                <a:spcPts val="0"/>
              </a:spcBef>
              <a:spcAft>
                <a:spcPts val="0"/>
              </a:spcAft>
              <a:buClr>
                <a:srgbClr val="000000"/>
              </a:buClr>
              <a:buSzPct val="100000"/>
              <a:buFont typeface="Arial"/>
              <a:buChar char="•"/>
            </a:pPr>
            <a:r>
              <a:rPr lang="en-US" sz="2400" dirty="0" smtClean="0">
                <a:solidFill>
                  <a:srgbClr val="000000"/>
                </a:solidFill>
              </a:rPr>
              <a:t>Currently a standard of care at VCU Level 1 Trauma Center </a:t>
            </a:r>
            <a:endParaRPr sz="2400" b="0" i="0" u="none" strike="noStrike" cap="none" dirty="0">
              <a:solidFill>
                <a:srgbClr val="000000"/>
              </a:solidFill>
              <a:latin typeface="Calibri"/>
              <a:ea typeface="Calibri"/>
              <a:cs typeface="Calibri"/>
              <a:sym typeface="Calibri"/>
            </a:endParaRPr>
          </a:p>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dirty="0" smtClean="0">
                <a:solidFill>
                  <a:srgbClr val="000000"/>
                </a:solidFill>
                <a:latin typeface="Calibri"/>
                <a:ea typeface="Calibri"/>
                <a:cs typeface="Calibri"/>
                <a:sym typeface="Calibri"/>
              </a:rPr>
              <a:t>Program Participants: admitted patients with intentional injuries </a:t>
            </a:r>
            <a:endParaRPr lang="en-US" sz="2400" b="0" i="0" u="none" strike="noStrike" cap="none" dirty="0">
              <a:solidFill>
                <a:srgbClr val="000000"/>
              </a:solidFill>
              <a:latin typeface="Calibri"/>
              <a:ea typeface="Calibri"/>
              <a:cs typeface="Calibri"/>
              <a:sym typeface="Calibri"/>
            </a:endParaRPr>
          </a:p>
          <a:p>
            <a:pPr marL="914400" marR="0" lvl="1" indent="-228600" algn="l" rtl="0">
              <a:lnSpc>
                <a:spcPct val="90000"/>
              </a:lnSpc>
              <a:spcBef>
                <a:spcPts val="0"/>
              </a:spcBef>
              <a:spcAft>
                <a:spcPts val="0"/>
              </a:spcAft>
              <a:buClr>
                <a:srgbClr val="000000"/>
              </a:buClr>
              <a:buSzPct val="100000"/>
              <a:buFont typeface="Arial"/>
              <a:buChar char="•"/>
            </a:pPr>
            <a:r>
              <a:rPr lang="en-US" dirty="0" smtClean="0">
                <a:solidFill>
                  <a:srgbClr val="000000"/>
                </a:solidFill>
              </a:rPr>
              <a:t>149 patients , age 10-24, (BVI plus CCM)</a:t>
            </a:r>
          </a:p>
          <a:p>
            <a:pPr marL="914400" marR="0" lvl="1" indent="-228600" algn="l" rtl="0">
              <a:lnSpc>
                <a:spcPct val="90000"/>
              </a:lnSpc>
              <a:spcBef>
                <a:spcPts val="0"/>
              </a:spcBef>
              <a:spcAft>
                <a:spcPts val="0"/>
              </a:spcAft>
              <a:buClr>
                <a:srgbClr val="000000"/>
              </a:buClr>
              <a:buSzPct val="100000"/>
              <a:buFont typeface="Arial"/>
              <a:buChar char="•"/>
            </a:pPr>
            <a:r>
              <a:rPr lang="en-US" sz="2400" b="0" i="0" u="none" strike="noStrike" cap="none" dirty="0" smtClean="0">
                <a:solidFill>
                  <a:srgbClr val="000000"/>
                </a:solidFill>
                <a:latin typeface="Calibri"/>
                <a:ea typeface="Calibri"/>
                <a:cs typeface="Calibri"/>
                <a:sym typeface="Calibri"/>
              </a:rPr>
              <a:t>272 Violence Consultation, age &gt;24,   (BVI and referral)</a:t>
            </a:r>
          </a:p>
          <a:p>
            <a:pPr marR="0" lvl="1" indent="0" algn="l" rtl="0">
              <a:lnSpc>
                <a:spcPct val="90000"/>
              </a:lnSpc>
              <a:spcBef>
                <a:spcPts val="0"/>
              </a:spcBef>
              <a:spcAft>
                <a:spcPts val="0"/>
              </a:spcAft>
              <a:buClr>
                <a:srgbClr val="000000"/>
              </a:buClr>
              <a:buSzPct val="100000"/>
              <a:buNone/>
            </a:pPr>
            <a:endParaRPr sz="2400" b="0" i="0" u="none" strike="noStrike" cap="none" dirty="0">
              <a:solidFill>
                <a:srgbClr val="000000"/>
              </a:solidFill>
              <a:latin typeface="Calibri"/>
              <a:ea typeface="Calibri"/>
              <a:cs typeface="Calibri"/>
              <a:sym typeface="Calibri"/>
            </a:endParaRPr>
          </a:p>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dirty="0" smtClean="0">
                <a:solidFill>
                  <a:srgbClr val="000000"/>
                </a:solidFill>
                <a:latin typeface="Calibri"/>
                <a:ea typeface="Calibri"/>
                <a:cs typeface="Calibri"/>
                <a:sym typeface="Calibri"/>
              </a:rPr>
              <a:t>Process &amp; Outcomes</a:t>
            </a:r>
            <a:r>
              <a:rPr lang="en-US" sz="2400" b="0" i="0" u="none" strike="noStrike" cap="none" dirty="0">
                <a:solidFill>
                  <a:srgbClr val="000000"/>
                </a:solidFill>
                <a:latin typeface="Calibri"/>
                <a:ea typeface="Calibri"/>
                <a:cs typeface="Calibri"/>
                <a:sym typeface="Calibri"/>
              </a:rPr>
              <a:t>:</a:t>
            </a:r>
          </a:p>
          <a:p>
            <a:pPr marL="914400" marR="0" lvl="1" indent="-381000" algn="l" rtl="0">
              <a:lnSpc>
                <a:spcPct val="90000"/>
              </a:lnSpc>
              <a:spcBef>
                <a:spcPts val="0"/>
              </a:spcBef>
              <a:spcAft>
                <a:spcPts val="0"/>
              </a:spcAft>
              <a:buClr>
                <a:schemeClr val="dk1"/>
              </a:buClr>
              <a:buSzPct val="100000"/>
              <a:buFont typeface="Arial"/>
              <a:buChar char="•"/>
            </a:pPr>
            <a:r>
              <a:rPr lang="en-US" sz="2400" b="0" i="0" u="none" strike="noStrike" cap="none" dirty="0" smtClean="0">
                <a:solidFill>
                  <a:schemeClr val="dk1"/>
                </a:solidFill>
                <a:latin typeface="Calibri"/>
                <a:ea typeface="Calibri"/>
                <a:cs typeface="Calibri"/>
                <a:sym typeface="Calibri"/>
              </a:rPr>
              <a:t>Program growth from 0.5 FTE in 2007 to 4 FTE in 2015</a:t>
            </a:r>
          </a:p>
          <a:p>
            <a:pPr marL="914400" marR="0" lvl="1" indent="-381000" algn="l" rtl="0">
              <a:lnSpc>
                <a:spcPct val="90000"/>
              </a:lnSpc>
              <a:spcBef>
                <a:spcPts val="0"/>
              </a:spcBef>
              <a:spcAft>
                <a:spcPts val="0"/>
              </a:spcAft>
              <a:buClr>
                <a:schemeClr val="dk1"/>
              </a:buClr>
              <a:buSzPct val="100000"/>
              <a:buFont typeface="Arial"/>
              <a:buChar char="•"/>
            </a:pPr>
            <a:r>
              <a:rPr lang="en-US" sz="2400" b="0" i="0" u="none" strike="noStrike" cap="none" dirty="0" smtClean="0">
                <a:solidFill>
                  <a:schemeClr val="dk1"/>
                </a:solidFill>
                <a:latin typeface="Calibri"/>
                <a:ea typeface="Calibri"/>
                <a:cs typeface="Calibri"/>
                <a:sym typeface="Calibri"/>
              </a:rPr>
              <a:t>Hospital :  Decrease Violence Recidivism from 15% to  3.6%; Improved ED resource utilization and clinic visits</a:t>
            </a:r>
          </a:p>
          <a:p>
            <a:pPr marL="914400" marR="0" lvl="1" indent="-381000" algn="l" rtl="0">
              <a:lnSpc>
                <a:spcPct val="90000"/>
              </a:lnSpc>
              <a:spcBef>
                <a:spcPts val="0"/>
              </a:spcBef>
              <a:spcAft>
                <a:spcPts val="0"/>
              </a:spcAft>
              <a:buClr>
                <a:schemeClr val="dk1"/>
              </a:buClr>
              <a:buSzPct val="100000"/>
              <a:buFont typeface="Arial"/>
              <a:buChar char="•"/>
            </a:pPr>
            <a:r>
              <a:rPr lang="en-US" dirty="0" smtClean="0"/>
              <a:t>Community services : &gt; 90% connected to community service programs, including mental health, employment internships.</a:t>
            </a:r>
            <a:endParaRPr lang="en-US" sz="2400" b="0" i="0" u="none" strike="noStrike" cap="none" dirty="0" smtClean="0">
              <a:solidFill>
                <a:schemeClr val="dk1"/>
              </a:solidFill>
              <a:latin typeface="Calibri"/>
              <a:ea typeface="Calibri"/>
              <a:cs typeface="Calibri"/>
              <a:sym typeface="Calibri"/>
            </a:endParaRPr>
          </a:p>
          <a:p>
            <a:pPr marL="914400" marR="0" lvl="1" indent="-381000" algn="l" rtl="0">
              <a:lnSpc>
                <a:spcPct val="90000"/>
              </a:lnSpc>
              <a:spcBef>
                <a:spcPts val="0"/>
              </a:spcBef>
              <a:spcAft>
                <a:spcPts val="0"/>
              </a:spcAft>
              <a:buClr>
                <a:schemeClr val="dk1"/>
              </a:buClr>
              <a:buSzPct val="100000"/>
              <a:buFont typeface="Arial"/>
              <a:buChar char="•"/>
            </a:pPr>
            <a:endParaRPr lang="en-US" sz="2400" b="0" i="0" u="none" strike="noStrike" cap="none" dirty="0" smtClean="0">
              <a:solidFill>
                <a:schemeClr val="dk1"/>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r>
              <a:rPr lang="en-US" sz="1400" b="0" i="1" u="none" strike="noStrike" cap="none" dirty="0" smtClean="0">
                <a:solidFill>
                  <a:srgbClr val="000000"/>
                </a:solidFill>
                <a:latin typeface="Calibri"/>
                <a:ea typeface="Calibri"/>
                <a:cs typeface="Calibri"/>
                <a:sym typeface="Calibri"/>
              </a:rPr>
              <a:t>Journal </a:t>
            </a:r>
            <a:r>
              <a:rPr lang="en-US" sz="1400" b="0" i="1" u="none" strike="noStrike" cap="none" dirty="0">
                <a:solidFill>
                  <a:srgbClr val="000000"/>
                </a:solidFill>
                <a:latin typeface="Calibri"/>
                <a:ea typeface="Calibri"/>
                <a:cs typeface="Calibri"/>
                <a:sym typeface="Calibri"/>
              </a:rPr>
              <a:t>of Trauma and Acute Care </a:t>
            </a:r>
            <a:r>
              <a:rPr lang="en-US" sz="1400" b="0" i="1" u="none" strike="noStrike" cap="none" dirty="0" smtClean="0">
                <a:solidFill>
                  <a:srgbClr val="000000"/>
                </a:solidFill>
                <a:latin typeface="Calibri"/>
                <a:ea typeface="Calibri"/>
                <a:cs typeface="Calibri"/>
                <a:sym typeface="Calibri"/>
              </a:rPr>
              <a:t>Surgery, </a:t>
            </a:r>
            <a:r>
              <a:rPr lang="en-US" sz="1400" i="1" dirty="0" smtClean="0">
                <a:solidFill>
                  <a:srgbClr val="000000"/>
                </a:solidFill>
              </a:rPr>
              <a:t>2011 </a:t>
            </a:r>
            <a:r>
              <a:rPr lang="en-US" sz="1400" i="1" dirty="0">
                <a:solidFill>
                  <a:srgbClr val="000000"/>
                </a:solidFill>
              </a:rPr>
              <a:t>July;71(1):</a:t>
            </a:r>
            <a:r>
              <a:rPr lang="en-US" sz="1400" i="1" dirty="0" smtClean="0">
                <a:solidFill>
                  <a:srgbClr val="000000"/>
                </a:solidFill>
              </a:rPr>
              <a:t>228-37;</a:t>
            </a:r>
          </a:p>
          <a:p>
            <a:pPr lvl="0" indent="-50800">
              <a:spcBef>
                <a:spcPts val="0"/>
              </a:spcBef>
              <a:buSzPct val="25000"/>
              <a:buNone/>
            </a:pPr>
            <a:r>
              <a:rPr lang="en-US" sz="1400" i="1" dirty="0" err="1" smtClean="0">
                <a:solidFill>
                  <a:srgbClr val="000000"/>
                </a:solidFill>
              </a:rPr>
              <a:t>Curr</a:t>
            </a:r>
            <a:r>
              <a:rPr lang="en-US" sz="1400" i="1" dirty="0" smtClean="0">
                <a:solidFill>
                  <a:srgbClr val="000000"/>
                </a:solidFill>
              </a:rPr>
              <a:t> </a:t>
            </a:r>
            <a:r>
              <a:rPr lang="en-US" sz="1400" i="1" dirty="0">
                <a:solidFill>
                  <a:srgbClr val="000000"/>
                </a:solidFill>
              </a:rPr>
              <a:t>Trauma Rep (2017) 3:79–88</a:t>
            </a: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dirty="0">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dirty="0">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dirty="0">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1"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480015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Noteworthy Programs that have Replicated</a:t>
            </a:r>
            <a:endParaRPr lang="en-US" dirty="0"/>
          </a:p>
        </p:txBody>
      </p:sp>
      <p:sp>
        <p:nvSpPr>
          <p:cNvPr id="3" name="Text Placeholder 2"/>
          <p:cNvSpPr>
            <a:spLocks noGrp="1"/>
          </p:cNvSpPr>
          <p:nvPr>
            <p:ph type="body" idx="1"/>
          </p:nvPr>
        </p:nvSpPr>
        <p:spPr/>
        <p:txBody>
          <a:bodyPr/>
          <a:lstStyle/>
          <a:p>
            <a:r>
              <a:rPr lang="en-US" sz="3200" dirty="0" smtClean="0"/>
              <a:t>Boston’s Violence Intervention Advocacy Program (VIAP)</a:t>
            </a:r>
          </a:p>
          <a:p>
            <a:r>
              <a:rPr lang="en-US" sz="3200" dirty="0" smtClean="0"/>
              <a:t>Drexel and CHOP’s Healing Hurt People</a:t>
            </a:r>
          </a:p>
          <a:p>
            <a:r>
              <a:rPr lang="en-US" sz="3200" dirty="0" smtClean="0"/>
              <a:t>Oakland’s Youth Alive/Caught in the Crossfire</a:t>
            </a:r>
          </a:p>
          <a:p>
            <a:r>
              <a:rPr lang="en-US" sz="3200" dirty="0" smtClean="0"/>
              <a:t>Baltimore’s Violence Intervention Program (VIP)</a:t>
            </a:r>
          </a:p>
          <a:p>
            <a:r>
              <a:rPr lang="en-US" sz="3200" dirty="0" smtClean="0"/>
              <a:t>Milwaukee’s Project </a:t>
            </a:r>
            <a:r>
              <a:rPr lang="en-US" sz="3200" dirty="0" err="1" smtClean="0"/>
              <a:t>Ujima</a:t>
            </a:r>
            <a:endParaRPr lang="en-US" sz="3200" dirty="0" smtClean="0"/>
          </a:p>
          <a:p>
            <a:r>
              <a:rPr lang="en-US" sz="3200" dirty="0" smtClean="0"/>
              <a:t>Indianapolis’ Prescription for Hope</a:t>
            </a:r>
            <a:endParaRPr lang="en-US" sz="3200" dirty="0"/>
          </a:p>
        </p:txBody>
      </p:sp>
    </p:spTree>
    <p:extLst>
      <p:ext uri="{BB962C8B-B14F-4D97-AF65-F5344CB8AC3E}">
        <p14:creationId xmlns:p14="http://schemas.microsoft.com/office/powerpoint/2010/main" val="131687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HVIPs are Cost-Effective for Hospitals</a:t>
            </a:r>
          </a:p>
        </p:txBody>
      </p:sp>
      <p:sp>
        <p:nvSpPr>
          <p:cNvPr id="204" name="Shape 204"/>
          <p:cNvSpPr txBox="1">
            <a:spLocks noGrp="1"/>
          </p:cNvSpPr>
          <p:nvPr>
            <p:ph type="body" idx="1"/>
          </p:nvPr>
        </p:nvSpPr>
        <p:spPr>
          <a:xfrm>
            <a:off x="794950" y="1253400"/>
            <a:ext cx="10515600" cy="4351200"/>
          </a:xfrm>
          <a:prstGeom prst="rect">
            <a:avLst/>
          </a:prstGeom>
          <a:noFill/>
          <a:ln>
            <a:noFill/>
          </a:ln>
        </p:spPr>
        <p:txBody>
          <a:bodyPr lIns="91425" tIns="91425" rIns="91425" bIns="91425" anchor="t" anchorCtr="0">
            <a:noAutofit/>
          </a:bodyPr>
          <a:lstStyle/>
          <a:p>
            <a:pPr marL="228600" marR="0" lvl="0" indent="-50800" algn="l" rtl="0">
              <a:lnSpc>
                <a:spcPct val="90000"/>
              </a:lnSpc>
              <a:spcBef>
                <a:spcPts val="0"/>
              </a:spcBef>
              <a:spcAft>
                <a:spcPts val="0"/>
              </a:spcAft>
              <a:buClr>
                <a:schemeClr val="dk1"/>
              </a:buClr>
              <a:buSzPct val="25000"/>
              <a:buFont typeface="Arial"/>
              <a:buNone/>
            </a:pPr>
            <a:endParaRPr sz="2800" b="1"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1"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0"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r>
              <a:rPr lang="en-US" sz="2800" b="0" i="0" u="none" strike="noStrike" cap="none">
                <a:solidFill>
                  <a:srgbClr val="000000"/>
                </a:solidFill>
                <a:latin typeface="Calibri"/>
                <a:ea typeface="Calibri"/>
                <a:cs typeface="Calibri"/>
                <a:sym typeface="Calibri"/>
              </a:rPr>
              <a:t>Prevention of 3.5 injury recidivists per year render program cost-neutral</a:t>
            </a:r>
          </a:p>
          <a:p>
            <a:pPr marL="228600" marR="0" lvl="0" indent="-50800" algn="l" rtl="0">
              <a:lnSpc>
                <a:spcPct val="90000"/>
              </a:lnSpc>
              <a:spcBef>
                <a:spcPts val="0"/>
              </a:spcBef>
              <a:spcAft>
                <a:spcPts val="0"/>
              </a:spcAft>
              <a:buClr>
                <a:schemeClr val="dk1"/>
              </a:buClr>
              <a:buSzPct val="25000"/>
              <a:buFont typeface="Arial"/>
              <a:buNone/>
            </a:pPr>
            <a:endParaRPr sz="2800" b="0" i="0"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r>
              <a:rPr lang="en-US" sz="2800" b="0" i="0" u="none" strike="noStrike" cap="none">
                <a:solidFill>
                  <a:srgbClr val="000000"/>
                </a:solidFill>
                <a:latin typeface="Calibri"/>
                <a:ea typeface="Calibri"/>
                <a:cs typeface="Calibri"/>
                <a:sym typeface="Calibri"/>
              </a:rPr>
              <a:t>Program overall saves hospital estimated $500,000 per year when recidivists are considered against the cost of the program</a:t>
            </a: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r>
              <a:rPr lang="en-US" sz="1800" b="0" i="1" u="none" strike="noStrike" cap="none">
                <a:solidFill>
                  <a:srgbClr val="000000"/>
                </a:solidFill>
                <a:latin typeface="Calibri"/>
                <a:ea typeface="Calibri"/>
                <a:cs typeface="Calibri"/>
                <a:sym typeface="Calibri"/>
              </a:rPr>
              <a:t>Journal of Trauma and Acute care surgery</a:t>
            </a:r>
          </a:p>
          <a:p>
            <a:pPr marL="228600" marR="0" lvl="0" indent="-50800" algn="l" rtl="0">
              <a:lnSpc>
                <a:spcPct val="90000"/>
              </a:lnSpc>
              <a:spcBef>
                <a:spcPts val="0"/>
              </a:spcBef>
              <a:spcAft>
                <a:spcPts val="0"/>
              </a:spcAft>
              <a:buClr>
                <a:schemeClr val="dk1"/>
              </a:buClr>
              <a:buSzPct val="25000"/>
              <a:buFont typeface="Arial"/>
              <a:buNone/>
            </a:pPr>
            <a:r>
              <a:rPr lang="en-US" sz="1800" b="0" i="1" u="none" strike="noStrike" cap="none">
                <a:solidFill>
                  <a:srgbClr val="000000"/>
                </a:solidFill>
                <a:latin typeface="Calibri"/>
                <a:ea typeface="Calibri"/>
                <a:cs typeface="Calibri"/>
                <a:sym typeface="Calibri"/>
              </a:rPr>
              <a:t>Volume 78, Number 2</a:t>
            </a:r>
          </a:p>
        </p:txBody>
      </p:sp>
      <p:pic>
        <p:nvPicPr>
          <p:cNvPr id="205" name="Shape 205" descr="Screen Shot 2017-06-07 at 10.57.34 PM.png"/>
          <p:cNvPicPr preferRelativeResize="0"/>
          <p:nvPr/>
        </p:nvPicPr>
        <p:blipFill>
          <a:blip r:embed="rId3">
            <a:alphaModFix/>
          </a:blip>
          <a:stretch>
            <a:fillRect/>
          </a:stretch>
        </p:blipFill>
        <p:spPr>
          <a:xfrm>
            <a:off x="1779379" y="1765100"/>
            <a:ext cx="9013175" cy="15385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dirty="0" smtClean="0">
                <a:solidFill>
                  <a:schemeClr val="dk1"/>
                </a:solidFill>
                <a:latin typeface="Calibri"/>
                <a:ea typeface="Calibri"/>
                <a:cs typeface="Calibri"/>
                <a:sym typeface="Calibri"/>
              </a:rPr>
              <a:t>Surveillance: Local </a:t>
            </a:r>
            <a:r>
              <a:rPr lang="en-US" sz="4400" b="0" i="0" u="none" strike="noStrike" cap="none" dirty="0">
                <a:solidFill>
                  <a:schemeClr val="dk1"/>
                </a:solidFill>
                <a:latin typeface="Calibri"/>
                <a:ea typeface="Calibri"/>
                <a:cs typeface="Calibri"/>
                <a:sym typeface="Calibri"/>
              </a:rPr>
              <a:t>Burden of Violence</a:t>
            </a:r>
          </a:p>
        </p:txBody>
      </p:sp>
      <p:sp>
        <p:nvSpPr>
          <p:cNvPr id="211" name="Shape 211"/>
          <p:cNvSpPr txBox="1">
            <a:spLocks noGrp="1"/>
          </p:cNvSpPr>
          <p:nvPr>
            <p:ph type="body" idx="1"/>
          </p:nvPr>
        </p:nvSpPr>
        <p:spPr>
          <a:xfrm>
            <a:off x="838200" y="1825625"/>
            <a:ext cx="10515599" cy="4351338"/>
          </a:xfrm>
          <a:prstGeom prst="rect">
            <a:avLst/>
          </a:prstGeom>
          <a:noFill/>
          <a:ln>
            <a:noFill/>
          </a:ln>
        </p:spPr>
        <p:txBody>
          <a:bodyPr lIns="91425" tIns="45700" rIns="91425" bIns="45700" anchor="t" anchorCtr="0">
            <a:noAutofit/>
          </a:bodyPr>
          <a:lstStyle/>
          <a:p>
            <a:pPr marL="228600" marR="0" lvl="0" indent="-228600" algn="l" rtl="0">
              <a:lnSpc>
                <a:spcPct val="90000"/>
              </a:lnSpc>
              <a:spcBef>
                <a:spcPts val="0"/>
              </a:spcBef>
              <a:spcAft>
                <a:spcPts val="0"/>
              </a:spcAft>
              <a:buClr>
                <a:srgbClr val="FF0000"/>
              </a:buClr>
              <a:buSzPct val="100000"/>
              <a:buFont typeface="Arial"/>
              <a:buChar char="•"/>
            </a:pPr>
            <a:r>
              <a:rPr lang="en-US" sz="2800" b="0" i="1" u="none" strike="noStrike" cap="none" dirty="0">
                <a:solidFill>
                  <a:srgbClr val="FF0000"/>
                </a:solidFill>
                <a:latin typeface="Calibri"/>
                <a:ea typeface="Calibri"/>
                <a:cs typeface="Calibri"/>
                <a:sym typeface="Calibri"/>
              </a:rPr>
              <a:t>Use this slide to populate the local burden of violence – vital statistics</a:t>
            </a:r>
          </a:p>
          <a:p>
            <a:pPr marL="228600" marR="0" lvl="0" indent="-228600" algn="l" rtl="0">
              <a:lnSpc>
                <a:spcPct val="90000"/>
              </a:lnSpc>
              <a:spcBef>
                <a:spcPts val="1000"/>
              </a:spcBef>
              <a:spcAft>
                <a:spcPts val="0"/>
              </a:spcAft>
              <a:buClr>
                <a:schemeClr val="dk1"/>
              </a:buClr>
              <a:buSzPct val="25000"/>
              <a:buFont typeface="Arial"/>
              <a:buNone/>
            </a:pPr>
            <a:endParaRPr sz="2800" b="0" i="1" u="none" strike="noStrike" cap="none" dirty="0">
              <a:solidFill>
                <a:srgbClr val="FF0000"/>
              </a:solidFill>
              <a:latin typeface="Calibri"/>
              <a:ea typeface="Calibri"/>
              <a:cs typeface="Calibri"/>
              <a:sym typeface="Calibri"/>
            </a:endParaRPr>
          </a:p>
          <a:p>
            <a:pPr marL="228600" marR="0" lvl="0" indent="-228600" algn="l" rtl="0">
              <a:lnSpc>
                <a:spcPct val="90000"/>
              </a:lnSpc>
              <a:spcBef>
                <a:spcPts val="1000"/>
              </a:spcBef>
              <a:spcAft>
                <a:spcPts val="0"/>
              </a:spcAft>
              <a:buClr>
                <a:schemeClr val="dk1"/>
              </a:buClr>
              <a:buSzPct val="25000"/>
              <a:buFont typeface="Arial"/>
              <a:buNone/>
            </a:pPr>
            <a:endParaRPr sz="2800" b="0" i="1" u="none" strike="noStrike" cap="none" dirty="0">
              <a:solidFill>
                <a:srgbClr val="FF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Trauma Center at </a:t>
            </a:r>
            <a:r>
              <a:rPr lang="en-US" sz="4400" b="0" i="1" u="none" strike="noStrike" cap="none">
                <a:solidFill>
                  <a:srgbClr val="FF0000"/>
                </a:solidFill>
                <a:latin typeface="Calibri"/>
                <a:ea typeface="Calibri"/>
                <a:cs typeface="Calibri"/>
                <a:sym typeface="Calibri"/>
              </a:rPr>
              <a:t>Name of your hospital</a:t>
            </a:r>
          </a:p>
        </p:txBody>
      </p:sp>
      <p:sp>
        <p:nvSpPr>
          <p:cNvPr id="217" name="Shape 217"/>
          <p:cNvSpPr txBox="1">
            <a:spLocks noGrp="1"/>
          </p:cNvSpPr>
          <p:nvPr>
            <p:ph type="body" idx="1"/>
          </p:nvPr>
        </p:nvSpPr>
        <p:spPr>
          <a:xfrm>
            <a:off x="838200" y="1825625"/>
            <a:ext cx="10515599" cy="4351338"/>
          </a:xfrm>
          <a:prstGeom prst="rect">
            <a:avLst/>
          </a:prstGeom>
          <a:noFill/>
          <a:ln>
            <a:noFill/>
          </a:ln>
        </p:spPr>
        <p:txBody>
          <a:bodyPr lIns="91425" tIns="45700" rIns="91425" bIns="45700" anchor="t" anchorCtr="0">
            <a:noAutofit/>
          </a:bodyPr>
          <a:lstStyle/>
          <a:p>
            <a:pPr marL="228600" marR="0" lvl="0" indent="-228600" algn="l" rtl="0">
              <a:lnSpc>
                <a:spcPct val="90000"/>
              </a:lnSpc>
              <a:spcBef>
                <a:spcPts val="0"/>
              </a:spcBef>
              <a:spcAft>
                <a:spcPts val="0"/>
              </a:spcAft>
              <a:buClr>
                <a:srgbClr val="FF0000"/>
              </a:buClr>
              <a:buSzPct val="100000"/>
              <a:buFont typeface="Arial"/>
              <a:buChar char="•"/>
            </a:pPr>
            <a:r>
              <a:rPr lang="en-US" sz="2800" b="0" i="1" u="none" strike="noStrike" cap="none" dirty="0">
                <a:solidFill>
                  <a:srgbClr val="FF0000"/>
                </a:solidFill>
                <a:latin typeface="Calibri"/>
                <a:ea typeface="Calibri"/>
                <a:cs typeface="Calibri"/>
                <a:sym typeface="Calibri"/>
              </a:rPr>
              <a:t>Number of annual trauma admissions</a:t>
            </a:r>
          </a:p>
          <a:p>
            <a:pPr marL="228600" marR="0" lvl="0" indent="-228600" algn="l" rtl="0">
              <a:lnSpc>
                <a:spcPct val="90000"/>
              </a:lnSpc>
              <a:spcBef>
                <a:spcPts val="1000"/>
              </a:spcBef>
              <a:spcAft>
                <a:spcPts val="0"/>
              </a:spcAft>
              <a:buClr>
                <a:srgbClr val="FF0000"/>
              </a:buClr>
              <a:buSzPct val="100000"/>
              <a:buFont typeface="Arial"/>
              <a:buChar char="•"/>
            </a:pPr>
            <a:r>
              <a:rPr lang="en-US" sz="2800" b="0" i="1" u="none" strike="noStrike" cap="none" dirty="0">
                <a:solidFill>
                  <a:srgbClr val="FF0000"/>
                </a:solidFill>
                <a:latin typeface="Calibri"/>
                <a:ea typeface="Calibri"/>
                <a:cs typeface="Calibri"/>
                <a:sym typeface="Calibri"/>
              </a:rPr>
              <a:t>Percent of penetrating trauma</a:t>
            </a:r>
          </a:p>
          <a:p>
            <a:pPr marL="228600" marR="0" lvl="0" indent="-228600" algn="l" rtl="0">
              <a:lnSpc>
                <a:spcPct val="90000"/>
              </a:lnSpc>
              <a:spcBef>
                <a:spcPts val="1000"/>
              </a:spcBef>
              <a:spcAft>
                <a:spcPts val="0"/>
              </a:spcAft>
              <a:buClr>
                <a:srgbClr val="FF0000"/>
              </a:buClr>
              <a:buSzPct val="100000"/>
              <a:buFont typeface="Arial"/>
              <a:buChar char="•"/>
            </a:pPr>
            <a:r>
              <a:rPr lang="en-US" sz="2800" b="0" i="1" u="none" strike="noStrike" cap="none" dirty="0">
                <a:solidFill>
                  <a:srgbClr val="FF0000"/>
                </a:solidFill>
                <a:latin typeface="Calibri"/>
                <a:ea typeface="Calibri"/>
                <a:cs typeface="Calibri"/>
                <a:sym typeface="Calibri"/>
              </a:rPr>
              <a:t>Percent of interpersonal violence</a:t>
            </a:r>
          </a:p>
          <a:p>
            <a:pPr marL="228600" marR="0" lvl="0" indent="-228600" algn="l" rtl="0">
              <a:lnSpc>
                <a:spcPct val="90000"/>
              </a:lnSpc>
              <a:spcBef>
                <a:spcPts val="1000"/>
              </a:spcBef>
              <a:spcAft>
                <a:spcPts val="0"/>
              </a:spcAft>
              <a:buClr>
                <a:srgbClr val="FF0000"/>
              </a:buClr>
              <a:buSzPct val="100000"/>
              <a:buFont typeface="Arial"/>
              <a:buChar char="•"/>
            </a:pPr>
            <a:r>
              <a:rPr lang="en-US" sz="2800" b="0" i="1" u="none" strike="noStrike" cap="none" dirty="0">
                <a:solidFill>
                  <a:srgbClr val="FF0000"/>
                </a:solidFill>
                <a:latin typeface="Calibri"/>
                <a:ea typeface="Calibri"/>
                <a:cs typeface="Calibri"/>
                <a:sym typeface="Calibri"/>
              </a:rPr>
              <a:t>Recidivism rate for interpersonal </a:t>
            </a:r>
            <a:r>
              <a:rPr lang="en-US" sz="2800" b="0" i="1" u="none" strike="noStrike" cap="none" dirty="0" smtClean="0">
                <a:solidFill>
                  <a:srgbClr val="FF0000"/>
                </a:solidFill>
                <a:latin typeface="Calibri"/>
                <a:ea typeface="Calibri"/>
                <a:cs typeface="Calibri"/>
                <a:sym typeface="Calibri"/>
              </a:rPr>
              <a:t>violence (usually calculated over 5 years)</a:t>
            </a:r>
          </a:p>
          <a:p>
            <a:pPr marL="228600" marR="0" lvl="0" indent="-228600" algn="l" rtl="0">
              <a:lnSpc>
                <a:spcPct val="90000"/>
              </a:lnSpc>
              <a:spcBef>
                <a:spcPts val="1000"/>
              </a:spcBef>
              <a:spcAft>
                <a:spcPts val="0"/>
              </a:spcAft>
              <a:buClr>
                <a:srgbClr val="FF0000"/>
              </a:buClr>
              <a:buSzPct val="100000"/>
              <a:buFont typeface="Arial"/>
              <a:buChar char="•"/>
            </a:pPr>
            <a:r>
              <a:rPr lang="en-US" i="1" dirty="0" smtClean="0">
                <a:solidFill>
                  <a:srgbClr val="FF0000"/>
                </a:solidFill>
              </a:rPr>
              <a:t>Homicides in your city per year</a:t>
            </a:r>
          </a:p>
          <a:p>
            <a:pPr marL="228600" marR="0" lvl="0" indent="-228600" algn="l" rtl="0">
              <a:lnSpc>
                <a:spcPct val="90000"/>
              </a:lnSpc>
              <a:spcBef>
                <a:spcPts val="1000"/>
              </a:spcBef>
              <a:spcAft>
                <a:spcPts val="0"/>
              </a:spcAft>
              <a:buClr>
                <a:srgbClr val="FF0000"/>
              </a:buClr>
              <a:buSzPct val="100000"/>
              <a:buFont typeface="Arial"/>
              <a:buChar char="•"/>
            </a:pPr>
            <a:r>
              <a:rPr lang="en-US" sz="2800" b="0" i="1" u="none" strike="noStrike" cap="none" dirty="0" smtClean="0">
                <a:solidFill>
                  <a:srgbClr val="FF0000"/>
                </a:solidFill>
                <a:latin typeface="Calibri"/>
                <a:ea typeface="Calibri"/>
                <a:cs typeface="Calibri"/>
                <a:sym typeface="Calibri"/>
              </a:rPr>
              <a:t>Demographics of at-risk population (this will be your target population for the program)</a:t>
            </a:r>
            <a:endParaRPr lang="en-US" sz="2800" b="0" i="1" u="none" strike="noStrike" cap="none" dirty="0">
              <a:solidFill>
                <a:srgbClr val="FF0000"/>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Trauma Center at </a:t>
            </a:r>
            <a:r>
              <a:rPr lang="en-US" sz="4400" b="0" i="1" u="none" strike="noStrike" cap="none">
                <a:solidFill>
                  <a:srgbClr val="FF0000"/>
                </a:solidFill>
                <a:latin typeface="Calibri"/>
                <a:ea typeface="Calibri"/>
                <a:cs typeface="Calibri"/>
                <a:sym typeface="Calibri"/>
              </a:rPr>
              <a:t>Name of your hospital</a:t>
            </a:r>
          </a:p>
        </p:txBody>
      </p:sp>
      <p:sp>
        <p:nvSpPr>
          <p:cNvPr id="223" name="Shape 223"/>
          <p:cNvSpPr txBox="1">
            <a:spLocks noGrp="1"/>
          </p:cNvSpPr>
          <p:nvPr>
            <p:ph type="body" idx="1"/>
          </p:nvPr>
        </p:nvSpPr>
        <p:spPr>
          <a:xfrm>
            <a:off x="838200" y="1825625"/>
            <a:ext cx="10515599" cy="4351338"/>
          </a:xfrm>
          <a:prstGeom prst="rect">
            <a:avLst/>
          </a:prstGeom>
          <a:noFill/>
          <a:ln>
            <a:noFill/>
          </a:ln>
        </p:spPr>
        <p:txBody>
          <a:bodyPr lIns="91425" tIns="45700" rIns="91425" bIns="45700" anchor="t" anchorCtr="0">
            <a:noAutofit/>
          </a:bodyPr>
          <a:lstStyle/>
          <a:p>
            <a:pPr marL="228600" marR="0" lvl="0" indent="-228600" algn="l" rtl="0">
              <a:lnSpc>
                <a:spcPct val="90000"/>
              </a:lnSpc>
              <a:spcBef>
                <a:spcPts val="0"/>
              </a:spcBef>
              <a:spcAft>
                <a:spcPts val="0"/>
              </a:spcAft>
              <a:buClr>
                <a:srgbClr val="FF0000"/>
              </a:buClr>
              <a:buSzPct val="100000"/>
              <a:buFont typeface="Arial"/>
              <a:buChar char="•"/>
            </a:pPr>
            <a:r>
              <a:rPr lang="en-US" sz="2800" b="0" i="1" u="none" strike="noStrike" cap="none" dirty="0">
                <a:solidFill>
                  <a:srgbClr val="FF0000"/>
                </a:solidFill>
                <a:latin typeface="Calibri"/>
                <a:ea typeface="Calibri"/>
                <a:cs typeface="Calibri"/>
                <a:sym typeface="Calibri"/>
              </a:rPr>
              <a:t>Insert any press about violence in your community </a:t>
            </a:r>
            <a:r>
              <a:rPr lang="en-US" sz="2800" b="0" i="1" u="none" strike="noStrike" cap="none" dirty="0" smtClean="0">
                <a:solidFill>
                  <a:srgbClr val="FF0000"/>
                </a:solidFill>
                <a:latin typeface="Calibri"/>
                <a:ea typeface="Calibri"/>
                <a:cs typeface="Calibri"/>
                <a:sym typeface="Calibri"/>
              </a:rPr>
              <a:t>here</a:t>
            </a:r>
          </a:p>
          <a:p>
            <a:pPr marL="228600" marR="0" lvl="0" indent="-228600" algn="l" rtl="0">
              <a:lnSpc>
                <a:spcPct val="90000"/>
              </a:lnSpc>
              <a:spcBef>
                <a:spcPts val="0"/>
              </a:spcBef>
              <a:spcAft>
                <a:spcPts val="0"/>
              </a:spcAft>
              <a:buClr>
                <a:srgbClr val="FF0000"/>
              </a:buClr>
              <a:buSzPct val="100000"/>
              <a:buFont typeface="Arial"/>
              <a:buChar char="•"/>
            </a:pPr>
            <a:r>
              <a:rPr lang="en-US" i="1" dirty="0" smtClean="0">
                <a:solidFill>
                  <a:srgbClr val="FF0000"/>
                </a:solidFill>
              </a:rPr>
              <a:t>Insert statement about the value in the hospital building partnerships with the communities it serves</a:t>
            </a:r>
            <a:endParaRPr lang="en-US" sz="2800" b="0" i="1" u="none" strike="noStrike" cap="none" dirty="0">
              <a:solidFill>
                <a:srgbClr val="FF0000"/>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838200" y="81375"/>
            <a:ext cx="10515600" cy="8370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dirty="0">
                <a:solidFill>
                  <a:schemeClr val="dk1"/>
                </a:solidFill>
                <a:latin typeface="Calibri"/>
                <a:ea typeface="Calibri"/>
                <a:cs typeface="Calibri"/>
                <a:sym typeface="Calibri"/>
              </a:rPr>
              <a:t>General </a:t>
            </a:r>
            <a:r>
              <a:rPr lang="en-US" sz="4400" b="0" i="0" u="none" strike="noStrike" cap="none" dirty="0" smtClean="0">
                <a:solidFill>
                  <a:schemeClr val="dk1"/>
                </a:solidFill>
                <a:latin typeface="Calibri"/>
                <a:ea typeface="Calibri"/>
                <a:cs typeface="Calibri"/>
                <a:sym typeface="Calibri"/>
              </a:rPr>
              <a:t>Steps </a:t>
            </a:r>
            <a:r>
              <a:rPr lang="en-US" sz="4400" b="0" i="0" u="none" strike="noStrike" cap="none" dirty="0">
                <a:solidFill>
                  <a:schemeClr val="dk1"/>
                </a:solidFill>
                <a:latin typeface="Calibri"/>
                <a:ea typeface="Calibri"/>
                <a:cs typeface="Calibri"/>
                <a:sym typeface="Calibri"/>
              </a:rPr>
              <a:t>for setup of HVIPs</a:t>
            </a:r>
          </a:p>
        </p:txBody>
      </p:sp>
      <p:sp>
        <p:nvSpPr>
          <p:cNvPr id="229" name="Shape 229"/>
          <p:cNvSpPr txBox="1">
            <a:spLocks noGrp="1"/>
          </p:cNvSpPr>
          <p:nvPr>
            <p:ph type="body" idx="1"/>
          </p:nvPr>
        </p:nvSpPr>
        <p:spPr>
          <a:xfrm>
            <a:off x="838200" y="790525"/>
            <a:ext cx="10515600" cy="5627722"/>
          </a:xfrm>
          <a:prstGeom prst="rect">
            <a:avLst/>
          </a:prstGeom>
          <a:noFill/>
          <a:ln>
            <a:noFill/>
          </a:ln>
        </p:spPr>
        <p:txBody>
          <a:bodyPr lIns="91425" tIns="45700" rIns="91425" bIns="45700" anchor="t" anchorCtr="0">
            <a:noAutofit/>
          </a:bodyPr>
          <a:lstStyle/>
          <a:p>
            <a:pPr marL="228600" marR="0" lvl="0" indent="-229870" algn="l" rtl="0">
              <a:lnSpc>
                <a:spcPct val="60000"/>
              </a:lnSpc>
              <a:spcBef>
                <a:spcPts val="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Needs </a:t>
            </a:r>
            <a:r>
              <a:rPr lang="en-US" b="0" i="0" u="none" strike="noStrike" cap="none" dirty="0" smtClean="0">
                <a:solidFill>
                  <a:schemeClr val="dk1"/>
                </a:solidFill>
                <a:latin typeface="Calibri"/>
                <a:ea typeface="Calibri"/>
                <a:cs typeface="Calibri"/>
                <a:sym typeface="Calibri"/>
              </a:rPr>
              <a:t>assessment-Surveillance</a:t>
            </a:r>
            <a:endParaRPr lang="en-US" b="0" i="0" u="none" strike="noStrike" cap="none" dirty="0">
              <a:solidFill>
                <a:schemeClr val="dk1"/>
              </a:solidFill>
              <a:latin typeface="Calibri"/>
              <a:ea typeface="Calibri"/>
              <a:cs typeface="Calibri"/>
              <a:sym typeface="Calibri"/>
            </a:endParaRP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Completed!</a:t>
            </a:r>
          </a:p>
          <a:p>
            <a:pPr marL="228600" marR="0" lvl="0" indent="-229870" algn="l" rtl="0">
              <a:lnSpc>
                <a:spcPct val="60000"/>
              </a:lnSpc>
              <a:spcBef>
                <a:spcPts val="10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Resource </a:t>
            </a:r>
            <a:r>
              <a:rPr lang="en-US" b="0" i="0" u="none" strike="noStrike" cap="none" dirty="0" smtClean="0">
                <a:solidFill>
                  <a:schemeClr val="dk1"/>
                </a:solidFill>
                <a:latin typeface="Calibri"/>
                <a:ea typeface="Calibri"/>
                <a:cs typeface="Calibri"/>
                <a:sym typeface="Calibri"/>
              </a:rPr>
              <a:t>building</a:t>
            </a:r>
          </a:p>
          <a:p>
            <a:pPr lvl="1" indent="-229870">
              <a:lnSpc>
                <a:spcPct val="60000"/>
              </a:lnSpc>
              <a:spcBef>
                <a:spcPts val="1000"/>
              </a:spcBef>
            </a:pPr>
            <a:r>
              <a:rPr lang="en-US" sz="2800" dirty="0" smtClean="0"/>
              <a:t>No need to reinvent the wheel: COT and NNHVIP guidelines and mentorship</a:t>
            </a:r>
            <a:endParaRPr lang="en-US" b="0" i="0" u="none" strike="noStrike" cap="none" dirty="0">
              <a:solidFill>
                <a:schemeClr val="dk1"/>
              </a:solidFill>
              <a:latin typeface="Calibri"/>
              <a:ea typeface="Calibri"/>
              <a:cs typeface="Calibri"/>
              <a:sym typeface="Calibri"/>
            </a:endParaRP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Grant funding</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Sustainability plan</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Develop Community Partnerships</a:t>
            </a:r>
          </a:p>
          <a:p>
            <a:pPr marL="228600" marR="0" lvl="0" indent="-229870" algn="l" rtl="0">
              <a:lnSpc>
                <a:spcPct val="60000"/>
              </a:lnSpc>
              <a:spcBef>
                <a:spcPts val="10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Implementation</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Legal agreements and memoranda of understanding</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Hiring and Finance</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Training</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Hospital champion</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Case management at the core</a:t>
            </a:r>
          </a:p>
          <a:p>
            <a:pPr marL="228600" marR="0" lvl="0" indent="-229870" algn="l" rtl="0">
              <a:lnSpc>
                <a:spcPct val="60000"/>
              </a:lnSpc>
              <a:spcBef>
                <a:spcPts val="10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Intervention</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HVIP provides interventions to patients</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Data collection</a:t>
            </a:r>
          </a:p>
          <a:p>
            <a:pPr marL="685800" marR="0" lvl="1" indent="-251459" algn="l" rtl="0">
              <a:lnSpc>
                <a:spcPct val="60000"/>
              </a:lnSpc>
              <a:spcBef>
                <a:spcPts val="500"/>
              </a:spcBef>
              <a:spcAft>
                <a:spcPts val="0"/>
              </a:spcAft>
              <a:buClr>
                <a:schemeClr val="dk1"/>
              </a:buClr>
              <a:buSzPct val="100000"/>
              <a:buFont typeface="Arial"/>
              <a:buChar char="•"/>
            </a:pPr>
            <a:r>
              <a:rPr lang="en-US" sz="2800" b="0" i="0" u="none" strike="noStrike" cap="none" dirty="0">
                <a:solidFill>
                  <a:schemeClr val="dk1"/>
                </a:solidFill>
                <a:latin typeface="Calibri"/>
                <a:ea typeface="Calibri"/>
                <a:cs typeface="Calibri"/>
                <a:sym typeface="Calibri"/>
              </a:rPr>
              <a:t>Accountability and Evaluation</a:t>
            </a:r>
          </a:p>
          <a:p>
            <a:pPr marL="685800" marR="0" lvl="1" indent="-228600" algn="l" rtl="0">
              <a:lnSpc>
                <a:spcPct val="60000"/>
              </a:lnSpc>
              <a:spcBef>
                <a:spcPts val="500"/>
              </a:spcBef>
              <a:spcAft>
                <a:spcPts val="0"/>
              </a:spcAft>
              <a:buClr>
                <a:schemeClr val="dk1"/>
              </a:buClr>
              <a:buSzPct val="25000"/>
              <a:buFont typeface="Arial"/>
              <a:buNone/>
            </a:pPr>
            <a:endParaRPr sz="204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Timeline for setup of HVIP at </a:t>
            </a:r>
            <a:r>
              <a:rPr lang="en-US" sz="4400" b="0" i="1" u="none" strike="noStrike" cap="none">
                <a:solidFill>
                  <a:srgbClr val="FF0000"/>
                </a:solidFill>
                <a:latin typeface="Calibri"/>
                <a:ea typeface="Calibri"/>
                <a:cs typeface="Calibri"/>
                <a:sym typeface="Calibri"/>
              </a:rPr>
              <a:t>Name of your Hospital</a:t>
            </a:r>
          </a:p>
        </p:txBody>
      </p:sp>
      <p:sp>
        <p:nvSpPr>
          <p:cNvPr id="235" name="Shape 235"/>
          <p:cNvSpPr txBox="1">
            <a:spLocks noGrp="1"/>
          </p:cNvSpPr>
          <p:nvPr>
            <p:ph type="body" idx="1"/>
          </p:nvPr>
        </p:nvSpPr>
        <p:spPr>
          <a:xfrm>
            <a:off x="838200" y="1825625"/>
            <a:ext cx="10515599" cy="4351338"/>
          </a:xfrm>
          <a:prstGeom prst="rect">
            <a:avLst/>
          </a:prstGeom>
          <a:noFill/>
          <a:ln>
            <a:noFill/>
          </a:ln>
        </p:spPr>
        <p:txBody>
          <a:bodyPr lIns="91425" tIns="45700" rIns="91425" bIns="45700" anchor="t" anchorCtr="0">
            <a:noAutofit/>
          </a:bodyPr>
          <a:lstStyle/>
          <a:p>
            <a:pPr marL="228600" marR="0" lvl="0" indent="-228600" algn="l" rtl="0">
              <a:lnSpc>
                <a:spcPct val="90000"/>
              </a:lnSpc>
              <a:spcBef>
                <a:spcPts val="0"/>
              </a:spcBef>
              <a:spcAft>
                <a:spcPts val="0"/>
              </a:spcAft>
              <a:buClr>
                <a:srgbClr val="FF0000"/>
              </a:buClr>
              <a:buSzPct val="100000"/>
              <a:buFont typeface="Arial"/>
              <a:buChar char="•"/>
            </a:pPr>
            <a:r>
              <a:rPr lang="en-US" sz="2800" b="0" i="1" u="none" strike="noStrike" cap="none">
                <a:solidFill>
                  <a:srgbClr val="FF0000"/>
                </a:solidFill>
                <a:latin typeface="Calibri"/>
                <a:ea typeface="Calibri"/>
                <a:cs typeface="Calibri"/>
                <a:sym typeface="Calibri"/>
              </a:rPr>
              <a:t>Month, Year: </a:t>
            </a:r>
            <a:r>
              <a:rPr lang="en-US" sz="2800" b="0" i="0" u="none" strike="noStrike" cap="none">
                <a:solidFill>
                  <a:schemeClr val="dk1"/>
                </a:solidFill>
                <a:latin typeface="Calibri"/>
                <a:ea typeface="Calibri"/>
                <a:cs typeface="Calibri"/>
                <a:sym typeface="Calibri"/>
              </a:rPr>
              <a:t>Needs assessment</a:t>
            </a:r>
          </a:p>
          <a:p>
            <a:pPr marL="228600" marR="0" lvl="0" indent="-228600" algn="l" rtl="0">
              <a:lnSpc>
                <a:spcPct val="90000"/>
              </a:lnSpc>
              <a:spcBef>
                <a:spcPts val="1000"/>
              </a:spcBef>
              <a:spcAft>
                <a:spcPts val="0"/>
              </a:spcAft>
              <a:buClr>
                <a:srgbClr val="FF0000"/>
              </a:buClr>
              <a:buSzPct val="100000"/>
              <a:buFont typeface="Arial"/>
              <a:buChar char="•"/>
            </a:pPr>
            <a:r>
              <a:rPr lang="en-US" sz="2800" b="0" i="1" u="none" strike="noStrike" cap="none">
                <a:solidFill>
                  <a:srgbClr val="FF0000"/>
                </a:solidFill>
                <a:latin typeface="Calibri"/>
                <a:ea typeface="Calibri"/>
                <a:cs typeface="Calibri"/>
                <a:sym typeface="Calibri"/>
              </a:rPr>
              <a:t>Month, Year: </a:t>
            </a:r>
            <a:r>
              <a:rPr lang="en-US" sz="2800" b="0" i="0" u="none" strike="noStrike" cap="none">
                <a:solidFill>
                  <a:schemeClr val="dk1"/>
                </a:solidFill>
                <a:latin typeface="Calibri"/>
                <a:ea typeface="Calibri"/>
                <a:cs typeface="Calibri"/>
                <a:sym typeface="Calibri"/>
              </a:rPr>
              <a:t>Resource Building</a:t>
            </a:r>
          </a:p>
          <a:p>
            <a:pPr marL="228600" marR="0" lvl="0" indent="-228600" algn="l" rtl="0">
              <a:lnSpc>
                <a:spcPct val="90000"/>
              </a:lnSpc>
              <a:spcBef>
                <a:spcPts val="1000"/>
              </a:spcBef>
              <a:spcAft>
                <a:spcPts val="0"/>
              </a:spcAft>
              <a:buClr>
                <a:srgbClr val="FF0000"/>
              </a:buClr>
              <a:buSzPct val="100000"/>
              <a:buFont typeface="Arial"/>
              <a:buChar char="•"/>
            </a:pPr>
            <a:r>
              <a:rPr lang="en-US" sz="2800" b="0" i="1" u="none" strike="noStrike" cap="none">
                <a:solidFill>
                  <a:srgbClr val="FF0000"/>
                </a:solidFill>
                <a:latin typeface="Calibri"/>
                <a:ea typeface="Calibri"/>
                <a:cs typeface="Calibri"/>
                <a:sym typeface="Calibri"/>
              </a:rPr>
              <a:t>Month, Year: </a:t>
            </a:r>
            <a:r>
              <a:rPr lang="en-US" sz="2800" b="0" i="0" u="none" strike="noStrike" cap="none">
                <a:solidFill>
                  <a:schemeClr val="dk1"/>
                </a:solidFill>
                <a:latin typeface="Calibri"/>
                <a:ea typeface="Calibri"/>
                <a:cs typeface="Calibri"/>
                <a:sym typeface="Calibri"/>
              </a:rPr>
              <a:t>Implementation</a:t>
            </a:r>
          </a:p>
          <a:p>
            <a:pPr marL="228600" marR="0" lvl="0" indent="-228600" algn="l" rtl="0">
              <a:lnSpc>
                <a:spcPct val="90000"/>
              </a:lnSpc>
              <a:spcBef>
                <a:spcPts val="1000"/>
              </a:spcBef>
              <a:spcAft>
                <a:spcPts val="0"/>
              </a:spcAft>
              <a:buClr>
                <a:srgbClr val="FF0000"/>
              </a:buClr>
              <a:buSzPct val="100000"/>
              <a:buFont typeface="Arial"/>
              <a:buChar char="•"/>
            </a:pPr>
            <a:r>
              <a:rPr lang="en-US" sz="2800" b="0" i="1" u="none" strike="noStrike" cap="none">
                <a:solidFill>
                  <a:srgbClr val="FF0000"/>
                </a:solidFill>
                <a:latin typeface="Calibri"/>
                <a:ea typeface="Calibri"/>
                <a:cs typeface="Calibri"/>
                <a:sym typeface="Calibri"/>
              </a:rPr>
              <a:t>Month, Year: </a:t>
            </a:r>
            <a:r>
              <a:rPr lang="en-US" sz="2800" b="0" i="0" u="none" strike="noStrike" cap="none">
                <a:solidFill>
                  <a:schemeClr val="dk1"/>
                </a:solidFill>
                <a:latin typeface="Calibri"/>
                <a:ea typeface="Calibri"/>
                <a:cs typeface="Calibri"/>
                <a:sym typeface="Calibri"/>
              </a:rPr>
              <a:t>Intervention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Shape 240"/>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Impact at </a:t>
            </a:r>
            <a:r>
              <a:rPr lang="en-US" sz="4400" b="0" i="1" u="none" strike="noStrike" cap="none">
                <a:solidFill>
                  <a:srgbClr val="FF0000"/>
                </a:solidFill>
                <a:latin typeface="Calibri"/>
                <a:ea typeface="Calibri"/>
                <a:cs typeface="Calibri"/>
                <a:sym typeface="Calibri"/>
              </a:rPr>
              <a:t>Name of your Hospital</a:t>
            </a:r>
          </a:p>
        </p:txBody>
      </p:sp>
      <p:sp>
        <p:nvSpPr>
          <p:cNvPr id="241" name="Shape 241"/>
          <p:cNvSpPr txBox="1">
            <a:spLocks noGrp="1"/>
          </p:cNvSpPr>
          <p:nvPr>
            <p:ph type="body" idx="1"/>
          </p:nvPr>
        </p:nvSpPr>
        <p:spPr>
          <a:xfrm>
            <a:off x="838200" y="1825625"/>
            <a:ext cx="10515599" cy="4351338"/>
          </a:xfrm>
          <a:prstGeom prst="rect">
            <a:avLst/>
          </a:prstGeom>
          <a:noFill/>
          <a:ln>
            <a:noFill/>
          </a:ln>
        </p:spPr>
        <p:txBody>
          <a:bodyPr lIns="91425" tIns="45700" rIns="91425" bIns="45700" anchor="t" anchorCtr="0">
            <a:noAutofit/>
          </a:bodyPr>
          <a:lstStyle/>
          <a:p>
            <a:pPr marL="228600" marR="0" lvl="0" indent="-228600" algn="l" rtl="0">
              <a:lnSpc>
                <a:spcPct val="90000"/>
              </a:lnSpc>
              <a:spcBef>
                <a:spcPts val="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Anticipated length of grant funding: </a:t>
            </a:r>
            <a:r>
              <a:rPr lang="en-US" sz="2800" b="0" i="1" u="none" strike="noStrike" cap="none">
                <a:solidFill>
                  <a:srgbClr val="FF0000"/>
                </a:solidFill>
                <a:latin typeface="Calibri"/>
                <a:ea typeface="Calibri"/>
                <a:cs typeface="Calibri"/>
                <a:sym typeface="Calibri"/>
              </a:rPr>
              <a:t>fill in</a:t>
            </a:r>
          </a:p>
          <a:p>
            <a:pPr marL="228600" marR="0" lvl="0" indent="-228600" algn="l" rtl="0">
              <a:lnSpc>
                <a:spcPct val="90000"/>
              </a:lnSpc>
              <a:spcBef>
                <a:spcPts val="100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Anticipated sustainability funding: </a:t>
            </a:r>
            <a:r>
              <a:rPr lang="en-US" sz="2800" b="0" i="1" u="none" strike="noStrike" cap="none">
                <a:solidFill>
                  <a:srgbClr val="FF0000"/>
                </a:solidFill>
                <a:latin typeface="Calibri"/>
                <a:ea typeface="Calibri"/>
                <a:cs typeface="Calibri"/>
                <a:sym typeface="Calibri"/>
              </a:rPr>
              <a:t>fill in</a:t>
            </a:r>
          </a:p>
          <a:p>
            <a:pPr marL="228600" marR="0" lvl="0" indent="-228600" algn="l" rtl="0">
              <a:lnSpc>
                <a:spcPct val="90000"/>
              </a:lnSpc>
              <a:spcBef>
                <a:spcPts val="1000"/>
              </a:spcBef>
              <a:spcAft>
                <a:spcPts val="0"/>
              </a:spcAft>
              <a:buClr>
                <a:schemeClr val="dk1"/>
              </a:buClr>
              <a:buSzPct val="100000"/>
              <a:buFont typeface="Arial"/>
              <a:buChar char="•"/>
            </a:pPr>
            <a:r>
              <a:rPr lang="en-US" sz="2800" b="0" i="0" u="none" strike="noStrike" cap="none">
                <a:solidFill>
                  <a:schemeClr val="dk1"/>
                </a:solidFill>
                <a:latin typeface="Calibri"/>
                <a:ea typeface="Calibri"/>
                <a:cs typeface="Calibri"/>
                <a:sym typeface="Calibri"/>
              </a:rPr>
              <a:t>Anticipated number of patients enrolled in year 1: </a:t>
            </a:r>
            <a:r>
              <a:rPr lang="en-US" sz="2800" b="0" i="1" u="none" strike="noStrike" cap="none">
                <a:solidFill>
                  <a:srgbClr val="FF0000"/>
                </a:solidFill>
                <a:latin typeface="Calibri"/>
                <a:ea typeface="Calibri"/>
                <a:cs typeface="Calibri"/>
                <a:sym typeface="Calibri"/>
              </a:rPr>
              <a:t>fill in</a:t>
            </a:r>
          </a:p>
          <a:p>
            <a:pPr marL="0" marR="0" lvl="0" indent="0" algn="l" rtl="0">
              <a:lnSpc>
                <a:spcPct val="90000"/>
              </a:lnSpc>
              <a:spcBef>
                <a:spcPts val="1000"/>
              </a:spcBef>
              <a:spcAft>
                <a:spcPts val="0"/>
              </a:spcAft>
              <a:buClr>
                <a:schemeClr val="dk1"/>
              </a:buClr>
              <a:buSzPct val="25000"/>
              <a:buFont typeface="Arial"/>
              <a:buNone/>
            </a:pPr>
            <a:endParaRPr sz="2800" b="0" i="0" u="none" strike="noStrike" cap="none">
              <a:solidFill>
                <a:schemeClr val="dk1"/>
              </a:solidFill>
              <a:latin typeface="Calibri"/>
              <a:ea typeface="Calibri"/>
              <a:cs typeface="Calibri"/>
              <a:sym typeface="Calibri"/>
            </a:endParaRPr>
          </a:p>
          <a:p>
            <a:pPr marL="228600" marR="0" lvl="0" indent="-228600" algn="l" rtl="0">
              <a:lnSpc>
                <a:spcPct val="90000"/>
              </a:lnSpc>
              <a:spcBef>
                <a:spcPts val="1000"/>
              </a:spcBef>
              <a:spcAft>
                <a:spcPts val="0"/>
              </a:spcAft>
              <a:buClr>
                <a:schemeClr val="dk1"/>
              </a:buClr>
              <a:buSzPct val="25000"/>
              <a:buFont typeface="Arial"/>
              <a:buNone/>
            </a:pP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838200" y="365125"/>
            <a:ext cx="10515599"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Overview and Objectives</a:t>
            </a:r>
          </a:p>
        </p:txBody>
      </p:sp>
      <p:sp>
        <p:nvSpPr>
          <p:cNvPr id="91" name="Shape 91"/>
          <p:cNvSpPr txBox="1">
            <a:spLocks noGrp="1"/>
          </p:cNvSpPr>
          <p:nvPr>
            <p:ph type="body" idx="1"/>
          </p:nvPr>
        </p:nvSpPr>
        <p:spPr>
          <a:xfrm>
            <a:off x="838200" y="1825625"/>
            <a:ext cx="10515599" cy="4351338"/>
          </a:xfrm>
          <a:prstGeom prst="rect">
            <a:avLst/>
          </a:prstGeom>
          <a:noFill/>
          <a:ln>
            <a:noFill/>
          </a:ln>
        </p:spPr>
        <p:txBody>
          <a:bodyPr lIns="91425" tIns="45700" rIns="91425" bIns="45700" anchor="t" anchorCtr="0">
            <a:noAutofit/>
          </a:bodyPr>
          <a:lstStyle/>
          <a:p>
            <a:pPr marL="457200" marR="0" lvl="0" indent="-203200" algn="l" rtl="0">
              <a:lnSpc>
                <a:spcPct val="90000"/>
              </a:lnSpc>
              <a:spcBef>
                <a:spcPts val="0"/>
              </a:spcBef>
              <a:spcAft>
                <a:spcPts val="0"/>
              </a:spcAft>
              <a:buClr>
                <a:schemeClr val="dk1"/>
              </a:buClr>
              <a:buSzPct val="100000"/>
              <a:buFont typeface="Calibri"/>
              <a:buChar char="•"/>
            </a:pPr>
            <a:r>
              <a:rPr lang="en-US" sz="2400" i="0" u="none" strike="noStrike" cap="none">
                <a:solidFill>
                  <a:schemeClr val="dk1"/>
                </a:solidFill>
              </a:rPr>
              <a:t>Violence is a public health issue</a:t>
            </a:r>
          </a:p>
          <a:p>
            <a:pPr marL="457200" marR="0" lvl="0" indent="-228600" algn="l" rtl="0">
              <a:lnSpc>
                <a:spcPct val="90000"/>
              </a:lnSpc>
              <a:spcBef>
                <a:spcPts val="0"/>
              </a:spcBef>
              <a:spcAft>
                <a:spcPts val="0"/>
              </a:spcAft>
              <a:buClr>
                <a:schemeClr val="dk1"/>
              </a:buClr>
              <a:buSzPct val="116666"/>
              <a:buFont typeface="Arial"/>
              <a:buNone/>
            </a:pPr>
            <a:endParaRPr sz="2400" i="0" u="none" strike="noStrike" cap="none">
              <a:solidFill>
                <a:schemeClr val="dk1"/>
              </a:solidFill>
            </a:endParaRPr>
          </a:p>
          <a:p>
            <a:pPr marL="457200" marR="0" lvl="0" indent="-203200" algn="l" rtl="0">
              <a:lnSpc>
                <a:spcPct val="90000"/>
              </a:lnSpc>
              <a:spcBef>
                <a:spcPts val="0"/>
              </a:spcBef>
              <a:spcAft>
                <a:spcPts val="0"/>
              </a:spcAft>
              <a:buClr>
                <a:schemeClr val="dk1"/>
              </a:buClr>
              <a:buSzPct val="100000"/>
              <a:buFont typeface="Calibri"/>
              <a:buChar char="•"/>
            </a:pPr>
            <a:r>
              <a:rPr lang="en-US" sz="2400" i="0" u="none" strike="noStrike" cap="none">
                <a:solidFill>
                  <a:schemeClr val="dk1"/>
                </a:solidFill>
              </a:rPr>
              <a:t>Meaningful statistics of violence in the U.S. and </a:t>
            </a:r>
            <a:r>
              <a:rPr lang="en-US" sz="2400" i="0" u="none" strike="noStrike" cap="none">
                <a:solidFill>
                  <a:srgbClr val="FF0000"/>
                </a:solidFill>
              </a:rPr>
              <a:t>local city</a:t>
            </a:r>
          </a:p>
          <a:p>
            <a:pPr marL="457200" marR="0" lvl="0" indent="-228600" algn="l" rtl="0">
              <a:lnSpc>
                <a:spcPct val="90000"/>
              </a:lnSpc>
              <a:spcBef>
                <a:spcPts val="0"/>
              </a:spcBef>
              <a:spcAft>
                <a:spcPts val="0"/>
              </a:spcAft>
              <a:buClr>
                <a:schemeClr val="dk1"/>
              </a:buClr>
              <a:buSzPct val="116666"/>
              <a:buFont typeface="Arial"/>
              <a:buNone/>
            </a:pPr>
            <a:endParaRPr sz="2400" i="0" u="none" strike="noStrike" cap="none">
              <a:solidFill>
                <a:schemeClr val="dk1"/>
              </a:solidFill>
            </a:endParaRPr>
          </a:p>
          <a:p>
            <a:pPr marL="457200" marR="0" lvl="0" indent="-203200" algn="l" rtl="0">
              <a:lnSpc>
                <a:spcPct val="90000"/>
              </a:lnSpc>
              <a:spcBef>
                <a:spcPts val="0"/>
              </a:spcBef>
              <a:spcAft>
                <a:spcPts val="0"/>
              </a:spcAft>
              <a:buClr>
                <a:schemeClr val="dk1"/>
              </a:buClr>
              <a:buSzPct val="100000"/>
              <a:buFont typeface="Calibri"/>
              <a:buChar char="•"/>
            </a:pPr>
            <a:r>
              <a:rPr lang="en-US" sz="2400" i="0" u="none" strike="noStrike" cap="none">
                <a:solidFill>
                  <a:schemeClr val="dk1"/>
                </a:solidFill>
              </a:rPr>
              <a:t>Factors that lead to injury and criminal recidivism</a:t>
            </a:r>
          </a:p>
          <a:p>
            <a:pPr marL="457200" marR="0" lvl="0" indent="-228600" algn="l" rtl="0">
              <a:lnSpc>
                <a:spcPct val="90000"/>
              </a:lnSpc>
              <a:spcBef>
                <a:spcPts val="0"/>
              </a:spcBef>
              <a:spcAft>
                <a:spcPts val="0"/>
              </a:spcAft>
              <a:buClr>
                <a:schemeClr val="dk1"/>
              </a:buClr>
              <a:buSzPct val="116666"/>
              <a:buFont typeface="Arial"/>
              <a:buNone/>
            </a:pPr>
            <a:endParaRPr sz="2400" i="0" u="none" strike="noStrike" cap="none">
              <a:solidFill>
                <a:schemeClr val="dk1"/>
              </a:solidFill>
            </a:endParaRPr>
          </a:p>
          <a:p>
            <a:pPr marL="457200" marR="0" lvl="0" indent="-203200" algn="l" rtl="0">
              <a:lnSpc>
                <a:spcPct val="90000"/>
              </a:lnSpc>
              <a:spcBef>
                <a:spcPts val="0"/>
              </a:spcBef>
              <a:spcAft>
                <a:spcPts val="0"/>
              </a:spcAft>
              <a:buClr>
                <a:schemeClr val="dk1"/>
              </a:buClr>
              <a:buSzPct val="100000"/>
              <a:buFont typeface="Calibri"/>
              <a:buChar char="•"/>
            </a:pPr>
            <a:r>
              <a:rPr lang="en-US" sz="2400" i="0" u="none" strike="noStrike" cap="none">
                <a:solidFill>
                  <a:schemeClr val="dk1"/>
                </a:solidFill>
              </a:rPr>
              <a:t>Creation of a Hospital Based Violence Intervention Program (HVIP) </a:t>
            </a:r>
          </a:p>
          <a:p>
            <a:pPr marL="457200" marR="0" lvl="0" indent="-228600" algn="l" rtl="0">
              <a:lnSpc>
                <a:spcPct val="90000"/>
              </a:lnSpc>
              <a:spcBef>
                <a:spcPts val="0"/>
              </a:spcBef>
              <a:spcAft>
                <a:spcPts val="0"/>
              </a:spcAft>
              <a:buClr>
                <a:schemeClr val="dk1"/>
              </a:buClr>
              <a:buSzPct val="116666"/>
              <a:buFont typeface="Arial"/>
              <a:buNone/>
            </a:pPr>
            <a:endParaRPr sz="2400" i="0" u="none" strike="noStrike" cap="none">
              <a:solidFill>
                <a:schemeClr val="dk1"/>
              </a:solidFill>
            </a:endParaRPr>
          </a:p>
          <a:p>
            <a:pPr marL="457200" marR="0" lvl="0" indent="-203200" algn="l" rtl="0">
              <a:lnSpc>
                <a:spcPct val="90000"/>
              </a:lnSpc>
              <a:spcBef>
                <a:spcPts val="0"/>
              </a:spcBef>
              <a:spcAft>
                <a:spcPts val="0"/>
              </a:spcAft>
              <a:buClr>
                <a:schemeClr val="dk1"/>
              </a:buClr>
              <a:buSzPct val="100000"/>
              <a:buFont typeface="Calibri"/>
              <a:buChar char="•"/>
            </a:pPr>
            <a:r>
              <a:rPr lang="en-US" sz="2400" i="0" u="none" strike="noStrike" cap="none">
                <a:solidFill>
                  <a:schemeClr val="dk1"/>
                </a:solidFill>
              </a:rPr>
              <a:t>Target population </a:t>
            </a:r>
            <a:r>
              <a:rPr lang="en-US" sz="2400"/>
              <a:t>of</a:t>
            </a:r>
            <a:r>
              <a:rPr lang="en-US" sz="2400" i="0" u="none" strike="noStrike" cap="none">
                <a:solidFill>
                  <a:schemeClr val="dk1"/>
                </a:solidFill>
              </a:rPr>
              <a:t> HVIP at </a:t>
            </a:r>
            <a:r>
              <a:rPr lang="en-US" sz="2400" i="1" u="none" strike="noStrike" cap="none">
                <a:solidFill>
                  <a:srgbClr val="FF0000"/>
                </a:solidFill>
              </a:rPr>
              <a:t>Name of your Hospital</a:t>
            </a:r>
          </a:p>
          <a:p>
            <a:pPr marL="457200" marR="0" lvl="0" indent="-228600" algn="l" rtl="0">
              <a:lnSpc>
                <a:spcPct val="90000"/>
              </a:lnSpc>
              <a:spcBef>
                <a:spcPts val="0"/>
              </a:spcBef>
              <a:spcAft>
                <a:spcPts val="0"/>
              </a:spcAft>
              <a:buClr>
                <a:schemeClr val="dk1"/>
              </a:buClr>
              <a:buSzPct val="116666"/>
              <a:buFont typeface="Arial"/>
              <a:buNone/>
            </a:pPr>
            <a:endParaRPr sz="2400" i="0" u="none" strike="noStrike" cap="none">
              <a:solidFill>
                <a:schemeClr val="dk1"/>
              </a:solidFill>
            </a:endParaRPr>
          </a:p>
          <a:p>
            <a:pPr marL="457200" marR="0" lvl="0" indent="-203200" algn="l" rtl="0">
              <a:lnSpc>
                <a:spcPct val="90000"/>
              </a:lnSpc>
              <a:spcBef>
                <a:spcPts val="0"/>
              </a:spcBef>
              <a:spcAft>
                <a:spcPts val="0"/>
              </a:spcAft>
              <a:buClr>
                <a:schemeClr val="dk1"/>
              </a:buClr>
              <a:buSzPct val="100000"/>
              <a:buFont typeface="Calibri"/>
              <a:buChar char="•"/>
            </a:pPr>
            <a:r>
              <a:rPr lang="en-US" sz="2400" i="0" u="none" strike="noStrike" cap="none">
                <a:solidFill>
                  <a:schemeClr val="dk1"/>
                </a:solidFill>
              </a:rPr>
              <a:t>Importance of data collection, advocacy, and partnerships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Shape 246"/>
          <p:cNvSpPr txBox="1">
            <a:spLocks noGrp="1"/>
          </p:cNvSpPr>
          <p:nvPr>
            <p:ph type="title"/>
          </p:nvPr>
        </p:nvSpPr>
        <p:spPr>
          <a:xfrm>
            <a:off x="838200" y="0"/>
            <a:ext cx="10515600" cy="1174500"/>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3600" b="0" i="0" u="none" strike="noStrike" cap="none">
                <a:solidFill>
                  <a:srgbClr val="000000"/>
                </a:solidFill>
                <a:latin typeface="Calibri"/>
                <a:ea typeface="Calibri"/>
                <a:cs typeface="Calibri"/>
                <a:sym typeface="Calibri"/>
              </a:rPr>
              <a:t>Snapshot of an Ideal Comprehensive Violence Prevention Program</a:t>
            </a:r>
          </a:p>
        </p:txBody>
      </p:sp>
      <p:sp>
        <p:nvSpPr>
          <p:cNvPr id="247" name="Shape 247"/>
          <p:cNvSpPr txBox="1">
            <a:spLocks noGrp="1"/>
          </p:cNvSpPr>
          <p:nvPr>
            <p:ph type="body" idx="1"/>
          </p:nvPr>
        </p:nvSpPr>
        <p:spPr>
          <a:xfrm>
            <a:off x="838200" y="1253325"/>
            <a:ext cx="10515600" cy="4351200"/>
          </a:xfrm>
          <a:prstGeom prst="rect">
            <a:avLst/>
          </a:prstGeom>
          <a:noFill/>
          <a:ln>
            <a:noFill/>
          </a:ln>
        </p:spPr>
        <p:txBody>
          <a:bodyPr lIns="91425" tIns="91425" rIns="91425" bIns="91425" anchor="t" anchorCtr="0">
            <a:noAutofit/>
          </a:bodyPr>
          <a:lstStyle/>
          <a:p>
            <a:pPr marL="457200" marR="0" lvl="0" indent="-415290" algn="l" rtl="0">
              <a:lnSpc>
                <a:spcPct val="95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Enough case managers to screen all victims of violence</a:t>
            </a:r>
          </a:p>
          <a:p>
            <a:pPr marL="457200" marR="0" lvl="0" indent="-415290" algn="l" rtl="0">
              <a:lnSpc>
                <a:spcPct val="95000"/>
              </a:lnSpc>
              <a:spcBef>
                <a:spcPts val="60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Sustainable funding (line item in city budget or reimbursement through policy change)</a:t>
            </a:r>
          </a:p>
          <a:p>
            <a:pPr marL="457200" marR="0" lvl="0" indent="-415290" algn="l" rtl="0">
              <a:lnSpc>
                <a:spcPct val="95000"/>
              </a:lnSpc>
              <a:spcBef>
                <a:spcPts val="60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In-house mental health services</a:t>
            </a:r>
          </a:p>
          <a:p>
            <a:pPr marL="457200" marR="0" lvl="0" indent="-415290" algn="l" rtl="0">
              <a:lnSpc>
                <a:spcPct val="95000"/>
              </a:lnSpc>
              <a:spcBef>
                <a:spcPts val="60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Long-term follow-up</a:t>
            </a:r>
          </a:p>
          <a:p>
            <a:pPr marL="457200" marR="0" lvl="0" indent="-415290" algn="l" rtl="0">
              <a:lnSpc>
                <a:spcPct val="95000"/>
              </a:lnSpc>
              <a:spcBef>
                <a:spcPts val="60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Expanding the Teachable Moment to the Community Setting</a:t>
            </a:r>
          </a:p>
          <a:p>
            <a:pPr marL="457200" marR="0" lvl="0" indent="-415290" algn="l" rtl="0">
              <a:lnSpc>
                <a:spcPct val="95000"/>
              </a:lnSpc>
              <a:spcBef>
                <a:spcPts val="60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Mature quantitative and qualitative analysis expertise</a:t>
            </a:r>
          </a:p>
          <a:p>
            <a:pPr marL="457200" marR="0" lvl="0" indent="-415290" algn="l" rtl="0">
              <a:lnSpc>
                <a:spcPct val="95000"/>
              </a:lnSpc>
              <a:spcBef>
                <a:spcPts val="60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Partnerships (formal, with MOU’s) with community and city resources</a:t>
            </a:r>
          </a:p>
          <a:p>
            <a:pPr marL="914400" marR="0" lvl="1" indent="-415290" algn="l" rtl="0">
              <a:lnSpc>
                <a:spcPct val="95000"/>
              </a:lnSpc>
              <a:spcBef>
                <a:spcPts val="600"/>
              </a:spcBef>
              <a:spcAft>
                <a:spcPts val="0"/>
              </a:spcAft>
              <a:buClr>
                <a:srgbClr val="000000"/>
              </a:buClr>
              <a:buSzPct val="100000"/>
              <a:buFont typeface="Arial"/>
              <a:buChar char="•"/>
            </a:pPr>
            <a:r>
              <a:rPr lang="en-US" b="0" i="0" u="none" strike="noStrike" cap="none">
                <a:solidFill>
                  <a:srgbClr val="000000"/>
                </a:solidFill>
                <a:latin typeface="Calibri"/>
                <a:ea typeface="Calibri"/>
                <a:cs typeface="Calibri"/>
                <a:sym typeface="Calibri"/>
              </a:rPr>
              <a:t>Vocational training and Jobs</a:t>
            </a:r>
          </a:p>
          <a:p>
            <a:pPr marL="914400" marR="0" lvl="1" indent="-415290" algn="l" rtl="0">
              <a:lnSpc>
                <a:spcPct val="95000"/>
              </a:lnSpc>
              <a:spcBef>
                <a:spcPts val="600"/>
              </a:spcBef>
              <a:spcAft>
                <a:spcPts val="0"/>
              </a:spcAft>
              <a:buClr>
                <a:srgbClr val="000000"/>
              </a:buClr>
              <a:buSzPct val="100000"/>
              <a:buFont typeface="Arial"/>
              <a:buChar char="•"/>
            </a:pPr>
            <a:r>
              <a:rPr lang="en-US" b="0" i="0" u="none" strike="noStrike" cap="none">
                <a:solidFill>
                  <a:srgbClr val="000000"/>
                </a:solidFill>
                <a:latin typeface="Calibri"/>
                <a:ea typeface="Calibri"/>
                <a:cs typeface="Calibri"/>
                <a:sym typeface="Calibri"/>
              </a:rPr>
              <a:t>GED/school</a:t>
            </a:r>
          </a:p>
          <a:p>
            <a:pPr marL="914400" marR="0" lvl="1" indent="-415290" algn="l" rtl="0">
              <a:lnSpc>
                <a:spcPct val="95000"/>
              </a:lnSpc>
              <a:spcBef>
                <a:spcPts val="600"/>
              </a:spcBef>
              <a:spcAft>
                <a:spcPts val="0"/>
              </a:spcAft>
              <a:buClr>
                <a:srgbClr val="000000"/>
              </a:buClr>
              <a:buSzPct val="100000"/>
              <a:buFont typeface="Arial"/>
              <a:buChar char="•"/>
            </a:pPr>
            <a:r>
              <a:rPr lang="en-US" b="0" i="0" u="none" strike="noStrike" cap="none">
                <a:solidFill>
                  <a:srgbClr val="000000"/>
                </a:solidFill>
                <a:latin typeface="Calibri"/>
                <a:ea typeface="Calibri"/>
                <a:cs typeface="Calibri"/>
                <a:sym typeface="Calibri"/>
              </a:rPr>
              <a:t>Tattoo removal</a:t>
            </a:r>
          </a:p>
          <a:p>
            <a:pPr marL="914400" marR="0" lvl="1" indent="-415290" algn="l" rtl="0">
              <a:lnSpc>
                <a:spcPct val="95000"/>
              </a:lnSpc>
              <a:spcBef>
                <a:spcPts val="600"/>
              </a:spcBef>
              <a:spcAft>
                <a:spcPts val="0"/>
              </a:spcAft>
              <a:buClr>
                <a:srgbClr val="000000"/>
              </a:buClr>
              <a:buSzPct val="100000"/>
              <a:buFont typeface="Arial"/>
              <a:buChar char="•"/>
            </a:pPr>
            <a:r>
              <a:rPr lang="en-US" b="0" i="0" u="none" strike="noStrike" cap="none">
                <a:solidFill>
                  <a:srgbClr val="000000"/>
                </a:solidFill>
                <a:latin typeface="Calibri"/>
                <a:ea typeface="Calibri"/>
                <a:cs typeface="Calibri"/>
                <a:sym typeface="Calibri"/>
              </a:rPr>
              <a:t>Victim of crime office</a:t>
            </a:r>
          </a:p>
          <a:p>
            <a:pPr marL="914400" marR="0" lvl="1" indent="-415290" algn="l" rtl="0">
              <a:lnSpc>
                <a:spcPct val="95000"/>
              </a:lnSpc>
              <a:spcBef>
                <a:spcPts val="600"/>
              </a:spcBef>
              <a:spcAft>
                <a:spcPts val="0"/>
              </a:spcAft>
              <a:buClr>
                <a:srgbClr val="000000"/>
              </a:buClr>
              <a:buSzPct val="100000"/>
              <a:buFont typeface="Arial"/>
              <a:buChar char="•"/>
            </a:pPr>
            <a:r>
              <a:rPr lang="en-US" b="0" i="0" u="none" strike="noStrike" cap="none">
                <a:solidFill>
                  <a:srgbClr val="000000"/>
                </a:solidFill>
                <a:latin typeface="Calibri"/>
                <a:ea typeface="Calibri"/>
                <a:cs typeface="Calibri"/>
                <a:sym typeface="Calibri"/>
              </a:rPr>
              <a:t>Housing</a:t>
            </a:r>
          </a:p>
          <a:p>
            <a:pPr marL="228600" marR="0" lvl="0" indent="-50800" algn="l" rtl="0">
              <a:lnSpc>
                <a:spcPct val="70000"/>
              </a:lnSpc>
              <a:spcBef>
                <a:spcPts val="0"/>
              </a:spcBef>
              <a:spcAft>
                <a:spcPts val="0"/>
              </a:spcAft>
              <a:buClr>
                <a:schemeClr val="dk1"/>
              </a:buClr>
              <a:buSzPct val="25000"/>
              <a:buFont typeface="Arial"/>
              <a:buNone/>
            </a:pPr>
            <a:endParaRPr sz="2170" b="0" i="0" u="none" strike="noStrike" cap="non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Shape 252"/>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rgbClr val="000000"/>
                </a:solidFill>
                <a:latin typeface="Calibri"/>
                <a:ea typeface="Calibri"/>
                <a:cs typeface="Calibri"/>
                <a:sym typeface="Calibri"/>
              </a:rPr>
              <a:t>Research and Evaluation Goals</a:t>
            </a:r>
          </a:p>
        </p:txBody>
      </p:sp>
      <p:sp>
        <p:nvSpPr>
          <p:cNvPr id="253" name="Shape 253"/>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noAutofit/>
          </a:bodyPr>
          <a:lstStyle/>
          <a:p>
            <a:pPr marL="0" marR="0" lvl="0" indent="0" algn="l" rtl="0">
              <a:lnSpc>
                <a:spcPct val="95000"/>
              </a:lnSpc>
              <a:spcBef>
                <a:spcPts val="0"/>
              </a:spcBef>
              <a:spcAft>
                <a:spcPts val="0"/>
              </a:spcAft>
              <a:buClr>
                <a:schemeClr val="dk1"/>
              </a:buClr>
              <a:buSzPct val="25000"/>
              <a:buFont typeface="Arial"/>
              <a:buNone/>
            </a:pPr>
            <a:r>
              <a:rPr lang="en-US" sz="2405" b="0" i="0" u="none" strike="noStrike" cap="none">
                <a:solidFill>
                  <a:srgbClr val="000000"/>
                </a:solidFill>
                <a:latin typeface="Arial"/>
                <a:ea typeface="Arial"/>
                <a:cs typeface="Arial"/>
                <a:sym typeface="Arial"/>
              </a:rPr>
              <a:t>•</a:t>
            </a:r>
            <a:r>
              <a:rPr lang="en-US" sz="2405" b="0" i="0" u="none" strike="noStrike" cap="none">
                <a:solidFill>
                  <a:srgbClr val="000000"/>
                </a:solidFill>
                <a:latin typeface="Calibri"/>
                <a:ea typeface="Calibri"/>
                <a:cs typeface="Calibri"/>
                <a:sym typeface="Calibri"/>
              </a:rPr>
              <a:t>Cost-effectiveness</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Arial"/>
                <a:ea typeface="Arial"/>
                <a:cs typeface="Arial"/>
                <a:sym typeface="Arial"/>
              </a:rPr>
              <a:t>•</a:t>
            </a:r>
            <a:r>
              <a:rPr lang="en-US" sz="2405" b="0" i="0" u="none" strike="noStrike" cap="none">
                <a:solidFill>
                  <a:srgbClr val="000000"/>
                </a:solidFill>
                <a:latin typeface="Calibri"/>
                <a:ea typeface="Calibri"/>
                <a:cs typeface="Calibri"/>
                <a:sym typeface="Calibri"/>
              </a:rPr>
              <a:t>Endpoints in the population at </a:t>
            </a:r>
            <a:r>
              <a:rPr lang="en-US" sz="2405" b="0" i="1" u="none" strike="noStrike" cap="none">
                <a:solidFill>
                  <a:srgbClr val="FF0000"/>
                </a:solidFill>
                <a:latin typeface="Calibri"/>
                <a:ea typeface="Calibri"/>
                <a:cs typeface="Calibri"/>
                <a:sym typeface="Calibri"/>
              </a:rPr>
              <a:t>Name of your Hospital</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Calibri"/>
                <a:ea typeface="Calibri"/>
                <a:cs typeface="Calibri"/>
                <a:sym typeface="Calibri"/>
              </a:rPr>
              <a:t>	Recidivism</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Calibri"/>
                <a:ea typeface="Calibri"/>
                <a:cs typeface="Calibri"/>
                <a:sym typeface="Calibri"/>
              </a:rPr>
              <a:t>	Job placement</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Calibri"/>
                <a:ea typeface="Calibri"/>
                <a:cs typeface="Calibri"/>
                <a:sym typeface="Calibri"/>
              </a:rPr>
              <a:t>	Stable housing</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Calibri"/>
                <a:ea typeface="Calibri"/>
                <a:cs typeface="Calibri"/>
                <a:sym typeface="Calibri"/>
              </a:rPr>
              <a:t>	Connection with mental health services</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Calibri"/>
                <a:ea typeface="Calibri"/>
                <a:cs typeface="Calibri"/>
                <a:sym typeface="Calibri"/>
              </a:rPr>
              <a:t>	Qualitative “value”</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Arial"/>
                <a:ea typeface="Arial"/>
                <a:cs typeface="Arial"/>
                <a:sym typeface="Arial"/>
              </a:rPr>
              <a:t>•</a:t>
            </a:r>
            <a:r>
              <a:rPr lang="en-US" sz="2405" b="0" i="0" u="none" strike="noStrike" cap="none">
                <a:solidFill>
                  <a:srgbClr val="000000"/>
                </a:solidFill>
                <a:latin typeface="Calibri"/>
                <a:ea typeface="Calibri"/>
                <a:cs typeface="Calibri"/>
                <a:sym typeface="Calibri"/>
              </a:rPr>
              <a:t>Validation studies for assessment of “high-risk” patients</a:t>
            </a:r>
          </a:p>
          <a:p>
            <a:pPr marL="0" marR="0" lvl="0" indent="0" algn="l" rtl="0">
              <a:lnSpc>
                <a:spcPct val="95000"/>
              </a:lnSpc>
              <a:spcBef>
                <a:spcPts val="600"/>
              </a:spcBef>
              <a:spcAft>
                <a:spcPts val="0"/>
              </a:spcAft>
              <a:buClr>
                <a:schemeClr val="dk1"/>
              </a:buClr>
              <a:buSzPct val="25000"/>
              <a:buFont typeface="Arial"/>
              <a:buNone/>
            </a:pPr>
            <a:r>
              <a:rPr lang="en-US" sz="2405" b="0" i="0" u="none" strike="noStrike" cap="none">
                <a:solidFill>
                  <a:srgbClr val="000000"/>
                </a:solidFill>
                <a:latin typeface="Arial"/>
                <a:ea typeface="Arial"/>
                <a:cs typeface="Arial"/>
                <a:sym typeface="Arial"/>
              </a:rPr>
              <a:t>•</a:t>
            </a:r>
            <a:r>
              <a:rPr lang="en-US" sz="2405" b="0" i="0" u="none" strike="noStrike" cap="none">
                <a:solidFill>
                  <a:srgbClr val="000000"/>
                </a:solidFill>
                <a:latin typeface="Calibri"/>
                <a:ea typeface="Calibri"/>
                <a:cs typeface="Calibri"/>
                <a:sym typeface="Calibri"/>
              </a:rPr>
              <a:t>Add data elements to National databanks run through the Committee on Trauma and the NNHVIP</a:t>
            </a:r>
          </a:p>
          <a:p>
            <a:pPr marL="228600" marR="0" lvl="0" indent="-50800" algn="l" rtl="0">
              <a:lnSpc>
                <a:spcPct val="70000"/>
              </a:lnSpc>
              <a:spcBef>
                <a:spcPts val="0"/>
              </a:spcBef>
              <a:spcAft>
                <a:spcPts val="0"/>
              </a:spcAft>
              <a:buClr>
                <a:schemeClr val="dk1"/>
              </a:buClr>
              <a:buSzPct val="25000"/>
              <a:buFont typeface="Arial"/>
              <a:buNone/>
            </a:pPr>
            <a:endParaRPr sz="2590" b="0" i="0" u="none" strike="noStrike" cap="non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838200" y="0"/>
            <a:ext cx="10515600" cy="7440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Arial"/>
              <a:buNone/>
            </a:pPr>
            <a:r>
              <a:rPr lang="en-US" sz="3600" b="0" i="0" u="none" strike="noStrike" cap="none">
                <a:solidFill>
                  <a:schemeClr val="dk1"/>
                </a:solidFill>
                <a:latin typeface="Calibri"/>
                <a:ea typeface="Calibri"/>
                <a:cs typeface="Calibri"/>
                <a:sym typeface="Calibri"/>
              </a:rPr>
              <a:t>National support for our initiatives</a:t>
            </a:r>
          </a:p>
        </p:txBody>
      </p:sp>
      <p:sp>
        <p:nvSpPr>
          <p:cNvPr id="259" name="Shape 259"/>
          <p:cNvSpPr txBox="1">
            <a:spLocks noGrp="1"/>
          </p:cNvSpPr>
          <p:nvPr>
            <p:ph type="body" idx="1"/>
          </p:nvPr>
        </p:nvSpPr>
        <p:spPr>
          <a:xfrm>
            <a:off x="838200" y="988725"/>
            <a:ext cx="10515600" cy="4351200"/>
          </a:xfrm>
          <a:prstGeom prst="rect">
            <a:avLst/>
          </a:prstGeom>
          <a:noFill/>
          <a:ln>
            <a:noFill/>
          </a:ln>
        </p:spPr>
        <p:txBody>
          <a:bodyPr lIns="91425" tIns="45700" rIns="91425" bIns="45700" anchor="t" anchorCtr="0">
            <a:noAutofit/>
          </a:bodyPr>
          <a:lstStyle/>
          <a:p>
            <a:pPr marL="228600" marR="0" lvl="0" indent="-56387" algn="l" rtl="0">
              <a:lnSpc>
                <a:spcPct val="90000"/>
              </a:lnSpc>
              <a:spcBef>
                <a:spcPts val="0"/>
              </a:spcBef>
              <a:spcAft>
                <a:spcPts val="0"/>
              </a:spcAft>
              <a:buClr>
                <a:srgbClr val="FF0000"/>
              </a:buClr>
              <a:buSzPct val="100000"/>
              <a:buFont typeface="Arial"/>
              <a:buChar char="•"/>
            </a:pPr>
            <a:r>
              <a:rPr lang="en-US" sz="2400" b="0" i="0" u="none" strike="noStrike" cap="none">
                <a:solidFill>
                  <a:schemeClr val="dk1"/>
                </a:solidFill>
                <a:latin typeface="Calibri"/>
                <a:ea typeface="Calibri"/>
                <a:cs typeface="Calibri"/>
                <a:sym typeface="Calibri"/>
              </a:rPr>
              <a:t>National Network of Hospital Based Violence Intervention Programs (NNHVIP)</a:t>
            </a:r>
          </a:p>
          <a:p>
            <a:pPr marL="685800" marR="0" lvl="1" indent="-105283" algn="l" rtl="0">
              <a:lnSpc>
                <a:spcPct val="90000"/>
              </a:lnSpc>
              <a:spcBef>
                <a:spcPts val="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Provides Mentoring program for new Programs</a:t>
            </a:r>
          </a:p>
          <a:p>
            <a:pPr marL="1143000" marR="0" lvl="2" indent="-154178" algn="l" rtl="0">
              <a:lnSpc>
                <a:spcPct val="90000"/>
              </a:lnSpc>
              <a:spcBef>
                <a:spcPts val="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Now over 30 programs</a:t>
            </a:r>
          </a:p>
          <a:p>
            <a:pPr marL="685800" marR="0" lvl="1" indent="-105283" algn="l" rtl="0">
              <a:lnSpc>
                <a:spcPct val="90000"/>
              </a:lnSpc>
              <a:spcBef>
                <a:spcPts val="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Annual Conference for Idea sharing</a:t>
            </a:r>
          </a:p>
          <a:p>
            <a:pPr marL="1143000" marR="0" lvl="2" indent="-154178" algn="l" rtl="0">
              <a:lnSpc>
                <a:spcPct val="90000"/>
              </a:lnSpc>
              <a:spcBef>
                <a:spcPts val="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Coordinated with Cure Violence</a:t>
            </a:r>
          </a:p>
          <a:p>
            <a:pPr marL="685800" marR="0" lvl="1" indent="-105283" algn="l" rtl="0">
              <a:lnSpc>
                <a:spcPct val="90000"/>
              </a:lnSpc>
              <a:spcBef>
                <a:spcPts val="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Data sharing and National Databank </a:t>
            </a:r>
          </a:p>
          <a:p>
            <a:pPr marL="685800" marR="0" lvl="1" indent="-105283" algn="l" rtl="0">
              <a:lnSpc>
                <a:spcPct val="90000"/>
              </a:lnSpc>
              <a:spcBef>
                <a:spcPts val="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Multiple Working Groups</a:t>
            </a:r>
          </a:p>
          <a:p>
            <a:pPr marL="685800" marR="0" lvl="1" indent="-105283" algn="l" rtl="0">
              <a:lnSpc>
                <a:spcPct val="90000"/>
              </a:lnSpc>
              <a:spcBef>
                <a:spcPts val="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Publishes “Violence Is Preventable” guidebook to HVIP setup</a:t>
            </a:r>
          </a:p>
          <a:p>
            <a:pPr marL="1143000" marR="0" lvl="2" indent="-154178" algn="l" rtl="0">
              <a:lnSpc>
                <a:spcPct val="90000"/>
              </a:lnSpc>
              <a:spcBef>
                <a:spcPts val="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Best Practices and Curriculum Development</a:t>
            </a:r>
          </a:p>
          <a:p>
            <a:pPr marL="0" marR="0" lvl="0" indent="0" algn="l" rtl="0">
              <a:lnSpc>
                <a:spcPct val="115000"/>
              </a:lnSpc>
              <a:spcBef>
                <a:spcPts val="800"/>
              </a:spcBef>
              <a:spcAft>
                <a:spcPts val="0"/>
              </a:spcAft>
              <a:buClr>
                <a:schemeClr val="dk1"/>
              </a:buClr>
              <a:buSzPct val="25000"/>
              <a:buFont typeface="Arial"/>
              <a:buNone/>
            </a:pPr>
            <a:r>
              <a:rPr lang="en-US" sz="2400" b="0" i="0" u="none" strike="noStrike" cap="none">
                <a:solidFill>
                  <a:srgbClr val="000000"/>
                </a:solidFill>
                <a:latin typeface="Arial"/>
                <a:ea typeface="Arial"/>
                <a:cs typeface="Arial"/>
                <a:sym typeface="Arial"/>
              </a:rPr>
              <a:t>•</a:t>
            </a:r>
            <a:r>
              <a:rPr lang="en-US" sz="2400" b="0" i="0" u="none" strike="noStrike" cap="none">
                <a:solidFill>
                  <a:schemeClr val="dk1"/>
                </a:solidFill>
                <a:latin typeface="Calibri"/>
                <a:ea typeface="Calibri"/>
                <a:cs typeface="Calibri"/>
                <a:sym typeface="Calibri"/>
              </a:rPr>
              <a:t>American College of Surgeons Committee on Trauma</a:t>
            </a:r>
          </a:p>
          <a:p>
            <a:pPr marL="685800" marR="0" lvl="1" indent="-105283" algn="l" rtl="0">
              <a:lnSpc>
                <a:spcPct val="90000"/>
              </a:lnSpc>
              <a:spcBef>
                <a:spcPts val="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Injury Prevention workgroup</a:t>
            </a:r>
          </a:p>
          <a:p>
            <a:pPr marL="685800" marR="0" lvl="1" indent="-105283" algn="l" rtl="0">
              <a:lnSpc>
                <a:spcPct val="90000"/>
              </a:lnSpc>
              <a:spcBef>
                <a:spcPts val="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Provides a Primer to educate key stakeholders</a:t>
            </a:r>
          </a:p>
          <a:p>
            <a:pPr marL="228600" marR="0" lvl="0" indent="-221487" algn="l" rtl="0">
              <a:lnSpc>
                <a:spcPct val="90000"/>
              </a:lnSpc>
              <a:spcBef>
                <a:spcPts val="1000"/>
              </a:spcBef>
              <a:spcAft>
                <a:spcPts val="0"/>
              </a:spcAft>
              <a:buClr>
                <a:srgbClr val="FF0000"/>
              </a:buClr>
              <a:buSzPct val="100000"/>
              <a:buFont typeface="Arial"/>
              <a:buChar char="•"/>
            </a:pPr>
            <a:r>
              <a:rPr lang="en-US" sz="2400" b="0" i="0" u="none" strike="noStrike" cap="none">
                <a:solidFill>
                  <a:schemeClr val="dk1"/>
                </a:solidFill>
                <a:latin typeface="Calibri"/>
                <a:ea typeface="Calibri"/>
                <a:cs typeface="Calibri"/>
                <a:sym typeface="Calibri"/>
              </a:rPr>
              <a:t>Eastern Association for the Surgery of Trauma</a:t>
            </a:r>
          </a:p>
          <a:p>
            <a:pPr marL="228600" marR="0" lvl="0" indent="-221487" algn="l" rtl="0">
              <a:lnSpc>
                <a:spcPct val="90000"/>
              </a:lnSpc>
              <a:spcBef>
                <a:spcPts val="10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American College of Emergency Physicians</a:t>
            </a:r>
          </a:p>
          <a:p>
            <a:pPr marL="0" marR="0" lvl="0" indent="0" algn="l" rtl="0">
              <a:lnSpc>
                <a:spcPct val="90000"/>
              </a:lnSpc>
              <a:spcBef>
                <a:spcPts val="1000"/>
              </a:spcBef>
              <a:spcAft>
                <a:spcPts val="0"/>
              </a:spcAft>
              <a:buClr>
                <a:schemeClr val="dk1"/>
              </a:buClr>
              <a:buSzPct val="25000"/>
              <a:buFont typeface="Arial"/>
              <a:buNone/>
            </a:pPr>
            <a:endParaRPr sz="2590" b="0" i="1" u="none" strike="noStrike" cap="none">
              <a:solidFill>
                <a:srgbClr val="FF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791700" y="0"/>
            <a:ext cx="10515600" cy="1070100"/>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Arial"/>
              <a:buNone/>
            </a:pPr>
            <a:r>
              <a:rPr lang="en-US" sz="3600" b="0" i="0" u="none" strike="noStrike" cap="none">
                <a:solidFill>
                  <a:schemeClr val="dk1"/>
                </a:solidFill>
                <a:latin typeface="Arial"/>
                <a:ea typeface="Arial"/>
                <a:cs typeface="Arial"/>
                <a:sym typeface="Arial"/>
              </a:rPr>
              <a:t>Burden of Firearm Deaths </a:t>
            </a:r>
            <a:br>
              <a:rPr lang="en-US" sz="3600" b="0" i="0" u="none" strike="noStrike" cap="none">
                <a:solidFill>
                  <a:schemeClr val="dk1"/>
                </a:solidFill>
                <a:latin typeface="Arial"/>
                <a:ea typeface="Arial"/>
                <a:cs typeface="Arial"/>
                <a:sym typeface="Arial"/>
              </a:rPr>
            </a:br>
            <a:r>
              <a:rPr lang="en-US" sz="2400" b="0" i="1" u="none" strike="noStrike" cap="none">
                <a:solidFill>
                  <a:schemeClr val="dk1"/>
                </a:solidFill>
                <a:latin typeface="Arial"/>
                <a:ea typeface="Arial"/>
                <a:cs typeface="Arial"/>
                <a:sym typeface="Arial"/>
              </a:rPr>
              <a:t>Severity and Disparity of Homicide in Youth and Young Adults</a:t>
            </a:r>
          </a:p>
        </p:txBody>
      </p:sp>
      <p:sp>
        <p:nvSpPr>
          <p:cNvPr id="97" name="Shape 97"/>
          <p:cNvSpPr txBox="1">
            <a:spLocks noGrp="1"/>
          </p:cNvSpPr>
          <p:nvPr>
            <p:ph type="body" idx="1"/>
          </p:nvPr>
        </p:nvSpPr>
        <p:spPr>
          <a:xfrm>
            <a:off x="849825" y="1014300"/>
            <a:ext cx="5712300" cy="4351200"/>
          </a:xfrm>
          <a:prstGeom prst="rect">
            <a:avLst/>
          </a:prstGeom>
          <a:noFill/>
          <a:ln>
            <a:noFill/>
          </a:ln>
        </p:spPr>
        <p:txBody>
          <a:bodyPr lIns="91425" tIns="91425" rIns="91425" bIns="91425" anchor="t" anchorCtr="0">
            <a:noAutofit/>
          </a:bodyPr>
          <a:lstStyle/>
          <a:p>
            <a:pPr marL="457200" marR="0" lvl="0" indent="-403860" algn="l" rtl="0">
              <a:lnSpc>
                <a:spcPct val="95000"/>
              </a:lnSpc>
              <a:spcBef>
                <a:spcPts val="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33,000 annual firearm deaths</a:t>
            </a:r>
          </a:p>
          <a:p>
            <a:pPr marL="914400" marR="0" lvl="1" indent="-425450" algn="l" rtl="0">
              <a:lnSpc>
                <a:spcPct val="95000"/>
              </a:lnSpc>
              <a:spcBef>
                <a:spcPts val="60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35% homicide</a:t>
            </a:r>
          </a:p>
          <a:p>
            <a:pPr marL="914400" marR="0" lvl="1" indent="-420052" algn="l" rtl="0">
              <a:lnSpc>
                <a:spcPct val="95000"/>
              </a:lnSpc>
              <a:spcBef>
                <a:spcPts val="60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67,000 annual injuries </a:t>
            </a:r>
          </a:p>
          <a:p>
            <a:pPr marL="457200" marR="0" lvl="0" indent="-403860" algn="l" rtl="0">
              <a:lnSpc>
                <a:spcPct val="95000"/>
              </a:lnSpc>
              <a:spcBef>
                <a:spcPts val="6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Homicide is the third leading cause of death among Americans 15-34 years old</a:t>
            </a:r>
          </a:p>
          <a:p>
            <a:pPr marL="457200" marR="0" lvl="0" indent="-403860" algn="l" rtl="0">
              <a:lnSpc>
                <a:spcPct val="95000"/>
              </a:lnSpc>
              <a:spcBef>
                <a:spcPts val="6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Burden of homicides fall disproportionately on young, minority men</a:t>
            </a:r>
          </a:p>
          <a:p>
            <a:pPr marL="457200" marR="0" lvl="0" indent="-403860" algn="l" rtl="0">
              <a:lnSpc>
                <a:spcPct val="95000"/>
              </a:lnSpc>
              <a:spcBef>
                <a:spcPts val="6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#1 cause of death in African Americans 15-34 years old</a:t>
            </a:r>
          </a:p>
          <a:p>
            <a:pPr marL="914400" marR="0" lvl="1" indent="-403860" algn="l" rtl="0">
              <a:lnSpc>
                <a:spcPct val="95000"/>
              </a:lnSpc>
              <a:spcBef>
                <a:spcPts val="60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53 per 100k African Americans</a:t>
            </a:r>
          </a:p>
          <a:p>
            <a:pPr marL="457200" marR="0" lvl="0" indent="-403860" algn="l" rtl="0">
              <a:lnSpc>
                <a:spcPct val="95000"/>
              </a:lnSpc>
              <a:spcBef>
                <a:spcPts val="60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#2 cause of death in Latinos 15-34 years old</a:t>
            </a:r>
          </a:p>
          <a:p>
            <a:pPr marL="914400" marR="0" lvl="1" indent="-403860" algn="l" rtl="0">
              <a:lnSpc>
                <a:spcPct val="95000"/>
              </a:lnSpc>
              <a:spcBef>
                <a:spcPts val="600"/>
              </a:spcBef>
              <a:spcAft>
                <a:spcPts val="0"/>
              </a:spcAft>
              <a:buClr>
                <a:schemeClr val="dk1"/>
              </a:buClr>
              <a:buSzPct val="100000"/>
              <a:buFont typeface="Arial"/>
              <a:buChar char="•"/>
            </a:pPr>
            <a:r>
              <a:rPr lang="en-US" b="0" i="0" u="none" strike="noStrike" cap="none">
                <a:solidFill>
                  <a:schemeClr val="dk1"/>
                </a:solidFill>
                <a:latin typeface="Calibri"/>
                <a:ea typeface="Calibri"/>
                <a:cs typeface="Calibri"/>
                <a:sym typeface="Calibri"/>
              </a:rPr>
              <a:t>20 per 100k Latinos </a:t>
            </a:r>
          </a:p>
          <a:p>
            <a:pPr marL="0" marR="0" lvl="0" indent="0" algn="l" rtl="0">
              <a:lnSpc>
                <a:spcPct val="95000"/>
              </a:lnSpc>
              <a:spcBef>
                <a:spcPts val="600"/>
              </a:spcBef>
              <a:spcAft>
                <a:spcPts val="0"/>
              </a:spcAft>
              <a:buClr>
                <a:schemeClr val="dk1"/>
              </a:buClr>
              <a:buSzPct val="25000"/>
              <a:buFont typeface="Arial"/>
              <a:buNone/>
            </a:pPr>
            <a:endParaRPr sz="2380" b="0" i="0" u="none" strike="noStrike" cap="none">
              <a:solidFill>
                <a:schemeClr val="dk1"/>
              </a:solidFill>
              <a:latin typeface="Calibri"/>
              <a:ea typeface="Calibri"/>
              <a:cs typeface="Calibri"/>
              <a:sym typeface="Calibri"/>
            </a:endParaRPr>
          </a:p>
        </p:txBody>
      </p:sp>
      <p:pic>
        <p:nvPicPr>
          <p:cNvPr id="98" name="Shape 98" descr="chart .png"/>
          <p:cNvPicPr preferRelativeResize="0"/>
          <p:nvPr/>
        </p:nvPicPr>
        <p:blipFill rotWithShape="1">
          <a:blip r:embed="rId3">
            <a:alphaModFix/>
          </a:blip>
          <a:srcRect/>
          <a:stretch/>
        </p:blipFill>
        <p:spPr>
          <a:xfrm>
            <a:off x="6816075" y="1946075"/>
            <a:ext cx="5169999" cy="3487450"/>
          </a:xfrm>
          <a:prstGeom prst="rect">
            <a:avLst/>
          </a:prstGeom>
          <a:noFill/>
          <a:ln>
            <a:noFill/>
          </a:ln>
        </p:spPr>
      </p:pic>
      <p:sp>
        <p:nvSpPr>
          <p:cNvPr id="99" name="Shape 99"/>
          <p:cNvSpPr txBox="1"/>
          <p:nvPr/>
        </p:nvSpPr>
        <p:spPr>
          <a:xfrm>
            <a:off x="7226875" y="5421125"/>
            <a:ext cx="4759200" cy="40139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en-US" sz="1400" b="1" i="1" u="none" strike="noStrike" cap="none">
                <a:solidFill>
                  <a:srgbClr val="000000"/>
                </a:solidFill>
                <a:latin typeface="Arial"/>
                <a:ea typeface="Arial"/>
                <a:cs typeface="Arial"/>
                <a:sym typeface="Arial"/>
              </a:rPr>
              <a:t>Firearm homicide mortality rates among males, 2012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Shape 104"/>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Violence is a </a:t>
            </a:r>
            <a:r>
              <a:rPr lang="en-US" sz="4400" b="1" i="1" u="none" strike="noStrike" cap="none">
                <a:solidFill>
                  <a:schemeClr val="dk1"/>
                </a:solidFill>
                <a:latin typeface="Calibri"/>
                <a:ea typeface="Calibri"/>
                <a:cs typeface="Calibri"/>
                <a:sym typeface="Calibri"/>
              </a:rPr>
              <a:t>Public Health </a:t>
            </a:r>
            <a:r>
              <a:rPr lang="en-US" sz="4400" b="0" i="0" u="none" strike="noStrike" cap="none">
                <a:solidFill>
                  <a:schemeClr val="dk1"/>
                </a:solidFill>
                <a:latin typeface="Calibri"/>
                <a:ea typeface="Calibri"/>
                <a:cs typeface="Calibri"/>
                <a:sym typeface="Calibri"/>
              </a:rPr>
              <a:t>Issue</a:t>
            </a:r>
          </a:p>
        </p:txBody>
      </p:sp>
      <p:sp>
        <p:nvSpPr>
          <p:cNvPr id="105" name="Shape 105"/>
          <p:cNvSpPr txBox="1">
            <a:spLocks noGrp="1"/>
          </p:cNvSpPr>
          <p:nvPr>
            <p:ph type="body" idx="1"/>
          </p:nvPr>
        </p:nvSpPr>
        <p:spPr>
          <a:xfrm>
            <a:off x="838199" y="1825625"/>
            <a:ext cx="6435000" cy="4233300"/>
          </a:xfrm>
          <a:prstGeom prst="rect">
            <a:avLst/>
          </a:prstGeom>
          <a:noFill/>
          <a:ln>
            <a:noFill/>
          </a:ln>
        </p:spPr>
        <p:txBody>
          <a:bodyPr lIns="91425" tIns="91425" rIns="91425" bIns="91425" anchor="t" anchorCtr="0">
            <a:noAutofit/>
          </a:bodyPr>
          <a:lstStyle/>
          <a:p>
            <a:pPr marL="228600" marR="0" lvl="0" indent="-38734" algn="l" rtl="0">
              <a:lnSpc>
                <a:spcPct val="80000"/>
              </a:lnSpc>
              <a:spcBef>
                <a:spcPts val="0"/>
              </a:spcBef>
              <a:spcAft>
                <a:spcPts val="0"/>
              </a:spcAft>
              <a:buClr>
                <a:schemeClr val="dk1"/>
              </a:buClr>
              <a:buSzPct val="100000"/>
              <a:buFont typeface="Arial"/>
              <a:buChar char="•"/>
            </a:pPr>
            <a:r>
              <a:rPr lang="en-US" sz="2400" b="0" i="0" u="none" strike="noStrike" cap="none" dirty="0">
                <a:solidFill>
                  <a:schemeClr val="dk1"/>
                </a:solidFill>
                <a:latin typeface="Calibri"/>
                <a:ea typeface="Calibri"/>
                <a:cs typeface="Calibri"/>
                <a:sym typeface="Calibri"/>
              </a:rPr>
              <a:t> Public Health is Population-Based</a:t>
            </a:r>
          </a:p>
          <a:p>
            <a:pPr marL="177800" marR="0" lvl="0" indent="0" algn="l" rtl="0">
              <a:lnSpc>
                <a:spcPct val="80000"/>
              </a:lnSpc>
              <a:spcBef>
                <a:spcPts val="1000"/>
              </a:spcBef>
              <a:spcAft>
                <a:spcPts val="0"/>
              </a:spcAft>
              <a:buClr>
                <a:schemeClr val="dk1"/>
              </a:buClr>
              <a:buSzPct val="25000"/>
              <a:buFont typeface="Arial"/>
              <a:buNone/>
            </a:pPr>
            <a:r>
              <a:rPr lang="en-US" sz="2400" b="0" i="0" u="none" strike="noStrike" cap="none" dirty="0">
                <a:solidFill>
                  <a:schemeClr val="dk1"/>
                </a:solidFill>
                <a:latin typeface="Calibri"/>
                <a:ea typeface="Calibri"/>
                <a:cs typeface="Calibri"/>
                <a:sym typeface="Calibri"/>
              </a:rPr>
              <a:t> </a:t>
            </a:r>
          </a:p>
          <a:p>
            <a:pPr marL="228600" marR="0" lvl="0" indent="-38734" algn="l" rtl="0">
              <a:lnSpc>
                <a:spcPct val="80000"/>
              </a:lnSpc>
              <a:spcBef>
                <a:spcPts val="1000"/>
              </a:spcBef>
              <a:spcAft>
                <a:spcPts val="0"/>
              </a:spcAft>
              <a:buClr>
                <a:schemeClr val="dk1"/>
              </a:buClr>
              <a:buSzPct val="100000"/>
              <a:buFont typeface="Arial"/>
              <a:buChar char="•"/>
            </a:pPr>
            <a:r>
              <a:rPr lang="en-US" sz="2400" b="0" i="0" u="none" strike="noStrike" cap="none" dirty="0">
                <a:solidFill>
                  <a:schemeClr val="dk1"/>
                </a:solidFill>
                <a:latin typeface="Calibri"/>
                <a:ea typeface="Calibri"/>
                <a:cs typeface="Calibri"/>
                <a:sym typeface="Calibri"/>
              </a:rPr>
              <a:t>Public Health Approach to Violence is rooted in:</a:t>
            </a:r>
          </a:p>
          <a:p>
            <a:pPr marL="685800" marR="0" lvl="1" indent="-87630" algn="l" rtl="0">
              <a:lnSpc>
                <a:spcPct val="80000"/>
              </a:lnSpc>
              <a:spcBef>
                <a:spcPts val="5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Risk Factors</a:t>
            </a:r>
          </a:p>
          <a:p>
            <a:pPr marL="685800" marR="0" lvl="1" indent="-87630" algn="l" rtl="0">
              <a:lnSpc>
                <a:spcPct val="80000"/>
              </a:lnSpc>
              <a:spcBef>
                <a:spcPts val="5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Protective Factors</a:t>
            </a:r>
          </a:p>
          <a:p>
            <a:pPr marL="685800" marR="0" lvl="1" indent="-76200" algn="l" rtl="0">
              <a:lnSpc>
                <a:spcPct val="80000"/>
              </a:lnSpc>
              <a:spcBef>
                <a:spcPts val="500"/>
              </a:spcBef>
              <a:spcAft>
                <a:spcPts val="0"/>
              </a:spcAft>
              <a:buClr>
                <a:schemeClr val="dk1"/>
              </a:buClr>
              <a:buSzPct val="92500"/>
              <a:buFont typeface="Arial"/>
              <a:buNone/>
            </a:pPr>
            <a:endParaRPr b="0" i="0" u="none" strike="noStrike" cap="none" dirty="0">
              <a:solidFill>
                <a:schemeClr val="dk1"/>
              </a:solidFill>
              <a:latin typeface="Calibri"/>
              <a:ea typeface="Calibri"/>
              <a:cs typeface="Calibri"/>
              <a:sym typeface="Calibri"/>
            </a:endParaRPr>
          </a:p>
          <a:p>
            <a:pPr marL="228600" marR="0" lvl="0" indent="-38734" algn="l" rtl="0">
              <a:lnSpc>
                <a:spcPct val="80000"/>
              </a:lnSpc>
              <a:spcBef>
                <a:spcPts val="1000"/>
              </a:spcBef>
              <a:spcAft>
                <a:spcPts val="0"/>
              </a:spcAft>
              <a:buClr>
                <a:schemeClr val="dk1"/>
              </a:buClr>
              <a:buSzPct val="100000"/>
              <a:buFont typeface="Arial"/>
              <a:buChar char="•"/>
            </a:pPr>
            <a:r>
              <a:rPr lang="en-US" sz="2400" b="0" i="0" u="none" strike="noStrike" cap="none" dirty="0">
                <a:solidFill>
                  <a:schemeClr val="dk1"/>
                </a:solidFill>
                <a:latin typeface="Calibri"/>
                <a:ea typeface="Calibri"/>
                <a:cs typeface="Calibri"/>
                <a:sym typeface="Calibri"/>
              </a:rPr>
              <a:t>Violence affects:</a:t>
            </a:r>
          </a:p>
          <a:p>
            <a:pPr marL="685800" marR="0" lvl="1" indent="-87630" algn="l" rtl="0">
              <a:lnSpc>
                <a:spcPct val="80000"/>
              </a:lnSpc>
              <a:spcBef>
                <a:spcPts val="5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Families</a:t>
            </a:r>
          </a:p>
          <a:p>
            <a:pPr marL="685800" marR="0" lvl="1" indent="-87630" algn="l" rtl="0">
              <a:lnSpc>
                <a:spcPct val="80000"/>
              </a:lnSpc>
              <a:spcBef>
                <a:spcPts val="5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Communities</a:t>
            </a:r>
          </a:p>
          <a:p>
            <a:pPr marL="685800" marR="0" lvl="1" indent="-87630" algn="l" rtl="0">
              <a:lnSpc>
                <a:spcPct val="80000"/>
              </a:lnSpc>
              <a:spcBef>
                <a:spcPts val="500"/>
              </a:spcBef>
              <a:spcAft>
                <a:spcPts val="0"/>
              </a:spcAft>
              <a:buClr>
                <a:schemeClr val="dk1"/>
              </a:buClr>
              <a:buSzPct val="100000"/>
              <a:buFont typeface="Arial"/>
              <a:buChar char="•"/>
            </a:pPr>
            <a:r>
              <a:rPr lang="en-US" b="0" i="0" u="none" strike="noStrike" cap="none" dirty="0">
                <a:solidFill>
                  <a:schemeClr val="dk1"/>
                </a:solidFill>
                <a:latin typeface="Calibri"/>
                <a:ea typeface="Calibri"/>
                <a:cs typeface="Calibri"/>
                <a:sym typeface="Calibri"/>
              </a:rPr>
              <a:t>Populations</a:t>
            </a:r>
          </a:p>
          <a:p>
            <a:pPr marL="609600" marR="0" lvl="1" indent="0" algn="l" rtl="0">
              <a:lnSpc>
                <a:spcPct val="80000"/>
              </a:lnSpc>
              <a:spcBef>
                <a:spcPts val="500"/>
              </a:spcBef>
              <a:spcAft>
                <a:spcPts val="0"/>
              </a:spcAft>
              <a:buClr>
                <a:schemeClr val="dk1"/>
              </a:buClr>
              <a:buSzPct val="25000"/>
              <a:buFont typeface="Arial"/>
              <a:buNone/>
            </a:pPr>
            <a:endParaRPr sz="2220" b="0" i="0" u="none" strike="noStrike" cap="none" dirty="0">
              <a:solidFill>
                <a:schemeClr val="dk1"/>
              </a:solidFill>
              <a:latin typeface="Calibri"/>
              <a:ea typeface="Calibri"/>
              <a:cs typeface="Calibri"/>
              <a:sym typeface="Calibri"/>
            </a:endParaRPr>
          </a:p>
          <a:p>
            <a:pPr marL="228600" marR="0" lvl="0" indent="-50799" algn="l" rtl="0">
              <a:lnSpc>
                <a:spcPct val="80000"/>
              </a:lnSpc>
              <a:spcBef>
                <a:spcPts val="1000"/>
              </a:spcBef>
              <a:spcAft>
                <a:spcPts val="0"/>
              </a:spcAft>
              <a:buClr>
                <a:schemeClr val="dk1"/>
              </a:buClr>
              <a:buSzPct val="99615"/>
              <a:buFont typeface="Arial"/>
              <a:buNone/>
            </a:pPr>
            <a:endParaRPr sz="2590" b="0" i="0" u="none" strike="noStrike" cap="none" dirty="0">
              <a:solidFill>
                <a:schemeClr val="dk1"/>
              </a:solidFill>
              <a:latin typeface="Calibri"/>
              <a:ea typeface="Calibri"/>
              <a:cs typeface="Calibri"/>
              <a:sym typeface="Calibri"/>
            </a:endParaRPr>
          </a:p>
          <a:p>
            <a:pPr marL="228600" marR="0" lvl="0" indent="-50799" algn="l" rtl="0">
              <a:lnSpc>
                <a:spcPct val="80000"/>
              </a:lnSpc>
              <a:spcBef>
                <a:spcPts val="1000"/>
              </a:spcBef>
              <a:spcAft>
                <a:spcPts val="0"/>
              </a:spcAft>
              <a:buClr>
                <a:schemeClr val="dk1"/>
              </a:buClr>
              <a:buSzPct val="99615"/>
              <a:buFont typeface="Arial"/>
              <a:buNone/>
            </a:pPr>
            <a:endParaRPr sz="2590" b="0" i="0" u="none" strike="noStrike" cap="none" dirty="0">
              <a:solidFill>
                <a:schemeClr val="dk1"/>
              </a:solidFill>
              <a:latin typeface="Calibri"/>
              <a:ea typeface="Calibri"/>
              <a:cs typeface="Calibri"/>
              <a:sym typeface="Calibri"/>
            </a:endParaRPr>
          </a:p>
          <a:p>
            <a:pPr marL="228600" marR="0" lvl="0" indent="-50799" algn="l" rtl="0">
              <a:lnSpc>
                <a:spcPct val="80000"/>
              </a:lnSpc>
              <a:spcBef>
                <a:spcPts val="1000"/>
              </a:spcBef>
              <a:spcAft>
                <a:spcPts val="0"/>
              </a:spcAft>
              <a:buClr>
                <a:schemeClr val="dk1"/>
              </a:buClr>
              <a:buSzPct val="99615"/>
              <a:buFont typeface="Arial"/>
              <a:buNone/>
            </a:pPr>
            <a:endParaRPr sz="2590" b="0" i="0" u="none" strike="noStrike" cap="none" dirty="0">
              <a:solidFill>
                <a:schemeClr val="dk1"/>
              </a:solidFill>
              <a:latin typeface="Calibri"/>
              <a:ea typeface="Calibri"/>
              <a:cs typeface="Calibri"/>
              <a:sym typeface="Calibri"/>
            </a:endParaRPr>
          </a:p>
        </p:txBody>
      </p:sp>
      <p:sp>
        <p:nvSpPr>
          <p:cNvPr id="106" name="Shape 106"/>
          <p:cNvSpPr txBox="1"/>
          <p:nvPr/>
        </p:nvSpPr>
        <p:spPr>
          <a:xfrm>
            <a:off x="7273210" y="2283599"/>
            <a:ext cx="4641600" cy="2862300"/>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000000"/>
              </a:buClr>
              <a:buSzPct val="25000"/>
              <a:buFont typeface="Arial"/>
              <a:buNone/>
            </a:pPr>
            <a:r>
              <a:rPr lang="en-US" sz="3600" b="0" i="0" u="none" strike="noStrike" cap="none">
                <a:solidFill>
                  <a:srgbClr val="000000"/>
                </a:solidFill>
                <a:latin typeface="Arial"/>
                <a:ea typeface="Arial"/>
                <a:cs typeface="Arial"/>
                <a:sym typeface="Arial"/>
              </a:rPr>
              <a:t>The Public Health Approach to Violence Focuses on Mitigating </a:t>
            </a:r>
            <a:r>
              <a:rPr lang="en-US" sz="3600" b="1" i="1" u="none" strike="noStrike" cap="none">
                <a:solidFill>
                  <a:srgbClr val="000000"/>
                </a:solidFill>
                <a:latin typeface="Arial"/>
                <a:ea typeface="Arial"/>
                <a:cs typeface="Arial"/>
                <a:sym typeface="Arial"/>
              </a:rPr>
              <a:t>Modifiable Root Causes </a:t>
            </a:r>
          </a:p>
        </p:txBody>
      </p:sp>
      <p:pic>
        <p:nvPicPr>
          <p:cNvPr id="5" name="Picture 4" descr="social_eco_mod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9577" y="4252851"/>
            <a:ext cx="4530970" cy="2062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Multiple Contributors to Violence - </a:t>
            </a:r>
            <a:r>
              <a:rPr lang="en-US" sz="4400" b="0" i="1" u="none" strike="noStrike" cap="none">
                <a:solidFill>
                  <a:schemeClr val="dk1"/>
                </a:solidFill>
                <a:latin typeface="Calibri"/>
                <a:ea typeface="Calibri"/>
                <a:cs typeface="Calibri"/>
                <a:sym typeface="Calibri"/>
              </a:rPr>
              <a:t>Modifiable</a:t>
            </a:r>
            <a:r>
              <a:rPr lang="en-US" sz="4400" b="0" i="0" u="none" strike="noStrike" cap="none">
                <a:solidFill>
                  <a:schemeClr val="dk1"/>
                </a:solidFill>
                <a:latin typeface="Calibri"/>
                <a:ea typeface="Calibri"/>
                <a:cs typeface="Calibri"/>
                <a:sym typeface="Calibri"/>
              </a:rPr>
              <a:t> Risk Factors Exist</a:t>
            </a:r>
          </a:p>
        </p:txBody>
      </p:sp>
      <p:pic>
        <p:nvPicPr>
          <p:cNvPr id="112" name="Shape 112" descr="Untitled2.png"/>
          <p:cNvPicPr preferRelativeResize="0"/>
          <p:nvPr/>
        </p:nvPicPr>
        <p:blipFill rotWithShape="1">
          <a:blip r:embed="rId3">
            <a:alphaModFix/>
          </a:blip>
          <a:srcRect/>
          <a:stretch/>
        </p:blipFill>
        <p:spPr>
          <a:xfrm>
            <a:off x="852325" y="1281449"/>
            <a:ext cx="10398648" cy="56430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291768" y="274576"/>
            <a:ext cx="11747831" cy="1973526"/>
          </a:xfrm>
          <a:prstGeom prst="rect">
            <a:avLst/>
          </a:prstGeom>
          <a:noFill/>
          <a:ln>
            <a:noFill/>
          </a:ln>
        </p:spPr>
        <p:txBody>
          <a:bodyPr lIns="91425" tIns="91425" rIns="91425" bIns="91425" anchor="ctr" anchorCtr="0">
            <a:noAutofit/>
          </a:bodyPr>
          <a:lstStyle/>
          <a:p>
            <a:pPr marL="152400" algn="ctr">
              <a:lnSpc>
                <a:spcPct val="70000"/>
              </a:lnSpc>
              <a:spcBef>
                <a:spcPts val="500"/>
              </a:spcBef>
            </a:pPr>
            <a:r>
              <a:rPr lang="en-US" sz="3200" b="0" i="0" u="none" strike="noStrike" cap="none" dirty="0">
                <a:solidFill>
                  <a:schemeClr val="dk1"/>
                </a:solidFill>
                <a:latin typeface="Arial"/>
                <a:ea typeface="Arial"/>
                <a:cs typeface="Arial"/>
                <a:sym typeface="Arial"/>
              </a:rPr>
              <a:t>The Trauma Center’s Role in Public Health </a:t>
            </a:r>
            <a:r>
              <a:rPr lang="en-US" sz="3200" b="0" i="0" u="none" strike="noStrike" cap="none" dirty="0" smtClean="0">
                <a:solidFill>
                  <a:schemeClr val="dk1"/>
                </a:solidFill>
                <a:latin typeface="Arial"/>
                <a:ea typeface="Arial"/>
                <a:cs typeface="Arial"/>
                <a:sym typeface="Arial"/>
              </a:rPr>
              <a:t>and Prevention</a:t>
            </a:r>
            <a:br>
              <a:rPr lang="en-US" sz="3200" b="0" i="0" u="none" strike="noStrike" cap="none" dirty="0" smtClean="0">
                <a:solidFill>
                  <a:schemeClr val="dk1"/>
                </a:solidFill>
                <a:latin typeface="Arial"/>
                <a:ea typeface="Arial"/>
                <a:cs typeface="Arial"/>
                <a:sym typeface="Arial"/>
              </a:rPr>
            </a:br>
            <a:r>
              <a:rPr lang="en-US" sz="3200" b="0" i="0" u="none" strike="noStrike" cap="none" dirty="0" smtClean="0">
                <a:solidFill>
                  <a:schemeClr val="dk1"/>
                </a:solidFill>
                <a:latin typeface="Arial"/>
                <a:ea typeface="Arial"/>
                <a:cs typeface="Arial"/>
                <a:sym typeface="Arial"/>
              </a:rPr>
              <a:t/>
            </a:r>
            <a:br>
              <a:rPr lang="en-US" sz="3200" b="0" i="0" u="none" strike="noStrike" cap="none" dirty="0" smtClean="0">
                <a:solidFill>
                  <a:schemeClr val="dk1"/>
                </a:solidFill>
                <a:latin typeface="Arial"/>
                <a:ea typeface="Arial"/>
                <a:cs typeface="Arial"/>
                <a:sym typeface="Arial"/>
              </a:rPr>
            </a:br>
            <a:r>
              <a:rPr lang="en-US" sz="2800" dirty="0"/>
              <a:t>20-40% recidivism rate after being a victim of assault</a:t>
            </a:r>
            <a:br>
              <a:rPr lang="en-US" sz="2800" dirty="0"/>
            </a:br>
            <a:r>
              <a:rPr lang="en-US" sz="2800" dirty="0"/>
              <a:t>20% of homicide victims are treated for a violent injury in the 5 years preceding their death</a:t>
            </a:r>
            <a:r>
              <a:rPr lang="en-US" sz="3200" dirty="0"/>
              <a:t/>
            </a:r>
            <a:br>
              <a:rPr lang="en-US" sz="3200" dirty="0"/>
            </a:br>
            <a:endParaRPr lang="en-US" sz="3200" b="0" i="0" u="none" strike="noStrike" cap="none" dirty="0">
              <a:solidFill>
                <a:schemeClr val="dk1"/>
              </a:solidFill>
              <a:latin typeface="Arial"/>
              <a:ea typeface="Arial"/>
              <a:cs typeface="Arial"/>
              <a:sym typeface="Arial"/>
            </a:endParaRPr>
          </a:p>
        </p:txBody>
      </p:sp>
      <p:sp>
        <p:nvSpPr>
          <p:cNvPr id="118" name="Shape 118"/>
          <p:cNvSpPr txBox="1">
            <a:spLocks noGrp="1"/>
          </p:cNvSpPr>
          <p:nvPr>
            <p:ph type="body" idx="1"/>
          </p:nvPr>
        </p:nvSpPr>
        <p:spPr>
          <a:xfrm>
            <a:off x="291768" y="2419713"/>
            <a:ext cx="5046356" cy="4255950"/>
          </a:xfrm>
          <a:prstGeom prst="rect">
            <a:avLst/>
          </a:prstGeom>
          <a:noFill/>
          <a:ln>
            <a:noFill/>
          </a:ln>
        </p:spPr>
        <p:txBody>
          <a:bodyPr lIns="91425" tIns="91425" rIns="91425" bIns="91425" anchor="t" anchorCtr="0">
            <a:noAutofit/>
          </a:bodyPr>
          <a:lstStyle/>
          <a:p>
            <a:pPr marL="228600" marR="0" lvl="0" indent="-50799" algn="l" rtl="0">
              <a:lnSpc>
                <a:spcPct val="70000"/>
              </a:lnSpc>
              <a:spcBef>
                <a:spcPts val="1000"/>
              </a:spcBef>
              <a:spcAft>
                <a:spcPts val="0"/>
              </a:spcAft>
              <a:buClr>
                <a:schemeClr val="dk1"/>
              </a:buClr>
              <a:buSzPct val="99615"/>
              <a:buFont typeface="Arial"/>
              <a:buChar char="•"/>
            </a:pPr>
            <a:r>
              <a:rPr lang="en-US" sz="3200" b="1" i="0" u="none" strike="noStrike" cap="none" dirty="0" smtClean="0">
                <a:solidFill>
                  <a:schemeClr val="dk1"/>
                </a:solidFill>
                <a:latin typeface="Calibri"/>
                <a:ea typeface="Calibri"/>
                <a:cs typeface="Calibri"/>
                <a:sym typeface="Calibri"/>
              </a:rPr>
              <a:t>Risk </a:t>
            </a:r>
            <a:r>
              <a:rPr lang="en-US" sz="3200" b="1" i="0" u="none" strike="noStrike" cap="none" dirty="0">
                <a:solidFill>
                  <a:schemeClr val="dk1"/>
                </a:solidFill>
                <a:latin typeface="Calibri"/>
                <a:ea typeface="Calibri"/>
                <a:cs typeface="Calibri"/>
                <a:sym typeface="Calibri"/>
              </a:rPr>
              <a:t>Reduction strategies can be provided </a:t>
            </a:r>
            <a:r>
              <a:rPr lang="en-US" sz="3200" b="1" i="1" u="none" strike="noStrike" cap="none" dirty="0">
                <a:solidFill>
                  <a:schemeClr val="dk1"/>
                </a:solidFill>
                <a:latin typeface="Calibri"/>
                <a:ea typeface="Calibri"/>
                <a:cs typeface="Calibri"/>
                <a:sym typeface="Calibri"/>
              </a:rPr>
              <a:t>in</a:t>
            </a:r>
            <a:r>
              <a:rPr lang="en-US" sz="3200" b="1" i="0" u="none" strike="noStrike" cap="none" dirty="0">
                <a:solidFill>
                  <a:schemeClr val="dk1"/>
                </a:solidFill>
                <a:latin typeface="Calibri"/>
                <a:ea typeface="Calibri"/>
                <a:cs typeface="Calibri"/>
                <a:sym typeface="Calibri"/>
              </a:rPr>
              <a:t> trauma </a:t>
            </a:r>
            <a:r>
              <a:rPr lang="en-US" sz="3200" b="1" i="0" u="none" strike="noStrike" cap="none" dirty="0" smtClean="0">
                <a:solidFill>
                  <a:schemeClr val="dk1"/>
                </a:solidFill>
                <a:latin typeface="Calibri"/>
                <a:ea typeface="Calibri"/>
                <a:cs typeface="Calibri"/>
                <a:sym typeface="Calibri"/>
              </a:rPr>
              <a:t>centers</a:t>
            </a:r>
            <a:endParaRPr lang="en-US" sz="3200" b="1" i="0" u="none" strike="noStrike" cap="none" dirty="0">
              <a:solidFill>
                <a:schemeClr val="dk1"/>
              </a:solidFill>
              <a:latin typeface="Calibri"/>
              <a:ea typeface="Calibri"/>
              <a:cs typeface="Calibri"/>
              <a:sym typeface="Calibri"/>
            </a:endParaRPr>
          </a:p>
          <a:p>
            <a:pPr marL="685800" marR="0" lvl="1" indent="-76200" algn="l" rtl="0">
              <a:lnSpc>
                <a:spcPct val="70000"/>
              </a:lnSpc>
              <a:spcBef>
                <a:spcPts val="500"/>
              </a:spcBef>
              <a:spcAft>
                <a:spcPts val="0"/>
              </a:spcAft>
              <a:buClr>
                <a:schemeClr val="dk1"/>
              </a:buClr>
              <a:buSzPct val="100909"/>
              <a:buFont typeface="Arial"/>
              <a:buChar char="•"/>
            </a:pPr>
            <a:r>
              <a:rPr lang="en-US" sz="3200" i="0" u="none" strike="noStrike" cap="none" dirty="0" smtClean="0">
                <a:solidFill>
                  <a:schemeClr val="dk1"/>
                </a:solidFill>
                <a:latin typeface="Calibri"/>
                <a:ea typeface="Calibri"/>
                <a:cs typeface="Calibri"/>
                <a:sym typeface="Calibri"/>
              </a:rPr>
              <a:t>Utilize the “Teachable Moment”</a:t>
            </a:r>
          </a:p>
          <a:p>
            <a:pPr marL="685800" marR="0" lvl="1" indent="-76200" algn="l" rtl="0">
              <a:lnSpc>
                <a:spcPct val="70000"/>
              </a:lnSpc>
              <a:spcBef>
                <a:spcPts val="500"/>
              </a:spcBef>
              <a:spcAft>
                <a:spcPts val="0"/>
              </a:spcAft>
              <a:buClr>
                <a:schemeClr val="dk1"/>
              </a:buClr>
              <a:buSzPct val="100909"/>
              <a:buFont typeface="Arial"/>
              <a:buChar char="•"/>
            </a:pPr>
            <a:r>
              <a:rPr lang="en-US" sz="3200" i="0" u="none" strike="noStrike" cap="none" dirty="0" smtClean="0">
                <a:solidFill>
                  <a:schemeClr val="dk1"/>
                </a:solidFill>
                <a:latin typeface="Calibri"/>
                <a:ea typeface="Calibri"/>
                <a:cs typeface="Calibri"/>
                <a:sym typeface="Calibri"/>
              </a:rPr>
              <a:t>Culturally </a:t>
            </a:r>
            <a:r>
              <a:rPr lang="en-US" sz="3200" i="0" u="none" strike="noStrike" cap="none" dirty="0">
                <a:solidFill>
                  <a:schemeClr val="dk1"/>
                </a:solidFill>
                <a:latin typeface="Calibri"/>
                <a:ea typeface="Calibri"/>
                <a:cs typeface="Calibri"/>
                <a:sym typeface="Calibri"/>
              </a:rPr>
              <a:t>competent case </a:t>
            </a:r>
            <a:r>
              <a:rPr lang="en-US" sz="3200" i="0" u="none" strike="noStrike" cap="none" dirty="0" smtClean="0">
                <a:solidFill>
                  <a:schemeClr val="dk1"/>
                </a:solidFill>
                <a:latin typeface="Calibri"/>
                <a:ea typeface="Calibri"/>
                <a:cs typeface="Calibri"/>
                <a:sym typeface="Calibri"/>
              </a:rPr>
              <a:t>management at bedside</a:t>
            </a:r>
            <a:endParaRPr lang="en-US" sz="3200" i="0" u="none" strike="noStrike" cap="none" dirty="0">
              <a:solidFill>
                <a:schemeClr val="dk1"/>
              </a:solidFill>
              <a:latin typeface="Calibri"/>
              <a:ea typeface="Calibri"/>
              <a:cs typeface="Calibri"/>
              <a:sym typeface="Calibri"/>
            </a:endParaRPr>
          </a:p>
          <a:p>
            <a:pPr marL="685800" marR="0" lvl="1" indent="-76200" algn="l" rtl="0">
              <a:lnSpc>
                <a:spcPct val="70000"/>
              </a:lnSpc>
              <a:spcBef>
                <a:spcPts val="500"/>
              </a:spcBef>
              <a:spcAft>
                <a:spcPts val="0"/>
              </a:spcAft>
              <a:buClr>
                <a:schemeClr val="dk1"/>
              </a:buClr>
              <a:buSzPct val="100909"/>
              <a:buFont typeface="Arial"/>
              <a:buChar char="•"/>
            </a:pPr>
            <a:r>
              <a:rPr lang="en-US" sz="3200" i="0" u="none" strike="noStrike" cap="none" dirty="0">
                <a:solidFill>
                  <a:schemeClr val="dk1"/>
                </a:solidFill>
                <a:latin typeface="Calibri"/>
                <a:ea typeface="Calibri"/>
                <a:cs typeface="Calibri"/>
                <a:sym typeface="Calibri"/>
              </a:rPr>
              <a:t>Community partnerships</a:t>
            </a:r>
          </a:p>
        </p:txBody>
      </p:sp>
      <p:grpSp>
        <p:nvGrpSpPr>
          <p:cNvPr id="119" name="Shape 119"/>
          <p:cNvGrpSpPr/>
          <p:nvPr/>
        </p:nvGrpSpPr>
        <p:grpSpPr>
          <a:xfrm>
            <a:off x="5338819" y="2663824"/>
            <a:ext cx="6599380" cy="3400674"/>
            <a:chOff x="5477164" y="2090206"/>
            <a:chExt cx="6562434" cy="3259341"/>
          </a:xfrm>
        </p:grpSpPr>
        <p:grpSp>
          <p:nvGrpSpPr>
            <p:cNvPr id="120" name="Shape 120"/>
            <p:cNvGrpSpPr/>
            <p:nvPr/>
          </p:nvGrpSpPr>
          <p:grpSpPr>
            <a:xfrm>
              <a:off x="5477164" y="2090206"/>
              <a:ext cx="6562434" cy="3259341"/>
              <a:chOff x="719" y="864"/>
              <a:chExt cx="4751" cy="2735"/>
            </a:xfrm>
          </p:grpSpPr>
          <p:sp>
            <p:nvSpPr>
              <p:cNvPr id="121" name="Shape 121"/>
              <p:cNvSpPr/>
              <p:nvPr/>
            </p:nvSpPr>
            <p:spPr>
              <a:xfrm>
                <a:off x="2304" y="864"/>
                <a:ext cx="1776" cy="719"/>
              </a:xfrm>
              <a:prstGeom prst="ellipse">
                <a:avLst/>
              </a:prstGeom>
              <a:solidFill>
                <a:schemeClr val="accent2"/>
              </a:solidFill>
              <a:ln w="38100" cap="flat" cmpd="sng">
                <a:solidFill>
                  <a:schemeClr val="lt1"/>
                </a:solidFill>
                <a:prstDash val="solid"/>
                <a:round/>
                <a:headEnd type="none" w="med" len="med"/>
                <a:tailEnd type="none" w="med" len="med"/>
              </a:ln>
              <a:effectLst>
                <a:outerShdw blurRad="39999" dist="20000" dir="5400000" rotWithShape="0">
                  <a:srgbClr val="000000">
                    <a:alpha val="37647"/>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2400" b="0" i="0" u="none" strike="noStrike" cap="none">
                  <a:solidFill>
                    <a:schemeClr val="lt1"/>
                  </a:solidFill>
                  <a:latin typeface="Arial"/>
                  <a:ea typeface="Arial"/>
                  <a:cs typeface="Arial"/>
                  <a:sym typeface="Arial"/>
                </a:endParaRPr>
              </a:p>
            </p:txBody>
          </p:sp>
          <p:grpSp>
            <p:nvGrpSpPr>
              <p:cNvPr id="122" name="Shape 122"/>
              <p:cNvGrpSpPr/>
              <p:nvPr/>
            </p:nvGrpSpPr>
            <p:grpSpPr>
              <a:xfrm>
                <a:off x="719" y="1823"/>
                <a:ext cx="1535" cy="383"/>
                <a:chOff x="719" y="1823"/>
                <a:chExt cx="1535" cy="383"/>
              </a:xfrm>
            </p:grpSpPr>
            <p:sp>
              <p:nvSpPr>
                <p:cNvPr id="123" name="Shape 123"/>
                <p:cNvSpPr/>
                <p:nvPr/>
              </p:nvSpPr>
              <p:spPr>
                <a:xfrm>
                  <a:off x="719" y="1823"/>
                  <a:ext cx="1535" cy="383"/>
                </a:xfrm>
                <a:prstGeom prst="rect">
                  <a:avLst/>
                </a:prstGeom>
                <a:gradFill>
                  <a:gsLst>
                    <a:gs pos="0">
                      <a:srgbClr val="006600"/>
                    </a:gs>
                    <a:gs pos="50000">
                      <a:srgbClr val="004700"/>
                    </a:gs>
                    <a:gs pos="100000">
                      <a:srgbClr val="006600"/>
                    </a:gs>
                  </a:gsLst>
                  <a:lin ang="5400000" scaled="0"/>
                </a:gra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124" name="Shape 124"/>
                <p:cNvSpPr txBox="1"/>
                <p:nvPr/>
              </p:nvSpPr>
              <p:spPr>
                <a:xfrm>
                  <a:off x="767" y="1920"/>
                  <a:ext cx="1487" cy="227"/>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lt1"/>
                    </a:buClr>
                    <a:buSzPct val="25000"/>
                    <a:buFont typeface="Arial"/>
                    <a:buNone/>
                  </a:pPr>
                  <a:r>
                    <a:rPr lang="en-US" sz="1600" b="1" i="0" u="none" strike="noStrike" cap="none" dirty="0">
                      <a:solidFill>
                        <a:schemeClr val="lt1"/>
                      </a:solidFill>
                      <a:latin typeface="Arial"/>
                      <a:ea typeface="Arial"/>
                      <a:cs typeface="Arial"/>
                      <a:sym typeface="Arial"/>
                    </a:rPr>
                    <a:t>Injury</a:t>
                  </a:r>
                  <a:r>
                    <a:rPr lang="en-US" sz="1600" b="1" i="0" u="none" strike="noStrike" cap="none" dirty="0">
                      <a:solidFill>
                        <a:schemeClr val="dk1"/>
                      </a:solidFill>
                      <a:latin typeface="Arial"/>
                      <a:ea typeface="Arial"/>
                      <a:cs typeface="Arial"/>
                      <a:sym typeface="Arial"/>
                    </a:rPr>
                    <a:t> </a:t>
                  </a:r>
                  <a:r>
                    <a:rPr lang="en-US" sz="1600" b="1" i="0" u="none" strike="noStrike" cap="none" dirty="0">
                      <a:solidFill>
                        <a:schemeClr val="lt1"/>
                      </a:solidFill>
                      <a:latin typeface="Arial"/>
                      <a:ea typeface="Arial"/>
                      <a:cs typeface="Arial"/>
                      <a:sym typeface="Arial"/>
                    </a:rPr>
                    <a:t>Surveillance</a:t>
                  </a:r>
                </a:p>
              </p:txBody>
            </p:sp>
          </p:grpSp>
          <p:grpSp>
            <p:nvGrpSpPr>
              <p:cNvPr id="125" name="Shape 125"/>
              <p:cNvGrpSpPr/>
              <p:nvPr/>
            </p:nvGrpSpPr>
            <p:grpSpPr>
              <a:xfrm>
                <a:off x="1101" y="2303"/>
                <a:ext cx="1537" cy="383"/>
                <a:chOff x="717" y="1823"/>
                <a:chExt cx="1537" cy="383"/>
              </a:xfrm>
            </p:grpSpPr>
            <p:sp>
              <p:nvSpPr>
                <p:cNvPr id="126" name="Shape 126"/>
                <p:cNvSpPr/>
                <p:nvPr/>
              </p:nvSpPr>
              <p:spPr>
                <a:xfrm>
                  <a:off x="719" y="1823"/>
                  <a:ext cx="1535" cy="383"/>
                </a:xfrm>
                <a:prstGeom prst="rect">
                  <a:avLst/>
                </a:prstGeom>
                <a:gradFill>
                  <a:gsLst>
                    <a:gs pos="0">
                      <a:srgbClr val="006600"/>
                    </a:gs>
                    <a:gs pos="50000">
                      <a:srgbClr val="004700"/>
                    </a:gs>
                    <a:gs pos="100000">
                      <a:srgbClr val="006600"/>
                    </a:gs>
                  </a:gsLst>
                  <a:lin ang="5400000" scaled="0"/>
                </a:gra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127" name="Shape 127"/>
                <p:cNvSpPr txBox="1"/>
                <p:nvPr/>
              </p:nvSpPr>
              <p:spPr>
                <a:xfrm>
                  <a:off x="717" y="1913"/>
                  <a:ext cx="1487" cy="227"/>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chemeClr val="lt1"/>
                    </a:buClr>
                    <a:buSzPct val="25000"/>
                    <a:buFont typeface="Arial"/>
                    <a:buNone/>
                  </a:pPr>
                  <a:r>
                    <a:rPr lang="en-US" sz="1600" b="1" i="0" u="none" strike="noStrike" cap="none">
                      <a:solidFill>
                        <a:schemeClr val="lt1"/>
                      </a:solidFill>
                      <a:latin typeface="Arial"/>
                      <a:ea typeface="Arial"/>
                      <a:cs typeface="Arial"/>
                      <a:sym typeface="Arial"/>
                    </a:rPr>
                    <a:t>Research</a:t>
                  </a:r>
                </a:p>
              </p:txBody>
            </p:sp>
          </p:grpSp>
          <p:grpSp>
            <p:nvGrpSpPr>
              <p:cNvPr id="128" name="Shape 128"/>
              <p:cNvGrpSpPr/>
              <p:nvPr/>
            </p:nvGrpSpPr>
            <p:grpSpPr>
              <a:xfrm>
                <a:off x="1482" y="2735"/>
                <a:ext cx="1540" cy="383"/>
                <a:chOff x="715" y="1823"/>
                <a:chExt cx="1540" cy="383"/>
              </a:xfrm>
            </p:grpSpPr>
            <p:sp>
              <p:nvSpPr>
                <p:cNvPr id="129" name="Shape 129"/>
                <p:cNvSpPr/>
                <p:nvPr/>
              </p:nvSpPr>
              <p:spPr>
                <a:xfrm>
                  <a:off x="719" y="1823"/>
                  <a:ext cx="1535" cy="383"/>
                </a:xfrm>
                <a:prstGeom prst="rect">
                  <a:avLst/>
                </a:prstGeom>
                <a:gradFill>
                  <a:gsLst>
                    <a:gs pos="0">
                      <a:srgbClr val="006600"/>
                    </a:gs>
                    <a:gs pos="50000">
                      <a:srgbClr val="004700"/>
                    </a:gs>
                    <a:gs pos="100000">
                      <a:srgbClr val="006600"/>
                    </a:gs>
                  </a:gsLst>
                  <a:lin ang="5400000" scaled="0"/>
                </a:gra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130" name="Shape 130"/>
                <p:cNvSpPr txBox="1"/>
                <p:nvPr/>
              </p:nvSpPr>
              <p:spPr>
                <a:xfrm>
                  <a:off x="715" y="1913"/>
                  <a:ext cx="1486" cy="258"/>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F2F2F2"/>
                    </a:buClr>
                    <a:buSzPct val="25000"/>
                    <a:buFont typeface="Arial"/>
                    <a:buNone/>
                  </a:pPr>
                  <a:r>
                    <a:rPr lang="en-US" sz="1400" b="1" i="0" u="none" strike="noStrike" cap="none">
                      <a:solidFill>
                        <a:srgbClr val="F2F2F2"/>
                      </a:solidFill>
                      <a:latin typeface="Arial"/>
                      <a:ea typeface="Arial"/>
                      <a:cs typeface="Arial"/>
                      <a:sym typeface="Arial"/>
                    </a:rPr>
                    <a:t>Prevention &amp; Control</a:t>
                  </a:r>
                </a:p>
              </p:txBody>
            </p:sp>
          </p:grpSp>
          <p:grpSp>
            <p:nvGrpSpPr>
              <p:cNvPr id="131" name="Shape 131"/>
              <p:cNvGrpSpPr/>
              <p:nvPr/>
            </p:nvGrpSpPr>
            <p:grpSpPr>
              <a:xfrm>
                <a:off x="2351" y="3215"/>
                <a:ext cx="1535" cy="383"/>
                <a:chOff x="719" y="1823"/>
                <a:chExt cx="1535" cy="383"/>
              </a:xfrm>
            </p:grpSpPr>
            <p:sp>
              <p:nvSpPr>
                <p:cNvPr id="132" name="Shape 132"/>
                <p:cNvSpPr/>
                <p:nvPr/>
              </p:nvSpPr>
              <p:spPr>
                <a:xfrm>
                  <a:off x="719" y="1823"/>
                  <a:ext cx="1535" cy="383"/>
                </a:xfrm>
                <a:prstGeom prst="rect">
                  <a:avLst/>
                </a:prstGeom>
                <a:gradFill>
                  <a:gsLst>
                    <a:gs pos="0">
                      <a:srgbClr val="006600"/>
                    </a:gs>
                    <a:gs pos="50000">
                      <a:srgbClr val="004700"/>
                    </a:gs>
                    <a:gs pos="100000">
                      <a:srgbClr val="006600"/>
                    </a:gs>
                  </a:gsLst>
                  <a:lin ang="5400000" scaled="0"/>
                </a:gra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133" name="Shape 133"/>
                <p:cNvSpPr txBox="1"/>
                <p:nvPr/>
              </p:nvSpPr>
              <p:spPr>
                <a:xfrm>
                  <a:off x="719" y="1902"/>
                  <a:ext cx="1487" cy="227"/>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FFFFFF"/>
                    </a:buClr>
                    <a:buSzPct val="25000"/>
                    <a:buFont typeface="Arial"/>
                    <a:buNone/>
                  </a:pPr>
                  <a:r>
                    <a:rPr lang="en-US" sz="1600" b="1" i="0" u="none" strike="noStrike" cap="none">
                      <a:solidFill>
                        <a:srgbClr val="FFFFFF"/>
                      </a:solidFill>
                      <a:latin typeface="Arial"/>
                      <a:ea typeface="Arial"/>
                      <a:cs typeface="Arial"/>
                      <a:sym typeface="Arial"/>
                    </a:rPr>
                    <a:t>Evaluation</a:t>
                  </a:r>
                </a:p>
              </p:txBody>
            </p:sp>
          </p:grpSp>
          <p:grpSp>
            <p:nvGrpSpPr>
              <p:cNvPr id="134" name="Shape 134"/>
              <p:cNvGrpSpPr/>
              <p:nvPr/>
            </p:nvGrpSpPr>
            <p:grpSpPr>
              <a:xfrm>
                <a:off x="3215" y="2735"/>
                <a:ext cx="1535" cy="383"/>
                <a:chOff x="719" y="1823"/>
                <a:chExt cx="1535" cy="383"/>
              </a:xfrm>
            </p:grpSpPr>
            <p:sp>
              <p:nvSpPr>
                <p:cNvPr id="135" name="Shape 135"/>
                <p:cNvSpPr/>
                <p:nvPr/>
              </p:nvSpPr>
              <p:spPr>
                <a:xfrm>
                  <a:off x="719" y="1823"/>
                  <a:ext cx="1535" cy="383"/>
                </a:xfrm>
                <a:prstGeom prst="rect">
                  <a:avLst/>
                </a:prstGeom>
                <a:gradFill>
                  <a:gsLst>
                    <a:gs pos="0">
                      <a:srgbClr val="006600"/>
                    </a:gs>
                    <a:gs pos="50000">
                      <a:srgbClr val="004700"/>
                    </a:gs>
                    <a:gs pos="100000">
                      <a:srgbClr val="006600"/>
                    </a:gs>
                  </a:gsLst>
                  <a:lin ang="5400000" scaled="0"/>
                </a:gra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136" name="Shape 136"/>
                <p:cNvSpPr txBox="1"/>
                <p:nvPr/>
              </p:nvSpPr>
              <p:spPr>
                <a:xfrm>
                  <a:off x="719" y="1884"/>
                  <a:ext cx="1487" cy="227"/>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FFFFFF"/>
                    </a:buClr>
                    <a:buSzPct val="25000"/>
                    <a:buFont typeface="Arial"/>
                    <a:buNone/>
                  </a:pPr>
                  <a:r>
                    <a:rPr lang="en-US" sz="1600" b="1" i="0" u="none" strike="noStrike" cap="none">
                      <a:solidFill>
                        <a:srgbClr val="FFFFFF"/>
                      </a:solidFill>
                      <a:latin typeface="Arial"/>
                      <a:ea typeface="Arial"/>
                      <a:cs typeface="Arial"/>
                      <a:sym typeface="Arial"/>
                    </a:rPr>
                    <a:t>Policy</a:t>
                  </a:r>
                </a:p>
              </p:txBody>
            </p:sp>
          </p:grpSp>
          <p:grpSp>
            <p:nvGrpSpPr>
              <p:cNvPr id="137" name="Shape 137"/>
              <p:cNvGrpSpPr/>
              <p:nvPr/>
            </p:nvGrpSpPr>
            <p:grpSpPr>
              <a:xfrm>
                <a:off x="3599" y="2255"/>
                <a:ext cx="1535" cy="383"/>
                <a:chOff x="719" y="1823"/>
                <a:chExt cx="1535" cy="383"/>
              </a:xfrm>
            </p:grpSpPr>
            <p:sp>
              <p:nvSpPr>
                <p:cNvPr id="138" name="Shape 138"/>
                <p:cNvSpPr/>
                <p:nvPr/>
              </p:nvSpPr>
              <p:spPr>
                <a:xfrm>
                  <a:off x="719" y="1823"/>
                  <a:ext cx="1535" cy="383"/>
                </a:xfrm>
                <a:prstGeom prst="rect">
                  <a:avLst/>
                </a:prstGeom>
                <a:gradFill>
                  <a:gsLst>
                    <a:gs pos="0">
                      <a:srgbClr val="006600"/>
                    </a:gs>
                    <a:gs pos="50000">
                      <a:srgbClr val="004700"/>
                    </a:gs>
                    <a:gs pos="100000">
                      <a:srgbClr val="006600"/>
                    </a:gs>
                  </a:gsLst>
                  <a:lin ang="5400000" scaled="0"/>
                </a:gra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139" name="Shape 139"/>
                <p:cNvSpPr txBox="1"/>
                <p:nvPr/>
              </p:nvSpPr>
              <p:spPr>
                <a:xfrm>
                  <a:off x="769" y="1919"/>
                  <a:ext cx="1486" cy="227"/>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F2F2F2"/>
                    </a:buClr>
                    <a:buSzPct val="25000"/>
                    <a:buFont typeface="Arial"/>
                    <a:buNone/>
                  </a:pPr>
                  <a:r>
                    <a:rPr lang="en-US" sz="1600" b="1" i="0" u="none" strike="noStrike" cap="none">
                      <a:solidFill>
                        <a:srgbClr val="F2F2F2"/>
                      </a:solidFill>
                      <a:latin typeface="Arial"/>
                      <a:ea typeface="Arial"/>
                      <a:cs typeface="Arial"/>
                      <a:sym typeface="Arial"/>
                    </a:rPr>
                    <a:t>Services</a:t>
                  </a:r>
                </a:p>
              </p:txBody>
            </p:sp>
          </p:grpSp>
          <p:grpSp>
            <p:nvGrpSpPr>
              <p:cNvPr id="140" name="Shape 140"/>
              <p:cNvGrpSpPr/>
              <p:nvPr/>
            </p:nvGrpSpPr>
            <p:grpSpPr>
              <a:xfrm>
                <a:off x="3935" y="1823"/>
                <a:ext cx="1535" cy="383"/>
                <a:chOff x="719" y="1823"/>
                <a:chExt cx="1535" cy="383"/>
              </a:xfrm>
            </p:grpSpPr>
            <p:sp>
              <p:nvSpPr>
                <p:cNvPr id="141" name="Shape 141"/>
                <p:cNvSpPr/>
                <p:nvPr/>
              </p:nvSpPr>
              <p:spPr>
                <a:xfrm>
                  <a:off x="719" y="1823"/>
                  <a:ext cx="1535" cy="383"/>
                </a:xfrm>
                <a:prstGeom prst="rect">
                  <a:avLst/>
                </a:prstGeom>
                <a:gradFill>
                  <a:gsLst>
                    <a:gs pos="0">
                      <a:srgbClr val="006600"/>
                    </a:gs>
                    <a:gs pos="50000">
                      <a:srgbClr val="004700"/>
                    </a:gs>
                    <a:gs pos="100000">
                      <a:srgbClr val="006600"/>
                    </a:gs>
                  </a:gsLst>
                  <a:lin ang="5400000" scaled="0"/>
                </a:gradFill>
                <a:ln w="9525" cap="flat" cmpd="sng">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Clr>
                      <a:srgbClr val="000000"/>
                    </a:buClr>
                    <a:buFont typeface="Arial"/>
                    <a:buNone/>
                  </a:pPr>
                  <a:endParaRPr sz="1400" b="0" i="0" u="none" strike="noStrike" cap="none">
                    <a:solidFill>
                      <a:srgbClr val="000000"/>
                    </a:solidFill>
                    <a:latin typeface="Arial"/>
                    <a:ea typeface="Arial"/>
                    <a:cs typeface="Arial"/>
                    <a:sym typeface="Arial"/>
                  </a:endParaRPr>
                </a:p>
              </p:txBody>
            </p:sp>
            <p:sp>
              <p:nvSpPr>
                <p:cNvPr id="142" name="Shape 142"/>
                <p:cNvSpPr txBox="1"/>
                <p:nvPr/>
              </p:nvSpPr>
              <p:spPr>
                <a:xfrm>
                  <a:off x="767" y="1920"/>
                  <a:ext cx="1487" cy="227"/>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FFFFFF"/>
                    </a:buClr>
                    <a:buSzPct val="25000"/>
                    <a:buFont typeface="Arial"/>
                    <a:buNone/>
                  </a:pPr>
                  <a:r>
                    <a:rPr lang="en-US" sz="1600" b="1" i="0" u="none" strike="noStrike" cap="none">
                      <a:solidFill>
                        <a:srgbClr val="FFFFFF"/>
                      </a:solidFill>
                      <a:latin typeface="Arial"/>
                      <a:ea typeface="Arial"/>
                      <a:cs typeface="Arial"/>
                      <a:sym typeface="Arial"/>
                    </a:rPr>
                    <a:t>Advocacy</a:t>
                  </a:r>
                </a:p>
              </p:txBody>
            </p:sp>
          </p:grpSp>
          <p:cxnSp>
            <p:nvCxnSpPr>
              <p:cNvPr id="143" name="Shape 143"/>
              <p:cNvCxnSpPr/>
              <p:nvPr/>
            </p:nvCxnSpPr>
            <p:spPr>
              <a:xfrm>
                <a:off x="3120" y="1584"/>
                <a:ext cx="0" cy="1439"/>
              </a:xfrm>
              <a:prstGeom prst="straightConnector1">
                <a:avLst/>
              </a:prstGeom>
              <a:noFill/>
              <a:ln w="76200" cap="flat" cmpd="sng">
                <a:solidFill>
                  <a:schemeClr val="dk1"/>
                </a:solidFill>
                <a:prstDash val="solid"/>
                <a:round/>
                <a:headEnd type="none" w="med" len="med"/>
                <a:tailEnd type="triangle" w="lg" len="lg"/>
              </a:ln>
            </p:spPr>
          </p:cxnSp>
          <p:cxnSp>
            <p:nvCxnSpPr>
              <p:cNvPr id="144" name="Shape 144"/>
              <p:cNvCxnSpPr/>
              <p:nvPr/>
            </p:nvCxnSpPr>
            <p:spPr>
              <a:xfrm flipH="1">
                <a:off x="2784" y="1584"/>
                <a:ext cx="144" cy="1056"/>
              </a:xfrm>
              <a:prstGeom prst="straightConnector1">
                <a:avLst/>
              </a:prstGeom>
              <a:noFill/>
              <a:ln w="76200" cap="flat" cmpd="sng">
                <a:solidFill>
                  <a:schemeClr val="dk1"/>
                </a:solidFill>
                <a:prstDash val="solid"/>
                <a:round/>
                <a:headEnd type="none" w="med" len="med"/>
                <a:tailEnd type="triangle" w="lg" len="lg"/>
              </a:ln>
            </p:spPr>
          </p:cxnSp>
          <p:cxnSp>
            <p:nvCxnSpPr>
              <p:cNvPr id="145" name="Shape 145"/>
              <p:cNvCxnSpPr/>
              <p:nvPr/>
            </p:nvCxnSpPr>
            <p:spPr>
              <a:xfrm>
                <a:off x="3311" y="1584"/>
                <a:ext cx="95" cy="1007"/>
              </a:xfrm>
              <a:prstGeom prst="straightConnector1">
                <a:avLst/>
              </a:prstGeom>
              <a:noFill/>
              <a:ln w="76200" cap="flat" cmpd="sng">
                <a:solidFill>
                  <a:schemeClr val="dk1"/>
                </a:solidFill>
                <a:prstDash val="solid"/>
                <a:round/>
                <a:headEnd type="none" w="med" len="med"/>
                <a:tailEnd type="triangle" w="lg" len="lg"/>
              </a:ln>
            </p:spPr>
          </p:cxnSp>
          <p:cxnSp>
            <p:nvCxnSpPr>
              <p:cNvPr id="146" name="Shape 146"/>
              <p:cNvCxnSpPr/>
              <p:nvPr/>
            </p:nvCxnSpPr>
            <p:spPr>
              <a:xfrm flipH="1">
                <a:off x="2447" y="1535"/>
                <a:ext cx="239" cy="623"/>
              </a:xfrm>
              <a:prstGeom prst="straightConnector1">
                <a:avLst/>
              </a:prstGeom>
              <a:noFill/>
              <a:ln w="76200" cap="flat" cmpd="sng">
                <a:solidFill>
                  <a:schemeClr val="dk1"/>
                </a:solidFill>
                <a:prstDash val="solid"/>
                <a:round/>
                <a:headEnd type="none" w="med" len="med"/>
                <a:tailEnd type="triangle" w="lg" len="lg"/>
              </a:ln>
            </p:spPr>
          </p:cxnSp>
          <p:cxnSp>
            <p:nvCxnSpPr>
              <p:cNvPr id="147" name="Shape 147"/>
              <p:cNvCxnSpPr/>
              <p:nvPr/>
            </p:nvCxnSpPr>
            <p:spPr>
              <a:xfrm flipH="1">
                <a:off x="2160" y="1392"/>
                <a:ext cx="239" cy="383"/>
              </a:xfrm>
              <a:prstGeom prst="straightConnector1">
                <a:avLst/>
              </a:prstGeom>
              <a:noFill/>
              <a:ln w="76200" cap="flat" cmpd="sng">
                <a:solidFill>
                  <a:schemeClr val="dk1"/>
                </a:solidFill>
                <a:prstDash val="solid"/>
                <a:round/>
                <a:headEnd type="none" w="med" len="med"/>
                <a:tailEnd type="triangle" w="lg" len="lg"/>
              </a:ln>
            </p:spPr>
          </p:cxnSp>
          <p:cxnSp>
            <p:nvCxnSpPr>
              <p:cNvPr id="148" name="Shape 148"/>
              <p:cNvCxnSpPr/>
              <p:nvPr/>
            </p:nvCxnSpPr>
            <p:spPr>
              <a:xfrm>
                <a:off x="3600" y="1535"/>
                <a:ext cx="144" cy="623"/>
              </a:xfrm>
              <a:prstGeom prst="straightConnector1">
                <a:avLst/>
              </a:prstGeom>
              <a:noFill/>
              <a:ln w="76200" cap="flat" cmpd="sng">
                <a:solidFill>
                  <a:schemeClr val="dk1"/>
                </a:solidFill>
                <a:prstDash val="solid"/>
                <a:round/>
                <a:headEnd type="none" w="med" len="med"/>
                <a:tailEnd type="triangle" w="lg" len="lg"/>
              </a:ln>
            </p:spPr>
          </p:cxnSp>
          <p:cxnSp>
            <p:nvCxnSpPr>
              <p:cNvPr id="149" name="Shape 149"/>
              <p:cNvCxnSpPr/>
              <p:nvPr/>
            </p:nvCxnSpPr>
            <p:spPr>
              <a:xfrm>
                <a:off x="3888" y="1439"/>
                <a:ext cx="191" cy="336"/>
              </a:xfrm>
              <a:prstGeom prst="straightConnector1">
                <a:avLst/>
              </a:prstGeom>
              <a:noFill/>
              <a:ln w="76200" cap="flat" cmpd="sng">
                <a:solidFill>
                  <a:schemeClr val="dk1"/>
                </a:solidFill>
                <a:prstDash val="solid"/>
                <a:round/>
                <a:headEnd type="none" w="med" len="med"/>
                <a:tailEnd type="triangle" w="lg" len="lg"/>
              </a:ln>
            </p:spPr>
          </p:cxnSp>
        </p:grpSp>
        <p:sp>
          <p:nvSpPr>
            <p:cNvPr id="150" name="Shape 150"/>
            <p:cNvSpPr/>
            <p:nvPr/>
          </p:nvSpPr>
          <p:spPr>
            <a:xfrm>
              <a:off x="7612396" y="2286126"/>
              <a:ext cx="2424544" cy="46166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lt1"/>
                </a:buClr>
                <a:buSzPct val="25000"/>
                <a:buFont typeface="Arial"/>
                <a:buNone/>
              </a:pPr>
              <a:r>
                <a:rPr lang="en-US" sz="1400" b="1" i="0" u="none" strike="noStrike" cap="none">
                  <a:solidFill>
                    <a:schemeClr val="lt1"/>
                  </a:solidFill>
                  <a:latin typeface="Arial"/>
                  <a:ea typeface="Arial"/>
                  <a:cs typeface="Arial"/>
                  <a:sym typeface="Arial"/>
                </a:rPr>
                <a:t>     </a:t>
              </a:r>
              <a:r>
                <a:rPr lang="en-US" sz="2400" b="1" i="0" u="none" strike="noStrike" cap="none">
                  <a:solidFill>
                    <a:schemeClr val="lt1"/>
                  </a:solidFill>
                  <a:latin typeface="Arial"/>
                  <a:ea typeface="Arial"/>
                  <a:cs typeface="Arial"/>
                  <a:sym typeface="Arial"/>
                </a:rPr>
                <a:t>Public Health </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223116" y="365125"/>
            <a:ext cx="11773658"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000" b="0" i="0" u="none" strike="noStrike" cap="none" dirty="0" smtClean="0">
                <a:solidFill>
                  <a:schemeClr val="dk1"/>
                </a:solidFill>
                <a:latin typeface="Calibri"/>
                <a:ea typeface="Calibri"/>
                <a:cs typeface="Calibri"/>
                <a:sym typeface="Calibri"/>
              </a:rPr>
              <a:t>Culturally Competent Case-Management </a:t>
            </a:r>
            <a:r>
              <a:rPr lang="en-US" sz="4000" dirty="0"/>
              <a:t>B</a:t>
            </a:r>
            <a:r>
              <a:rPr lang="en-US" sz="4000" b="0" i="0" u="none" strike="noStrike" cap="none" dirty="0" smtClean="0">
                <a:solidFill>
                  <a:schemeClr val="dk1"/>
                </a:solidFill>
                <a:latin typeface="Calibri"/>
                <a:ea typeface="Calibri"/>
                <a:cs typeface="Calibri"/>
                <a:sym typeface="Calibri"/>
              </a:rPr>
              <a:t>ased </a:t>
            </a:r>
            <a:r>
              <a:rPr lang="en-US" sz="4000" dirty="0"/>
              <a:t>M</a:t>
            </a:r>
            <a:r>
              <a:rPr lang="en-US" sz="4000" b="0" i="0" u="none" strike="noStrike" cap="none" dirty="0" smtClean="0">
                <a:solidFill>
                  <a:schemeClr val="dk1"/>
                </a:solidFill>
                <a:latin typeface="Calibri"/>
                <a:ea typeface="Calibri"/>
                <a:cs typeface="Calibri"/>
                <a:sym typeface="Calibri"/>
              </a:rPr>
              <a:t>odel</a:t>
            </a:r>
            <a:endParaRPr lang="en-US" sz="4000" b="0" i="0" u="none" strike="noStrike" cap="none" dirty="0">
              <a:solidFill>
                <a:schemeClr val="dk1"/>
              </a:solidFill>
              <a:latin typeface="Calibri"/>
              <a:ea typeface="Calibri"/>
              <a:cs typeface="Calibri"/>
              <a:sym typeface="Calibri"/>
            </a:endParaRPr>
          </a:p>
        </p:txBody>
      </p:sp>
      <p:sp>
        <p:nvSpPr>
          <p:cNvPr id="156" name="Shape 156"/>
          <p:cNvSpPr txBox="1">
            <a:spLocks noGrp="1"/>
          </p:cNvSpPr>
          <p:nvPr>
            <p:ph type="body" idx="1"/>
          </p:nvPr>
        </p:nvSpPr>
        <p:spPr>
          <a:xfrm>
            <a:off x="838200" y="1544498"/>
            <a:ext cx="10515599" cy="5011037"/>
          </a:xfrm>
          <a:prstGeom prst="rect">
            <a:avLst/>
          </a:prstGeom>
          <a:noFill/>
          <a:ln>
            <a:noFill/>
          </a:ln>
        </p:spPr>
        <p:txBody>
          <a:bodyPr lIns="91425" tIns="45700" rIns="91425" bIns="45700" anchor="t" anchorCtr="0">
            <a:noAutofit/>
          </a:bodyPr>
          <a:lstStyle/>
          <a:p>
            <a:pPr marL="228600" marR="0" lvl="0" indent="-228600" algn="l" rtl="0">
              <a:lnSpc>
                <a:spcPct val="70000"/>
              </a:lnSpc>
              <a:spcBef>
                <a:spcPts val="0"/>
              </a:spcBef>
              <a:spcAft>
                <a:spcPts val="0"/>
              </a:spcAft>
              <a:buClr>
                <a:schemeClr val="dk1"/>
              </a:buClr>
              <a:buSzPct val="99231"/>
              <a:buFont typeface="Arial"/>
              <a:buChar char="•"/>
            </a:pPr>
            <a:r>
              <a:rPr lang="en-US" sz="3200" b="0" i="0" u="none" strike="noStrike" cap="none" dirty="0">
                <a:solidFill>
                  <a:schemeClr val="dk1"/>
                </a:solidFill>
                <a:latin typeface="Calibri"/>
                <a:ea typeface="Calibri"/>
                <a:cs typeface="Calibri"/>
                <a:sym typeface="Calibri"/>
              </a:rPr>
              <a:t>Case managers should be credible messengers</a:t>
            </a:r>
          </a:p>
          <a:p>
            <a:pPr marL="685800" marR="0" lvl="1" indent="-228600" algn="l" rtl="0">
              <a:lnSpc>
                <a:spcPct val="70000"/>
              </a:lnSpc>
              <a:spcBef>
                <a:spcPts val="500"/>
              </a:spcBef>
              <a:spcAft>
                <a:spcPts val="0"/>
              </a:spcAft>
              <a:buClr>
                <a:schemeClr val="dk1"/>
              </a:buClr>
              <a:buSzPct val="101826"/>
              <a:buFont typeface="Arial"/>
              <a:buChar char="•"/>
            </a:pPr>
            <a:r>
              <a:rPr lang="en-US" sz="2800" b="0" i="0" u="none" strike="noStrike" cap="none" dirty="0">
                <a:solidFill>
                  <a:schemeClr val="dk1"/>
                </a:solidFill>
                <a:latin typeface="Calibri"/>
                <a:ea typeface="Calibri"/>
                <a:cs typeface="Calibri"/>
                <a:sym typeface="Calibri"/>
              </a:rPr>
              <a:t>Case managers should come from the </a:t>
            </a:r>
            <a:r>
              <a:rPr lang="en-US" sz="2800" b="0" i="0" u="none" strike="noStrike" cap="none" dirty="0" smtClean="0">
                <a:solidFill>
                  <a:schemeClr val="dk1"/>
                </a:solidFill>
                <a:latin typeface="Calibri"/>
                <a:ea typeface="Calibri"/>
                <a:cs typeface="Calibri"/>
                <a:sym typeface="Calibri"/>
              </a:rPr>
              <a:t>community, understand urban violence </a:t>
            </a:r>
            <a:r>
              <a:rPr lang="en-US" sz="2800" b="0" i="0" u="none" strike="noStrike" cap="none" dirty="0">
                <a:solidFill>
                  <a:schemeClr val="dk1"/>
                </a:solidFill>
                <a:latin typeface="Calibri"/>
                <a:ea typeface="Calibri"/>
                <a:cs typeface="Calibri"/>
                <a:sym typeface="Calibri"/>
              </a:rPr>
              <a:t>and have knowledge of the community</a:t>
            </a:r>
          </a:p>
          <a:p>
            <a:pPr marL="685800" marR="0" lvl="1" indent="-228600" algn="l" rtl="0">
              <a:lnSpc>
                <a:spcPct val="70000"/>
              </a:lnSpc>
              <a:spcBef>
                <a:spcPts val="500"/>
              </a:spcBef>
              <a:spcAft>
                <a:spcPts val="0"/>
              </a:spcAft>
              <a:buClr>
                <a:schemeClr val="dk1"/>
              </a:buClr>
              <a:buSzPct val="25000"/>
              <a:buFont typeface="Arial"/>
              <a:buNone/>
            </a:pPr>
            <a:endParaRPr sz="2800" b="0" i="0" u="none" strike="noStrike" cap="none" dirty="0">
              <a:solidFill>
                <a:schemeClr val="dk1"/>
              </a:solidFill>
              <a:latin typeface="Calibri"/>
              <a:ea typeface="Calibri"/>
              <a:cs typeface="Calibri"/>
              <a:sym typeface="Calibri"/>
            </a:endParaRPr>
          </a:p>
          <a:p>
            <a:pPr marL="228600" marR="0" lvl="0" indent="-228600" algn="l" rtl="0">
              <a:lnSpc>
                <a:spcPct val="70000"/>
              </a:lnSpc>
              <a:spcBef>
                <a:spcPts val="1000"/>
              </a:spcBef>
              <a:spcAft>
                <a:spcPts val="0"/>
              </a:spcAft>
              <a:buClr>
                <a:schemeClr val="dk1"/>
              </a:buClr>
              <a:buSzPct val="99231"/>
              <a:buFont typeface="Arial"/>
              <a:buChar char="•"/>
            </a:pPr>
            <a:r>
              <a:rPr lang="en-US" sz="3200" b="0" i="0" u="none" strike="noStrike" cap="none" dirty="0">
                <a:solidFill>
                  <a:schemeClr val="dk1"/>
                </a:solidFill>
                <a:latin typeface="Calibri"/>
                <a:ea typeface="Calibri"/>
                <a:cs typeface="Calibri"/>
                <a:sym typeface="Calibri"/>
              </a:rPr>
              <a:t>Case managers </a:t>
            </a:r>
            <a:r>
              <a:rPr lang="en-US" sz="3200" b="0" i="0" u="none" strike="noStrike" cap="none" dirty="0" smtClean="0">
                <a:solidFill>
                  <a:schemeClr val="dk1"/>
                </a:solidFill>
                <a:latin typeface="Calibri"/>
                <a:ea typeface="Calibri"/>
                <a:cs typeface="Calibri"/>
                <a:sym typeface="Calibri"/>
              </a:rPr>
              <a:t>go to bedside for “Teachable Moment”</a:t>
            </a:r>
            <a:endParaRPr lang="en-US" sz="3200" b="0" i="0" u="none" strike="noStrike" cap="none" dirty="0">
              <a:solidFill>
                <a:schemeClr val="dk1"/>
              </a:solidFill>
              <a:latin typeface="Calibri"/>
              <a:ea typeface="Calibri"/>
              <a:cs typeface="Calibri"/>
              <a:sym typeface="Calibri"/>
            </a:endParaRPr>
          </a:p>
          <a:p>
            <a:pPr marL="685800" marR="0" lvl="1" indent="-228600" algn="l" rtl="0">
              <a:lnSpc>
                <a:spcPct val="70000"/>
              </a:lnSpc>
              <a:spcBef>
                <a:spcPts val="500"/>
              </a:spcBef>
              <a:spcAft>
                <a:spcPts val="0"/>
              </a:spcAft>
              <a:buClr>
                <a:schemeClr val="dk1"/>
              </a:buClr>
              <a:buSzPct val="101826"/>
              <a:buFont typeface="Arial"/>
              <a:buChar char="•"/>
            </a:pPr>
            <a:r>
              <a:rPr lang="en-US" sz="2800" b="0" i="0" u="none" strike="noStrike" cap="none" dirty="0" smtClean="0">
                <a:solidFill>
                  <a:schemeClr val="dk1"/>
                </a:solidFill>
                <a:latin typeface="Calibri"/>
                <a:ea typeface="Calibri"/>
                <a:cs typeface="Calibri"/>
                <a:sym typeface="Calibri"/>
              </a:rPr>
              <a:t>The “Teachable Moment” is a time after which a life-threatening event occurs when an individual is most open to risk factor reduction</a:t>
            </a:r>
          </a:p>
          <a:p>
            <a:pPr marL="457200" marR="0" lvl="1" indent="0" algn="l" rtl="0">
              <a:lnSpc>
                <a:spcPct val="70000"/>
              </a:lnSpc>
              <a:spcBef>
                <a:spcPts val="500"/>
              </a:spcBef>
              <a:spcAft>
                <a:spcPts val="0"/>
              </a:spcAft>
              <a:buClr>
                <a:schemeClr val="dk1"/>
              </a:buClr>
              <a:buSzPct val="101826"/>
              <a:buNone/>
            </a:pPr>
            <a:endParaRPr lang="en-US" sz="2800" b="0" i="0" u="none" strike="noStrike" cap="none" dirty="0" smtClean="0">
              <a:solidFill>
                <a:schemeClr val="dk1"/>
              </a:solidFill>
              <a:latin typeface="Calibri"/>
              <a:ea typeface="Calibri"/>
              <a:cs typeface="Calibri"/>
              <a:sym typeface="Calibri"/>
            </a:endParaRPr>
          </a:p>
          <a:p>
            <a:pPr indent="-228600">
              <a:lnSpc>
                <a:spcPct val="70000"/>
              </a:lnSpc>
              <a:spcBef>
                <a:spcPts val="500"/>
              </a:spcBef>
              <a:buSzPct val="101826"/>
            </a:pPr>
            <a:r>
              <a:rPr lang="en-US" sz="3200" dirty="0" smtClean="0"/>
              <a:t>Case Managers shepherd clients through </a:t>
            </a:r>
            <a:r>
              <a:rPr lang="en-US" sz="3200" i="1" dirty="0" smtClean="0"/>
              <a:t>mental health care </a:t>
            </a:r>
            <a:r>
              <a:rPr lang="en-US" sz="3200" dirty="0" smtClean="0"/>
              <a:t>and risk reduction resources offered through city and community</a:t>
            </a:r>
          </a:p>
          <a:p>
            <a:pPr lvl="1" indent="-228600">
              <a:lnSpc>
                <a:spcPct val="70000"/>
              </a:lnSpc>
              <a:buSzPct val="101826"/>
            </a:pPr>
            <a:r>
              <a:rPr lang="en-US" dirty="0" smtClean="0"/>
              <a:t>Employment, tattoo removal, safe schools, vocational training..</a:t>
            </a:r>
          </a:p>
          <a:p>
            <a:pPr lvl="1" indent="-228600">
              <a:lnSpc>
                <a:spcPct val="70000"/>
              </a:lnSpc>
              <a:buSzPct val="101826"/>
            </a:pPr>
            <a:r>
              <a:rPr lang="en-US" dirty="0" smtClean="0"/>
              <a:t>6 months to 2 years, dependent upon client needs and program capacity  </a:t>
            </a:r>
            <a:endParaRPr lang="en-US" b="0" i="0" u="none" strike="noStrike" cap="none" dirty="0">
              <a:solidFill>
                <a:schemeClr val="dk1"/>
              </a:solidFill>
              <a:latin typeface="Calibri"/>
              <a:ea typeface="Calibri"/>
              <a:cs typeface="Calibri"/>
              <a:sym typeface="Calibri"/>
            </a:endParaRPr>
          </a:p>
          <a:p>
            <a:pPr marL="685800" marR="0" lvl="1" indent="-228600" algn="l" rtl="0">
              <a:lnSpc>
                <a:spcPct val="70000"/>
              </a:lnSpc>
              <a:spcBef>
                <a:spcPts val="500"/>
              </a:spcBef>
              <a:spcAft>
                <a:spcPts val="0"/>
              </a:spcAft>
              <a:buClr>
                <a:schemeClr val="dk1"/>
              </a:buClr>
              <a:buSzPct val="25000"/>
              <a:buFont typeface="Arial"/>
              <a:buNone/>
            </a:pPr>
            <a:endParaRPr sz="2220" b="0" i="0" u="none" strike="noStrike" cap="none" dirty="0">
              <a:solidFill>
                <a:schemeClr val="dk1"/>
              </a:solidFill>
              <a:latin typeface="Calibri"/>
              <a:ea typeface="Calibri"/>
              <a:cs typeface="Calibri"/>
              <a:sym typeface="Calibri"/>
            </a:endParaRPr>
          </a:p>
          <a:p>
            <a:pPr marL="457200" marR="0" lvl="1" indent="0" algn="l" rtl="0">
              <a:lnSpc>
                <a:spcPct val="70000"/>
              </a:lnSpc>
              <a:spcBef>
                <a:spcPts val="500"/>
              </a:spcBef>
              <a:spcAft>
                <a:spcPts val="0"/>
              </a:spcAft>
              <a:buClr>
                <a:schemeClr val="dk1"/>
              </a:buClr>
              <a:buSzPct val="25000"/>
              <a:buFont typeface="Arial"/>
              <a:buNone/>
            </a:pPr>
            <a:r>
              <a:rPr lang="en-US" sz="2220" b="0" i="0" u="none" strike="noStrike" cap="none" dirty="0">
                <a:solidFill>
                  <a:schemeClr val="dk1"/>
                </a:solidFill>
                <a:latin typeface="Calibri"/>
                <a:ea typeface="Calibri"/>
                <a:cs typeface="Calibri"/>
                <a:sym typeface="Calibri"/>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875145" y="49995"/>
            <a:ext cx="10515599" cy="1325562"/>
          </a:xfrm>
          <a:prstGeom prst="rect">
            <a:avLst/>
          </a:prstGeom>
          <a:noFill/>
          <a:ln>
            <a:noFill/>
          </a:ln>
        </p:spPr>
        <p:txBody>
          <a:bodyPr lIns="91425" tIns="91425" rIns="91425" bIns="91425" anchor="ctr" anchorCtr="0">
            <a:noAutofit/>
          </a:bodyPr>
          <a:lstStyle/>
          <a:p>
            <a:pPr marL="0" marR="0" lvl="0" indent="0" algn="ctr"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Intervention Program Design</a:t>
            </a:r>
          </a:p>
        </p:txBody>
      </p:sp>
      <p:grpSp>
        <p:nvGrpSpPr>
          <p:cNvPr id="163" name="Shape 163"/>
          <p:cNvGrpSpPr/>
          <p:nvPr/>
        </p:nvGrpSpPr>
        <p:grpSpPr>
          <a:xfrm>
            <a:off x="1676399" y="1268414"/>
            <a:ext cx="1219200" cy="5456237"/>
            <a:chOff x="152401" y="1202250"/>
            <a:chExt cx="1219199" cy="5455215"/>
          </a:xfrm>
        </p:grpSpPr>
        <p:sp>
          <p:nvSpPr>
            <p:cNvPr id="164" name="Shape 164"/>
            <p:cNvSpPr/>
            <p:nvPr/>
          </p:nvSpPr>
          <p:spPr>
            <a:xfrm>
              <a:off x="152401" y="1202250"/>
              <a:ext cx="1219199" cy="5455215"/>
            </a:xfrm>
            <a:prstGeom prst="downArrow">
              <a:avLst>
                <a:gd name="adj1" fmla="val 50000"/>
                <a:gd name="adj2" fmla="val 50006"/>
              </a:avLst>
            </a:prstGeom>
            <a:solidFill>
              <a:srgbClr val="FFFF00"/>
            </a:solidFill>
            <a:ln w="9525" cap="flat" cmpd="sng">
              <a:solidFill>
                <a:srgbClr val="000000"/>
              </a:solidFill>
              <a:prstDash val="solid"/>
              <a:miter/>
              <a:headEnd type="none" w="med" len="med"/>
              <a:tailEnd type="none" w="med" len="med"/>
            </a:ln>
            <a:effectLst>
              <a:outerShdw blurRad="63500"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grpSp>
          <p:nvGrpSpPr>
            <p:cNvPr id="165" name="Shape 165"/>
            <p:cNvGrpSpPr/>
            <p:nvPr/>
          </p:nvGrpSpPr>
          <p:grpSpPr>
            <a:xfrm>
              <a:off x="474663" y="1202250"/>
              <a:ext cx="574675" cy="2760145"/>
              <a:chOff x="474663" y="948258"/>
              <a:chExt cx="574675" cy="2760145"/>
            </a:xfrm>
          </p:grpSpPr>
          <p:sp>
            <p:nvSpPr>
              <p:cNvPr id="166" name="Shape 166"/>
              <p:cNvSpPr/>
              <p:nvPr/>
            </p:nvSpPr>
            <p:spPr>
              <a:xfrm flipH="1">
                <a:off x="474663" y="948258"/>
                <a:ext cx="574674" cy="845979"/>
              </a:xfrm>
              <a:prstGeom prst="rect">
                <a:avLst/>
              </a:prstGeom>
              <a:solidFill>
                <a:srgbClr val="FF0000"/>
              </a:solidFill>
              <a:ln w="9525" cap="flat" cmpd="sng">
                <a:solidFill>
                  <a:srgbClr val="5D9ACF"/>
                </a:solidFill>
                <a:prstDash val="solid"/>
                <a:miter/>
                <a:headEnd type="none" w="med" len="med"/>
                <a:tailEnd type="none" w="med" len="med"/>
              </a:ln>
              <a:effectLst>
                <a:outerShdw blurRad="63500"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rgbClr val="FF0000"/>
                  </a:solidFill>
                  <a:latin typeface="Arial"/>
                  <a:ea typeface="Arial"/>
                  <a:cs typeface="Arial"/>
                  <a:sym typeface="Arial"/>
                </a:endParaRPr>
              </a:p>
            </p:txBody>
          </p:sp>
          <p:sp>
            <p:nvSpPr>
              <p:cNvPr id="167" name="Shape 167"/>
              <p:cNvSpPr/>
              <p:nvPr/>
            </p:nvSpPr>
            <p:spPr>
              <a:xfrm>
                <a:off x="474664" y="1794238"/>
                <a:ext cx="574674" cy="1914165"/>
              </a:xfrm>
              <a:prstGeom prst="rect">
                <a:avLst/>
              </a:prstGeom>
              <a:solidFill>
                <a:srgbClr val="FF7A0F"/>
              </a:solidFill>
              <a:ln w="9525" cap="flat" cmpd="sng">
                <a:solidFill>
                  <a:srgbClr val="5D9ACF"/>
                </a:solidFill>
                <a:prstDash val="solid"/>
                <a:miter/>
                <a:headEnd type="none" w="med" len="med"/>
                <a:tailEnd type="none" w="med" len="med"/>
              </a:ln>
              <a:effectLst>
                <a:outerShdw blurRad="63500"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rgbClr val="FFFF00"/>
                  </a:solidFill>
                  <a:latin typeface="Arial"/>
                  <a:ea typeface="Arial"/>
                  <a:cs typeface="Arial"/>
                  <a:sym typeface="Arial"/>
                </a:endParaRPr>
              </a:p>
            </p:txBody>
          </p:sp>
        </p:grpSp>
      </p:grpSp>
      <p:grpSp>
        <p:nvGrpSpPr>
          <p:cNvPr id="168" name="Shape 168"/>
          <p:cNvGrpSpPr/>
          <p:nvPr/>
        </p:nvGrpSpPr>
        <p:grpSpPr>
          <a:xfrm>
            <a:off x="2700339" y="1392238"/>
            <a:ext cx="2414587" cy="3703637"/>
            <a:chOff x="1176515" y="1392071"/>
            <a:chExt cx="2414206" cy="3704309"/>
          </a:xfrm>
        </p:grpSpPr>
        <p:sp>
          <p:nvSpPr>
            <p:cNvPr id="169" name="Shape 169"/>
            <p:cNvSpPr txBox="1"/>
            <p:nvPr/>
          </p:nvSpPr>
          <p:spPr>
            <a:xfrm>
              <a:off x="1202304" y="1392071"/>
              <a:ext cx="1443747" cy="46166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a:solidFill>
                    <a:schemeClr val="dk1"/>
                  </a:solidFill>
                  <a:latin typeface="Arial"/>
                  <a:ea typeface="Arial"/>
                  <a:cs typeface="Arial"/>
                  <a:sym typeface="Arial"/>
                </a:rPr>
                <a:t>INJURY</a:t>
              </a:r>
            </a:p>
          </p:txBody>
        </p:sp>
        <p:sp>
          <p:nvSpPr>
            <p:cNvPr id="170" name="Shape 170"/>
            <p:cNvSpPr/>
            <p:nvPr/>
          </p:nvSpPr>
          <p:spPr>
            <a:xfrm>
              <a:off x="1216191" y="2616038"/>
              <a:ext cx="1751670" cy="76944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200" b="0" i="0" u="none" strike="noStrike" cap="none">
                  <a:solidFill>
                    <a:schemeClr val="dk1"/>
                  </a:solidFill>
                  <a:latin typeface="Arial"/>
                  <a:ea typeface="Arial"/>
                  <a:cs typeface="Arial"/>
                  <a:sym typeface="Arial"/>
                </a:rPr>
                <a:t>HOSPITAL CARE</a:t>
              </a:r>
            </a:p>
          </p:txBody>
        </p:sp>
        <p:sp>
          <p:nvSpPr>
            <p:cNvPr id="171" name="Shape 171"/>
            <p:cNvSpPr txBox="1"/>
            <p:nvPr/>
          </p:nvSpPr>
          <p:spPr>
            <a:xfrm>
              <a:off x="1176515" y="4665494"/>
              <a:ext cx="2414206" cy="430886"/>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FFFF"/>
                </a:buClr>
                <a:buSzPct val="25000"/>
                <a:buFont typeface="Arial"/>
                <a:buNone/>
              </a:pPr>
              <a:r>
                <a:rPr lang="en-US" sz="2200" b="0" i="0" u="none" strike="noStrike" cap="none">
                  <a:solidFill>
                    <a:srgbClr val="FFFFFF"/>
                  </a:solidFill>
                  <a:latin typeface="Arial"/>
                  <a:ea typeface="Arial"/>
                  <a:cs typeface="Arial"/>
                  <a:sym typeface="Arial"/>
                </a:rPr>
                <a:t>RECOVERY</a:t>
              </a:r>
            </a:p>
          </p:txBody>
        </p:sp>
      </p:grpSp>
      <p:sp>
        <p:nvSpPr>
          <p:cNvPr id="172" name="Shape 172"/>
          <p:cNvSpPr txBox="1"/>
          <p:nvPr/>
        </p:nvSpPr>
        <p:spPr>
          <a:xfrm>
            <a:off x="6491319" y="2590839"/>
            <a:ext cx="3589337" cy="83185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a:solidFill>
                  <a:schemeClr val="dk1"/>
                </a:solidFill>
                <a:latin typeface="Arial"/>
                <a:ea typeface="Arial"/>
                <a:cs typeface="Arial"/>
                <a:sym typeface="Arial"/>
              </a:rPr>
              <a:t>Assessment by Case Managers at Bedside </a:t>
            </a:r>
          </a:p>
        </p:txBody>
      </p:sp>
      <p:sp>
        <p:nvSpPr>
          <p:cNvPr id="173" name="Shape 173"/>
          <p:cNvSpPr/>
          <p:nvPr/>
        </p:nvSpPr>
        <p:spPr>
          <a:xfrm rot="1977553">
            <a:off x="6611938" y="3516312"/>
            <a:ext cx="423862" cy="1033461"/>
          </a:xfrm>
          <a:prstGeom prst="downArrow">
            <a:avLst>
              <a:gd name="adj1" fmla="val 50000"/>
              <a:gd name="adj2" fmla="val 65899"/>
            </a:avLst>
          </a:prstGeom>
          <a:gradFill>
            <a:gsLst>
              <a:gs pos="0">
                <a:srgbClr val="98D0FF"/>
              </a:gs>
              <a:gs pos="100000">
                <a:srgbClr val="519EE2"/>
              </a:gs>
            </a:gsLst>
            <a:lin ang="5400000" scaled="0"/>
          </a:gradFill>
          <a:ln w="9525" cap="flat" cmpd="sng">
            <a:solidFill>
              <a:srgbClr val="5D9ACF"/>
            </a:solidFill>
            <a:prstDash val="solid"/>
            <a:miter/>
            <a:headEnd type="none" w="med" len="med"/>
            <a:tailEnd type="none" w="med" len="med"/>
          </a:ln>
          <a:effectLst>
            <a:outerShdw blurRad="63500"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174" name="Shape 174"/>
          <p:cNvSpPr/>
          <p:nvPr/>
        </p:nvSpPr>
        <p:spPr>
          <a:xfrm rot="-1492273">
            <a:off x="8612188" y="3533775"/>
            <a:ext cx="422274" cy="1008062"/>
          </a:xfrm>
          <a:prstGeom prst="downArrow">
            <a:avLst>
              <a:gd name="adj1" fmla="val 50000"/>
              <a:gd name="adj2" fmla="val 66190"/>
            </a:avLst>
          </a:prstGeom>
          <a:gradFill>
            <a:gsLst>
              <a:gs pos="0">
                <a:srgbClr val="98D0FF"/>
              </a:gs>
              <a:gs pos="100000">
                <a:srgbClr val="519EE2"/>
              </a:gs>
            </a:gsLst>
            <a:lin ang="5400000" scaled="0"/>
          </a:gradFill>
          <a:ln w="9525" cap="flat" cmpd="sng">
            <a:solidFill>
              <a:srgbClr val="5D9ACF"/>
            </a:solidFill>
            <a:prstDash val="solid"/>
            <a:miter/>
            <a:headEnd type="none" w="med" len="med"/>
            <a:tailEnd type="none" w="med" len="med"/>
          </a:ln>
          <a:effectLst>
            <a:outerShdw blurRad="63500"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175" name="Shape 175"/>
          <p:cNvSpPr txBox="1"/>
          <p:nvPr/>
        </p:nvSpPr>
        <p:spPr>
          <a:xfrm>
            <a:off x="8664575" y="4668837"/>
            <a:ext cx="2132013" cy="101441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000" b="0" i="0" u="none" strike="noStrike" cap="none">
                <a:solidFill>
                  <a:schemeClr val="dk1"/>
                </a:solidFill>
                <a:latin typeface="Arial"/>
                <a:ea typeface="Arial"/>
                <a:cs typeface="Arial"/>
                <a:sym typeface="Arial"/>
              </a:rPr>
              <a:t>Referral to Appropriate Resources</a:t>
            </a:r>
          </a:p>
        </p:txBody>
      </p:sp>
      <p:sp>
        <p:nvSpPr>
          <p:cNvPr id="176" name="Shape 176"/>
          <p:cNvSpPr txBox="1"/>
          <p:nvPr/>
        </p:nvSpPr>
        <p:spPr>
          <a:xfrm>
            <a:off x="6457950" y="1460500"/>
            <a:ext cx="3303588" cy="46196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2400" b="0" i="0" u="none" strike="noStrike" cap="none">
                <a:solidFill>
                  <a:schemeClr val="dk1"/>
                </a:solidFill>
                <a:latin typeface="Arial"/>
                <a:ea typeface="Arial"/>
                <a:cs typeface="Arial"/>
                <a:sym typeface="Arial"/>
              </a:rPr>
              <a:t>Initial Trauma Care</a:t>
            </a:r>
          </a:p>
        </p:txBody>
      </p:sp>
      <p:sp>
        <p:nvSpPr>
          <p:cNvPr id="177" name="Shape 177"/>
          <p:cNvSpPr/>
          <p:nvPr/>
        </p:nvSpPr>
        <p:spPr>
          <a:xfrm>
            <a:off x="7643813" y="1968500"/>
            <a:ext cx="298450" cy="568324"/>
          </a:xfrm>
          <a:prstGeom prst="downArrow">
            <a:avLst>
              <a:gd name="adj1" fmla="val 50000"/>
              <a:gd name="adj2" fmla="val 65935"/>
            </a:avLst>
          </a:prstGeom>
          <a:gradFill>
            <a:gsLst>
              <a:gs pos="0">
                <a:srgbClr val="98D0FF"/>
              </a:gs>
              <a:gs pos="100000">
                <a:srgbClr val="519EE2"/>
              </a:gs>
            </a:gsLst>
            <a:lin ang="5400000" scaled="0"/>
          </a:gradFill>
          <a:ln w="9525" cap="flat" cmpd="sng">
            <a:solidFill>
              <a:srgbClr val="5D9ACF"/>
            </a:solidFill>
            <a:prstDash val="solid"/>
            <a:miter/>
            <a:headEnd type="none" w="med" len="med"/>
            <a:tailEnd type="none" w="med" len="med"/>
          </a:ln>
          <a:effectLst>
            <a:outerShdw blurRad="63500"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178" name="Shape 178"/>
          <p:cNvSpPr txBox="1"/>
          <p:nvPr/>
        </p:nvSpPr>
        <p:spPr>
          <a:xfrm>
            <a:off x="9093200" y="3597276"/>
            <a:ext cx="1270000" cy="3714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a:solidFill>
                  <a:schemeClr val="dk1"/>
                </a:solidFill>
                <a:latin typeface="Arial"/>
                <a:ea typeface="Arial"/>
                <a:cs typeface="Arial"/>
                <a:sym typeface="Arial"/>
              </a:rPr>
              <a:t>Low Risk</a:t>
            </a:r>
          </a:p>
        </p:txBody>
      </p:sp>
      <p:sp>
        <p:nvSpPr>
          <p:cNvPr id="179" name="Shape 179"/>
          <p:cNvSpPr txBox="1"/>
          <p:nvPr/>
        </p:nvSpPr>
        <p:spPr>
          <a:xfrm>
            <a:off x="5546507" y="3765626"/>
            <a:ext cx="1555750" cy="3714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Arial"/>
              <a:buNone/>
            </a:pPr>
            <a:r>
              <a:rPr lang="en-US" sz="1800" b="0" i="0" u="none" strike="noStrike" cap="none">
                <a:solidFill>
                  <a:schemeClr val="dk1"/>
                </a:solidFill>
                <a:latin typeface="Arial"/>
                <a:ea typeface="Arial"/>
                <a:cs typeface="Arial"/>
                <a:sym typeface="Arial"/>
              </a:rPr>
              <a:t>High Risk</a:t>
            </a:r>
          </a:p>
        </p:txBody>
      </p:sp>
      <p:sp>
        <p:nvSpPr>
          <p:cNvPr id="180" name="Shape 180"/>
          <p:cNvSpPr/>
          <p:nvPr/>
        </p:nvSpPr>
        <p:spPr>
          <a:xfrm>
            <a:off x="5467350" y="4668837"/>
            <a:ext cx="2165350" cy="2055812"/>
          </a:xfrm>
          <a:prstGeom prst="diamond">
            <a:avLst/>
          </a:prstGeom>
          <a:solidFill>
            <a:srgbClr val="008000"/>
          </a:solidFill>
          <a:ln w="9525" cap="flat" cmpd="sng">
            <a:solidFill>
              <a:schemeClr val="dk1"/>
            </a:solidFill>
            <a:prstDash val="solid"/>
            <a:miter/>
            <a:headEnd type="none" w="med" len="med"/>
            <a:tailEnd type="none" w="med" len="med"/>
          </a:ln>
          <a:effectLst>
            <a:outerShdw blurRad="63500"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rgbClr val="008000"/>
              </a:solidFill>
              <a:latin typeface="Arial"/>
              <a:ea typeface="Arial"/>
              <a:cs typeface="Arial"/>
              <a:sym typeface="Arial"/>
            </a:endParaRPr>
          </a:p>
        </p:txBody>
      </p:sp>
      <p:sp>
        <p:nvSpPr>
          <p:cNvPr id="181" name="Shape 181"/>
          <p:cNvSpPr txBox="1"/>
          <p:nvPr/>
        </p:nvSpPr>
        <p:spPr>
          <a:xfrm>
            <a:off x="5569598" y="5338376"/>
            <a:ext cx="1960853" cy="1107995"/>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FFFFFF"/>
              </a:buClr>
              <a:buSzPct val="25000"/>
              <a:buFont typeface="Arial"/>
              <a:buNone/>
            </a:pPr>
            <a:r>
              <a:rPr lang="en-US" sz="2400" b="0" i="0" u="none" strike="noStrike" cap="none">
                <a:solidFill>
                  <a:srgbClr val="FFFFFF"/>
                </a:solidFill>
                <a:latin typeface="Arial"/>
                <a:ea typeface="Arial"/>
                <a:cs typeface="Arial"/>
                <a:sym typeface="Arial"/>
              </a:rPr>
              <a:t>Intervention Program</a:t>
            </a:r>
          </a:p>
          <a:p>
            <a:pPr marL="0" marR="0" lvl="0" indent="0" algn="l" rtl="0">
              <a:lnSpc>
                <a:spcPct val="100000"/>
              </a:lnSpc>
              <a:spcBef>
                <a:spcPts val="0"/>
              </a:spcBef>
              <a:spcAft>
                <a:spcPts val="0"/>
              </a:spcAft>
              <a:buClr>
                <a:schemeClr val="dk1"/>
              </a:buClr>
              <a:buFont typeface="Calibri"/>
              <a:buNone/>
            </a:pPr>
            <a:endParaRPr sz="1800" b="0" i="0" u="none" strike="noStrike" cap="none">
              <a:solidFill>
                <a:schemeClr val="dk1"/>
              </a:solidFill>
              <a:latin typeface="Arial"/>
              <a:ea typeface="Arial"/>
              <a:cs typeface="Arial"/>
              <a:sym typeface="Arial"/>
            </a:endParaRPr>
          </a:p>
        </p:txBody>
      </p:sp>
      <p:grpSp>
        <p:nvGrpSpPr>
          <p:cNvPr id="182" name="Shape 182"/>
          <p:cNvGrpSpPr/>
          <p:nvPr/>
        </p:nvGrpSpPr>
        <p:grpSpPr>
          <a:xfrm>
            <a:off x="4139924" y="2062162"/>
            <a:ext cx="2433636" cy="1854199"/>
            <a:chOff x="2646107" y="2114550"/>
            <a:chExt cx="2433358" cy="1854199"/>
          </a:xfrm>
        </p:grpSpPr>
        <p:sp>
          <p:nvSpPr>
            <p:cNvPr id="183" name="Shape 183"/>
            <p:cNvSpPr/>
            <p:nvPr/>
          </p:nvSpPr>
          <p:spPr>
            <a:xfrm>
              <a:off x="2646107" y="2114550"/>
              <a:ext cx="2433358" cy="1854199"/>
            </a:xfrm>
            <a:prstGeom prst="irregularSeal1">
              <a:avLst/>
            </a:prstGeom>
            <a:solidFill>
              <a:srgbClr val="800000"/>
            </a:solidFill>
            <a:ln w="9525" cap="flat" cmpd="sng">
              <a:solidFill>
                <a:srgbClr val="5597D3"/>
              </a:solidFill>
              <a:prstDash val="solid"/>
              <a:round/>
              <a:headEnd type="none" w="med" len="med"/>
              <a:tailEnd type="none" w="med" len="med"/>
            </a:ln>
            <a:effectLst>
              <a:outerShdw blurRad="39999" dist="23000" dir="5400000" rotWithShape="0">
                <a:srgbClr val="000000">
                  <a:alpha val="34901"/>
                </a:srgbClr>
              </a:outerShdw>
            </a:effectLst>
          </p:spPr>
          <p:txBody>
            <a:bodyPr lIns="91425" tIns="45700" rIns="91425" bIns="45700" anchor="ctr" anchorCtr="0">
              <a:noAutofit/>
            </a:bodyPr>
            <a:lstStyle/>
            <a:p>
              <a:pPr marL="0" marR="0" lvl="0" indent="0" algn="ctr" rtl="0">
                <a:lnSpc>
                  <a:spcPct val="100000"/>
                </a:lnSpc>
                <a:spcBef>
                  <a:spcPts val="0"/>
                </a:spcBef>
                <a:spcAft>
                  <a:spcPts val="0"/>
                </a:spcAft>
                <a:buClr>
                  <a:schemeClr val="lt1"/>
                </a:buClr>
                <a:buFont typeface="Arial"/>
                <a:buNone/>
              </a:pPr>
              <a:endParaRPr sz="1400" b="0" i="0" u="none" strike="noStrike" cap="none">
                <a:solidFill>
                  <a:schemeClr val="lt1"/>
                </a:solidFill>
                <a:latin typeface="Arial"/>
                <a:ea typeface="Arial"/>
                <a:cs typeface="Arial"/>
                <a:sym typeface="Arial"/>
              </a:endParaRPr>
            </a:p>
          </p:txBody>
        </p:sp>
        <p:sp>
          <p:nvSpPr>
            <p:cNvPr id="184" name="Shape 184"/>
            <p:cNvSpPr txBox="1"/>
            <p:nvPr/>
          </p:nvSpPr>
          <p:spPr>
            <a:xfrm>
              <a:off x="2967967" y="2551924"/>
              <a:ext cx="1872955" cy="830996"/>
            </a:xfrm>
            <a:prstGeom prst="rect">
              <a:avLst/>
            </a:prstGeom>
            <a:noFill/>
            <a:ln>
              <a:noFill/>
            </a:ln>
          </p:spPr>
          <p:txBody>
            <a:bodyPr lIns="91425" tIns="45700" rIns="91425" bIns="45700" anchor="t" anchorCtr="0">
              <a:noAutofit/>
            </a:bodyPr>
            <a:lstStyle/>
            <a:p>
              <a:pPr marL="0" marR="0" lvl="0" indent="0" algn="ctr" rtl="0">
                <a:lnSpc>
                  <a:spcPct val="100000"/>
                </a:lnSpc>
                <a:spcBef>
                  <a:spcPts val="0"/>
                </a:spcBef>
                <a:spcAft>
                  <a:spcPts val="0"/>
                </a:spcAft>
                <a:buClr>
                  <a:srgbClr val="FFFFFF"/>
                </a:buClr>
                <a:buSzPct val="25000"/>
                <a:buFont typeface="Arial"/>
                <a:buNone/>
              </a:pPr>
              <a:r>
                <a:rPr lang="en-US" sz="2400" b="0" i="1" u="none" strike="noStrike" cap="none">
                  <a:solidFill>
                    <a:srgbClr val="FFFFFF"/>
                  </a:solidFill>
                  <a:latin typeface="Arial"/>
                  <a:ea typeface="Arial"/>
                  <a:cs typeface="Arial"/>
                  <a:sym typeface="Arial"/>
                </a:rPr>
                <a:t>Teachable</a:t>
              </a:r>
            </a:p>
            <a:p>
              <a:pPr marL="0" marR="0" lvl="0" indent="0" algn="ctr" rtl="0">
                <a:lnSpc>
                  <a:spcPct val="100000"/>
                </a:lnSpc>
                <a:spcBef>
                  <a:spcPts val="0"/>
                </a:spcBef>
                <a:spcAft>
                  <a:spcPts val="0"/>
                </a:spcAft>
                <a:buClr>
                  <a:srgbClr val="FFFFFF"/>
                </a:buClr>
                <a:buSzPct val="25000"/>
                <a:buFont typeface="Arial"/>
                <a:buNone/>
              </a:pPr>
              <a:r>
                <a:rPr lang="en-US" sz="2400" b="0" i="1" u="none" strike="noStrike" cap="none">
                  <a:solidFill>
                    <a:srgbClr val="FFFFFF"/>
                  </a:solidFill>
                  <a:latin typeface="Arial"/>
                  <a:ea typeface="Arial"/>
                  <a:cs typeface="Arial"/>
                  <a:sym typeface="Arial"/>
                </a:rPr>
                <a:t>Moment</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noAutofit/>
          </a:bodyPr>
          <a:lstStyle/>
          <a:p>
            <a:pPr marL="0" marR="0" lvl="0" indent="0" algn="l" rtl="0">
              <a:lnSpc>
                <a:spcPct val="90000"/>
              </a:lnSpc>
              <a:spcBef>
                <a:spcPts val="0"/>
              </a:spcBef>
              <a:spcAft>
                <a:spcPts val="0"/>
              </a:spcAft>
              <a:buClr>
                <a:schemeClr val="dk1"/>
              </a:buClr>
              <a:buSzPct val="25000"/>
              <a:buFont typeface="Calibri"/>
              <a:buNone/>
            </a:pPr>
            <a:r>
              <a:rPr lang="en-US" sz="4400" b="0" i="0" u="none" strike="noStrike" cap="none">
                <a:solidFill>
                  <a:schemeClr val="dk1"/>
                </a:solidFill>
                <a:latin typeface="Calibri"/>
                <a:ea typeface="Calibri"/>
                <a:cs typeface="Calibri"/>
                <a:sym typeface="Calibri"/>
              </a:rPr>
              <a:t>Noteworthy Programs</a:t>
            </a:r>
            <a:br>
              <a:rPr lang="en-US" sz="4400" b="0" i="0" u="none" strike="noStrike" cap="none">
                <a:solidFill>
                  <a:schemeClr val="dk1"/>
                </a:solidFill>
                <a:latin typeface="Calibri"/>
                <a:ea typeface="Calibri"/>
                <a:cs typeface="Calibri"/>
                <a:sym typeface="Calibri"/>
              </a:rPr>
            </a:br>
            <a:r>
              <a:rPr lang="en-US" sz="2400" b="0" i="1" u="none" strike="noStrike" cap="none">
                <a:solidFill>
                  <a:schemeClr val="dk1"/>
                </a:solidFill>
                <a:latin typeface="Calibri"/>
                <a:ea typeface="Calibri"/>
                <a:cs typeface="Calibri"/>
                <a:sym typeface="Calibri"/>
              </a:rPr>
              <a:t>Wraparound Project, San Francisco, CA </a:t>
            </a:r>
          </a:p>
        </p:txBody>
      </p:sp>
      <p:sp>
        <p:nvSpPr>
          <p:cNvPr id="190" name="Shape 190"/>
          <p:cNvSpPr txBox="1">
            <a:spLocks noGrp="1"/>
          </p:cNvSpPr>
          <p:nvPr>
            <p:ph type="body" idx="1"/>
          </p:nvPr>
        </p:nvSpPr>
        <p:spPr>
          <a:xfrm>
            <a:off x="838200" y="1570615"/>
            <a:ext cx="11185235" cy="4749799"/>
          </a:xfrm>
          <a:prstGeom prst="rect">
            <a:avLst/>
          </a:prstGeom>
          <a:noFill/>
          <a:ln>
            <a:noFill/>
          </a:ln>
        </p:spPr>
        <p:txBody>
          <a:bodyPr lIns="91425" tIns="91425" rIns="91425" bIns="91425" anchor="t" anchorCtr="0">
            <a:noAutofit/>
          </a:bodyPr>
          <a:lstStyle/>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Prospective data, 2005 – 2011</a:t>
            </a:r>
          </a:p>
          <a:p>
            <a:pPr marL="76200" marR="0" lvl="0" indent="0" algn="l" rtl="0">
              <a:lnSpc>
                <a:spcPct val="90000"/>
              </a:lnSpc>
              <a:spcBef>
                <a:spcPts val="0"/>
              </a:spcBef>
              <a:spcAft>
                <a:spcPts val="0"/>
              </a:spcAft>
              <a:buClr>
                <a:srgbClr val="000000"/>
              </a:buClr>
              <a:buSzPct val="25000"/>
              <a:buFont typeface="Arial"/>
              <a:buNone/>
            </a:pPr>
            <a:endParaRPr sz="2400" b="0" i="0" u="none" strike="noStrike" cap="none">
              <a:solidFill>
                <a:srgbClr val="000000"/>
              </a:solidFill>
              <a:latin typeface="Calibri"/>
              <a:ea typeface="Calibri"/>
              <a:cs typeface="Calibri"/>
              <a:sym typeface="Calibri"/>
            </a:endParaRPr>
          </a:p>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Participants:</a:t>
            </a:r>
          </a:p>
          <a:p>
            <a:pPr marL="914400" marR="0" lvl="1" indent="-228600" algn="l" rtl="0">
              <a:lnSpc>
                <a:spcPct val="90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10-30 yr-old “high risk” patients identified by social workers</a:t>
            </a:r>
          </a:p>
          <a:p>
            <a:pPr marL="914400" marR="0" lvl="1" indent="-228600" algn="l" rtl="0">
              <a:lnSpc>
                <a:spcPct val="90000"/>
              </a:lnSpc>
              <a:spcBef>
                <a:spcPts val="0"/>
              </a:spcBef>
              <a:spcAft>
                <a:spcPts val="0"/>
              </a:spcAft>
              <a:buClr>
                <a:srgbClr val="000000"/>
              </a:buClr>
              <a:buSzPct val="100000"/>
              <a:buFont typeface="Arial"/>
              <a:buNone/>
            </a:pPr>
            <a:endParaRPr sz="2400" b="0" i="0" u="none" strike="noStrike" cap="none">
              <a:solidFill>
                <a:srgbClr val="000000"/>
              </a:solidFill>
              <a:latin typeface="Calibri"/>
              <a:ea typeface="Calibri"/>
              <a:cs typeface="Calibri"/>
              <a:sym typeface="Calibri"/>
            </a:endParaRPr>
          </a:p>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Interventions:</a:t>
            </a:r>
          </a:p>
          <a:p>
            <a:pPr marL="914400" marR="0" lvl="1" indent="-228600" algn="l" rtl="0">
              <a:lnSpc>
                <a:spcPct val="90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Case management, connection to community resources, follow-up</a:t>
            </a:r>
          </a:p>
          <a:p>
            <a:pPr marL="685800" marR="0" lvl="1" indent="0" algn="l" rtl="0">
              <a:lnSpc>
                <a:spcPct val="90000"/>
              </a:lnSpc>
              <a:spcBef>
                <a:spcPts val="0"/>
              </a:spcBef>
              <a:spcAft>
                <a:spcPts val="0"/>
              </a:spcAft>
              <a:buClr>
                <a:srgbClr val="000000"/>
              </a:buClr>
              <a:buSzPct val="25000"/>
              <a:buFont typeface="Arial"/>
              <a:buNone/>
            </a:pPr>
            <a:endParaRPr sz="2400" b="0" i="0" u="none" strike="noStrike" cap="none">
              <a:solidFill>
                <a:srgbClr val="000000"/>
              </a:solidFill>
              <a:latin typeface="Calibri"/>
              <a:ea typeface="Calibri"/>
              <a:cs typeface="Calibri"/>
              <a:sym typeface="Calibri"/>
            </a:endParaRPr>
          </a:p>
          <a:p>
            <a:pPr marL="457200" marR="0" lvl="0" indent="-381000" algn="l" rtl="0">
              <a:lnSpc>
                <a:spcPct val="90000"/>
              </a:lnSpc>
              <a:spcBef>
                <a:spcPts val="0"/>
              </a:spcBef>
              <a:spcAft>
                <a:spcPts val="0"/>
              </a:spcAft>
              <a:buClr>
                <a:srgbClr val="000000"/>
              </a:buClr>
              <a:buSzPct val="100000"/>
              <a:buFont typeface="Arial"/>
              <a:buChar char="•"/>
            </a:pPr>
            <a:r>
              <a:rPr lang="en-US" sz="2400" b="0" i="0" u="none" strike="noStrike" cap="none">
                <a:solidFill>
                  <a:srgbClr val="000000"/>
                </a:solidFill>
                <a:latin typeface="Calibri"/>
                <a:ea typeface="Calibri"/>
                <a:cs typeface="Calibri"/>
                <a:sym typeface="Calibri"/>
              </a:rPr>
              <a:t>Outcomes:</a:t>
            </a:r>
          </a:p>
          <a:p>
            <a:pPr marL="914400" marR="0" lvl="1" indent="-381000" algn="l" rtl="0">
              <a:lnSpc>
                <a:spcPct val="90000"/>
              </a:lnSpc>
              <a:spcBef>
                <a:spcPts val="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N=254</a:t>
            </a:r>
          </a:p>
          <a:p>
            <a:pPr marL="914400" marR="0" lvl="1" indent="-381000" algn="l" rtl="0">
              <a:lnSpc>
                <a:spcPct val="90000"/>
              </a:lnSpc>
              <a:spcBef>
                <a:spcPts val="0"/>
              </a:spcBef>
              <a:spcAft>
                <a:spcPts val="0"/>
              </a:spcAft>
              <a:buClr>
                <a:schemeClr val="dk1"/>
              </a:buClr>
              <a:buSzPct val="100000"/>
              <a:buFont typeface="Arial"/>
              <a:buChar char="•"/>
            </a:pPr>
            <a:r>
              <a:rPr lang="en-US" sz="2400" b="0" i="0" u="none" strike="noStrike" cap="none">
                <a:solidFill>
                  <a:schemeClr val="dk1"/>
                </a:solidFill>
                <a:latin typeface="Calibri"/>
                <a:ea typeface="Calibri"/>
                <a:cs typeface="Calibri"/>
                <a:sym typeface="Calibri"/>
              </a:rPr>
              <a:t>Recidivism from violent injury significantly lower compared to historical controls (16 vs 4.5%)</a:t>
            </a: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r>
              <a:rPr lang="en-US" sz="1400" b="0" i="1" u="none" strike="noStrike" cap="none">
                <a:solidFill>
                  <a:srgbClr val="000000"/>
                </a:solidFill>
                <a:latin typeface="Calibri"/>
                <a:ea typeface="Calibri"/>
                <a:cs typeface="Calibri"/>
                <a:sym typeface="Calibri"/>
              </a:rPr>
              <a:t>Journal of Trauma and Acute Care Surgery</a:t>
            </a:r>
          </a:p>
          <a:p>
            <a:pPr marL="228600" marR="0" lvl="0" indent="-50800" algn="l" rtl="0">
              <a:lnSpc>
                <a:spcPct val="90000"/>
              </a:lnSpc>
              <a:spcBef>
                <a:spcPts val="0"/>
              </a:spcBef>
              <a:spcAft>
                <a:spcPts val="0"/>
              </a:spcAft>
              <a:buClr>
                <a:schemeClr val="dk1"/>
              </a:buClr>
              <a:buSzPct val="25000"/>
              <a:buFont typeface="Arial"/>
              <a:buNone/>
            </a:pPr>
            <a:r>
              <a:rPr lang="en-US" sz="1400" b="0" i="1" u="none" strike="noStrike" cap="none">
                <a:solidFill>
                  <a:srgbClr val="000000"/>
                </a:solidFill>
                <a:latin typeface="Calibri"/>
                <a:ea typeface="Calibri"/>
                <a:cs typeface="Calibri"/>
                <a:sym typeface="Calibri"/>
              </a:rPr>
              <a:t>2013; 74:976-982</a:t>
            </a: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0" i="1" u="none" strike="noStrike" cap="none">
              <a:solidFill>
                <a:srgbClr val="000000"/>
              </a:solidFill>
              <a:latin typeface="Calibri"/>
              <a:ea typeface="Calibri"/>
              <a:cs typeface="Calibri"/>
              <a:sym typeface="Calibri"/>
            </a:endParaRPr>
          </a:p>
          <a:p>
            <a:pPr marL="228600" marR="0" lvl="0" indent="-50800" algn="l" rtl="0">
              <a:lnSpc>
                <a:spcPct val="90000"/>
              </a:lnSpc>
              <a:spcBef>
                <a:spcPts val="0"/>
              </a:spcBef>
              <a:spcAft>
                <a:spcPts val="0"/>
              </a:spcAft>
              <a:buClr>
                <a:schemeClr val="dk1"/>
              </a:buClr>
              <a:buSzPct val="25000"/>
              <a:buFont typeface="Arial"/>
              <a:buNone/>
            </a:pPr>
            <a:endParaRPr sz="2800" b="1" i="0" u="none" strike="noStrike" cap="non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1239</Words>
  <Application>Microsoft Macintosh PowerPoint</Application>
  <PresentationFormat>Custom</PresentationFormat>
  <Paragraphs>223</Paragraphs>
  <Slides>22</Slides>
  <Notes>21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Hospital Based Violence Intervention Programs</vt:lpstr>
      <vt:lpstr>Overview and Objectives</vt:lpstr>
      <vt:lpstr>Burden of Firearm Deaths  Severity and Disparity of Homicide in Youth and Young Adults</vt:lpstr>
      <vt:lpstr>Violence is a Public Health Issue</vt:lpstr>
      <vt:lpstr>Multiple Contributors to Violence - Modifiable Risk Factors Exist</vt:lpstr>
      <vt:lpstr>The Trauma Center’s Role in Public Health and Prevention  20-40% recidivism rate after being a victim of assault 20% of homicide victims are treated for a violent injury in the 5 years preceding their death </vt:lpstr>
      <vt:lpstr>Culturally Competent Case-Management Based Model</vt:lpstr>
      <vt:lpstr>Intervention Program Design</vt:lpstr>
      <vt:lpstr>Noteworthy Programs Wraparound Project, San Francisco, CA </vt:lpstr>
      <vt:lpstr>Noteworthy Programs Wraparound Project, San Francisco, CA </vt:lpstr>
      <vt:lpstr>Noteworthy Programs Bridging the Gap, Richmond, VA</vt:lpstr>
      <vt:lpstr>Noteworthy Programs that have Replicated</vt:lpstr>
      <vt:lpstr>HVIPs are Cost-Effective for Hospitals</vt:lpstr>
      <vt:lpstr>Surveillance: Local Burden of Violence</vt:lpstr>
      <vt:lpstr>Trauma Center at Name of your hospital</vt:lpstr>
      <vt:lpstr>Trauma Center at Name of your hospital</vt:lpstr>
      <vt:lpstr>General Steps for setup of HVIPs</vt:lpstr>
      <vt:lpstr>Timeline for setup of HVIP at Name of your Hospital</vt:lpstr>
      <vt:lpstr>Impact at Name of your Hospital</vt:lpstr>
      <vt:lpstr>Snapshot of an Ideal Comprehensive Violence Prevention Program</vt:lpstr>
      <vt:lpstr>Research and Evaluation Goals</vt:lpstr>
      <vt:lpstr>National support for our initiatives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Hospital Based Violence Intervention Programs</dc:title>
  <cp:lastModifiedBy>Rochelle Dicker</cp:lastModifiedBy>
  <cp:revision>9</cp:revision>
  <dcterms:modified xsi:type="dcterms:W3CDTF">2017-07-31T18:04:27Z</dcterms:modified>
</cp:coreProperties>
</file>